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73" r:id="rId2"/>
    <p:sldId id="274" r:id="rId3"/>
    <p:sldId id="272" r:id="rId4"/>
    <p:sldId id="259" r:id="rId5"/>
    <p:sldId id="269" r:id="rId6"/>
    <p:sldId id="258" r:id="rId7"/>
    <p:sldId id="264" r:id="rId8"/>
    <p:sldId id="256" r:id="rId9"/>
    <p:sldId id="263" r:id="rId10"/>
    <p:sldId id="270" r:id="rId11"/>
    <p:sldId id="261" r:id="rId12"/>
    <p:sldId id="271" r:id="rId13"/>
  </p:sldIdLst>
  <p:sldSz cx="9601200" cy="7315200"/>
  <p:notesSz cx="7099300" cy="9388475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459" y="62"/>
      </p:cViewPr>
      <p:guideLst>
        <p:guide orient="horz" pos="2304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18" y="-84"/>
      </p:cViewPr>
      <p:guideLst>
        <p:guide orient="horz" pos="2957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6479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BD036-D228-4C74-97F9-06D178DC6CEC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C07E-18EE-4431-9DDA-B3A940B9E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7293"/>
            <a:ext cx="4800600" cy="365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570" y="1197293"/>
            <a:ext cx="4800600" cy="365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137660"/>
            <a:ext cx="9601200" cy="27099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60120" indent="-960120" algn="ctr">
              <a:buFontTx/>
              <a:buAutoNum type="arabicPeriod"/>
              <a:defRPr/>
            </a:pPr>
            <a:r>
              <a:rPr lang="en-US" sz="567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Cut out each circle.</a:t>
            </a:r>
          </a:p>
          <a:p>
            <a:pPr marL="960120" indent="-960120" algn="ctr">
              <a:buFontTx/>
              <a:buAutoNum type="arabicPeriod"/>
              <a:defRPr/>
            </a:pPr>
            <a:r>
              <a:rPr lang="en-US" sz="567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Cut along the dotted lines ONLY!</a:t>
            </a:r>
          </a:p>
        </p:txBody>
      </p:sp>
      <p:sp>
        <p:nvSpPr>
          <p:cNvPr id="3" name="Rectangle 2"/>
          <p:cNvSpPr/>
          <p:nvPr/>
        </p:nvSpPr>
        <p:spPr>
          <a:xfrm>
            <a:off x="2653890" y="57151"/>
            <a:ext cx="4293419" cy="115877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93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Circle Book</a:t>
            </a:r>
          </a:p>
        </p:txBody>
      </p:sp>
      <p:sp>
        <p:nvSpPr>
          <p:cNvPr id="4102" name="Footer Placeholder 2"/>
          <p:cNvSpPr>
            <a:spLocks noGrp="1"/>
          </p:cNvSpPr>
          <p:nvPr/>
        </p:nvSpPr>
        <p:spPr bwMode="auto">
          <a:xfrm>
            <a:off x="0" y="7018020"/>
            <a:ext cx="9601200" cy="24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050">
                <a:solidFill>
                  <a:srgbClr val="898989"/>
                </a:solidFill>
                <a:latin typeface="Arial Narrow" panose="020B0606020202030204" pitchFamily="34" charset="0"/>
              </a:rPr>
              <a:t>© 2009, Dr. Jennifer L. Bell, LaGrange High School, LaGrange, Georgia				(MCC9-12.G.C.2; MCC9-12.G.C.3; MCC9-12.G.C.4)</a:t>
            </a:r>
          </a:p>
        </p:txBody>
      </p:sp>
    </p:spTree>
    <p:extLst>
      <p:ext uri="{BB962C8B-B14F-4D97-AF65-F5344CB8AC3E}">
        <p14:creationId xmlns:p14="http://schemas.microsoft.com/office/powerpoint/2010/main" val="226097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47800" y="1672441"/>
            <a:ext cx="3352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u="sng" dirty="0" smtClean="0">
                <a:latin typeface="Freestyle Script" pitchFamily="66" charset="0"/>
              </a:rPr>
              <a:t>Other tidbits</a:t>
            </a:r>
            <a:r>
              <a:rPr lang="en-US" sz="2800" dirty="0" smtClean="0"/>
              <a:t>:</a:t>
            </a:r>
          </a:p>
          <a:p>
            <a:pPr lvl="0" algn="ctr"/>
            <a:r>
              <a:rPr lang="en-US" sz="2800" dirty="0" smtClean="0">
                <a:latin typeface="Juice ITC" pitchFamily="82" charset="0"/>
              </a:rPr>
              <a:t>* If 2 chords in a circle are </a:t>
            </a:r>
            <a:r>
              <a:rPr lang="en-US" sz="2800" dirty="0" smtClean="0">
                <a:latin typeface="Juice ITC" pitchFamily="82" charset="0"/>
                <a:ea typeface="Cambria Math" pitchFamily="18" charset="0"/>
                <a:cs typeface="Cambria Math" pitchFamily="18" charset="0"/>
              </a:rPr>
              <a:t>≅</a:t>
            </a:r>
            <a:r>
              <a:rPr lang="en-US" sz="2800" dirty="0" smtClean="0">
                <a:latin typeface="Juice ITC" pitchFamily="82" charset="0"/>
              </a:rPr>
              <a:t>, then their 2 central </a:t>
            </a:r>
            <a:r>
              <a:rPr lang="en-US" sz="2800" dirty="0" smtClean="0">
                <a:latin typeface="Juice ITC" pitchFamily="82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800" dirty="0" smtClean="0">
                <a:latin typeface="Juice ITC" pitchFamily="82" charset="0"/>
              </a:rPr>
              <a:t>s are </a:t>
            </a:r>
            <a:r>
              <a:rPr lang="en-US" sz="2800" dirty="0" smtClean="0">
                <a:latin typeface="Juice ITC" pitchFamily="82" charset="0"/>
                <a:ea typeface="Cambria Math" pitchFamily="18" charset="0"/>
              </a:rPr>
              <a:t>________________</a:t>
            </a:r>
            <a:r>
              <a:rPr lang="en-US" sz="2800" dirty="0" smtClean="0">
                <a:latin typeface="Juice ITC" pitchFamily="82" charset="0"/>
              </a:rPr>
              <a:t>.</a:t>
            </a:r>
          </a:p>
          <a:p>
            <a:pPr lvl="0" algn="ctr"/>
            <a:endParaRPr lang="en-US" sz="2800" dirty="0" smtClean="0">
              <a:latin typeface="Juice ITC" pitchFamily="82" charset="0"/>
            </a:endParaRPr>
          </a:p>
          <a:p>
            <a:pPr algn="ctr"/>
            <a:r>
              <a:rPr lang="en-US" sz="2800" dirty="0" smtClean="0">
                <a:latin typeface="Hyena" pitchFamily="2" charset="0"/>
              </a:rPr>
              <a:t>*Parallel lines intercept </a:t>
            </a:r>
            <a:r>
              <a:rPr lang="en-US" sz="2800" dirty="0" smtClean="0">
                <a:latin typeface="Hyena" pitchFamily="2" charset="0"/>
                <a:ea typeface="Cambria Math" pitchFamily="18" charset="0"/>
              </a:rPr>
              <a:t>___________a</a:t>
            </a:r>
            <a:r>
              <a:rPr lang="en-US" sz="2800" dirty="0" smtClean="0">
                <a:latin typeface="Hyena" pitchFamily="2" charset="0"/>
              </a:rPr>
              <a:t>rcs on a circle.</a:t>
            </a:r>
            <a:endParaRPr lang="en-US" sz="2800" dirty="0">
              <a:latin typeface="Hyena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7" name="Picture 6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9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16200000" flipH="1">
            <a:off x="2057400" y="3656807"/>
            <a:ext cx="5486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1672441"/>
            <a:ext cx="3124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Eras Demi ITC" pitchFamily="34" charset="0"/>
              </a:rPr>
              <a:t>In the same circle, or</a:t>
            </a:r>
          </a:p>
          <a:p>
            <a:pPr algn="ctr"/>
            <a:r>
              <a:rPr lang="en-US" sz="2800" dirty="0" smtClean="0">
                <a:latin typeface="Eras Demi ITC" pitchFamily="34" charset="0"/>
              </a:rPr>
              <a:t>in </a:t>
            </a:r>
            <a:r>
              <a:rPr lang="en-US" sz="2800" dirty="0" smtClean="0">
                <a:latin typeface="Eras Demi ITC" pitchFamily="34" charset="0"/>
                <a:ea typeface="Cambria Math"/>
              </a:rPr>
              <a:t>≅</a:t>
            </a:r>
            <a:r>
              <a:rPr lang="en-US" sz="2800" dirty="0" smtClean="0">
                <a:latin typeface="Eras Demi ITC" pitchFamily="34" charset="0"/>
              </a:rPr>
              <a:t> circles, 2 minor arcs are </a:t>
            </a:r>
            <a:r>
              <a:rPr lang="en-US" sz="2800" dirty="0" smtClean="0">
                <a:latin typeface="Eras Demi ITC" pitchFamily="34" charset="0"/>
                <a:ea typeface="Cambria Math"/>
              </a:rPr>
              <a:t>≅</a:t>
            </a:r>
            <a:r>
              <a:rPr lang="en-US" sz="2800" dirty="0" smtClean="0">
                <a:latin typeface="Eras Demi ITC" pitchFamily="34" charset="0"/>
              </a:rPr>
              <a:t> if and only if their</a:t>
            </a:r>
          </a:p>
          <a:p>
            <a:pPr algn="ctr"/>
            <a:r>
              <a:rPr lang="en-US" sz="2800" dirty="0" smtClean="0">
                <a:latin typeface="Eras Demi ITC" pitchFamily="34" charset="0"/>
              </a:rPr>
              <a:t>______________ chords are ______________.</a:t>
            </a:r>
            <a:endParaRPr lang="en-US" sz="2800" dirty="0">
              <a:latin typeface="Eras Demi ITC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7" name="Picture 6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4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16200000" flipH="1">
            <a:off x="2057400" y="3656807"/>
            <a:ext cx="5486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16200000" flipH="1">
            <a:off x="2057400" y="3656807"/>
            <a:ext cx="5486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2"/>
          <p:cNvSpPr>
            <a:spLocks noGrp="1"/>
          </p:cNvSpPr>
          <p:nvPr/>
        </p:nvSpPr>
        <p:spPr bwMode="auto">
          <a:xfrm>
            <a:off x="3048000" y="6316386"/>
            <a:ext cx="3505200" cy="54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/>
            <a:r>
              <a:rPr lang="en-US" altLang="en-US" sz="1000" dirty="0">
                <a:solidFill>
                  <a:srgbClr val="898989"/>
                </a:solidFill>
                <a:latin typeface="Arial Narrow" panose="020B0606020202030204" pitchFamily="34" charset="0"/>
              </a:rPr>
              <a:t>© 2009, Dr. Jennifer L. Bell, LaGrange High School, LaGrange, </a:t>
            </a:r>
            <a:r>
              <a:rPr lang="en-US" altLang="en-US" sz="1000" dirty="0" smtClean="0">
                <a:solidFill>
                  <a:srgbClr val="898989"/>
                </a:solidFill>
                <a:latin typeface="Arial Narrow" panose="020B0606020202030204" pitchFamily="34" charset="0"/>
              </a:rPr>
              <a:t>Georgia</a:t>
            </a:r>
            <a:endParaRPr lang="en-US" altLang="en-US" sz="1000" dirty="0">
              <a:solidFill>
                <a:srgbClr val="898989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altLang="en-US" sz="1000" dirty="0" smtClean="0">
                <a:solidFill>
                  <a:srgbClr val="898989"/>
                </a:solidFill>
                <a:latin typeface="Arial Narrow" panose="020B0606020202030204" pitchFamily="34" charset="0"/>
              </a:rPr>
              <a:t>(MCC9-12.G.C.2; MCC9-12.G.C.3; MCC9-12.G.C.4)</a:t>
            </a:r>
            <a:endParaRPr lang="en-US" altLang="en-US" sz="1000" dirty="0">
              <a:solidFill>
                <a:srgbClr val="89898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58" t="52525" r="23856" b="37038"/>
          <a:stretch>
            <a:fillRect/>
          </a:stretch>
        </p:blipFill>
        <p:spPr bwMode="auto">
          <a:xfrm>
            <a:off x="6255782" y="3962400"/>
            <a:ext cx="3345418" cy="288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7150"/>
            <a:ext cx="9601200" cy="47459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60120" indent="-960120" algn="ctr">
              <a:buFont typeface="+mj-lt"/>
              <a:buAutoNum type="arabicPeriod" startAt="3"/>
              <a:defRPr/>
            </a:pPr>
            <a:r>
              <a:rPr lang="en-US" sz="378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Group circles by dotted line pattern.</a:t>
            </a:r>
          </a:p>
          <a:p>
            <a:pPr marL="960120" indent="-960120" algn="ctr">
              <a:buFont typeface="+mj-lt"/>
              <a:buAutoNum type="arabicPeriod" startAt="3"/>
              <a:defRPr/>
            </a:pPr>
            <a:r>
              <a:rPr lang="en-US" sz="378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Order the pages:</a:t>
            </a:r>
          </a:p>
          <a:p>
            <a:pPr marL="960120" indent="-960120" algn="ctr">
              <a:buFont typeface="+mj-lt"/>
              <a:buAutoNum type="arabicPeriod" startAt="3"/>
              <a:defRPr/>
            </a:pPr>
            <a:endParaRPr lang="en-US" sz="378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960120" indent="-960120" algn="ctr">
              <a:buFont typeface="+mj-lt"/>
              <a:buAutoNum type="arabicPeriod" startAt="3"/>
              <a:defRPr/>
            </a:pPr>
            <a:endParaRPr lang="en-US" sz="378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780098" indent="-780098" algn="ctr">
              <a:buFont typeface="+mj-lt"/>
              <a:buAutoNum type="arabicPeriod" startAt="3"/>
              <a:defRPr/>
            </a:pPr>
            <a:r>
              <a:rPr lang="en-US" sz="378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Slide the 3 circles with</a:t>
            </a:r>
          </a:p>
          <a:p>
            <a:pPr marL="780098" indent="-780098" algn="ctr">
              <a:defRPr/>
            </a:pPr>
            <a:r>
              <a:rPr lang="en-US" sz="378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slits on the ends through</a:t>
            </a:r>
          </a:p>
          <a:p>
            <a:pPr marL="780098" indent="-780098" algn="ctr">
              <a:defRPr/>
            </a:pPr>
            <a:r>
              <a:rPr lang="en-US" sz="378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large slit of the other 2 circles.</a:t>
            </a:r>
          </a:p>
          <a:p>
            <a:pPr marL="780098" indent="-780098" algn="ctr">
              <a:defRPr/>
            </a:pPr>
            <a:r>
              <a:rPr lang="en-US" sz="378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6. Write your name on it.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99293" y="1295400"/>
            <a:ext cx="1230978" cy="10618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300" b="1" spc="53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5,4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295400"/>
            <a:ext cx="2193228" cy="10618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3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3, 2, 1</a:t>
            </a:r>
          </a:p>
        </p:txBody>
      </p:sp>
      <p:sp>
        <p:nvSpPr>
          <p:cNvPr id="5126" name="Footer Placeholder 2"/>
          <p:cNvSpPr>
            <a:spLocks noGrp="1"/>
          </p:cNvSpPr>
          <p:nvPr/>
        </p:nvSpPr>
        <p:spPr bwMode="auto">
          <a:xfrm>
            <a:off x="0" y="7018020"/>
            <a:ext cx="9601200" cy="24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050">
                <a:solidFill>
                  <a:srgbClr val="898989"/>
                </a:solidFill>
                <a:latin typeface="Arial Narrow" panose="020B0606020202030204" pitchFamily="34" charset="0"/>
              </a:rPr>
              <a:t>© 2009, Dr. Jennifer L. Bell, LaGrange High School, LaGrange, Georgia				(MCC9-12.G.C.2; MCC9-12.G.C.3; MCC9-12.G.C.4)</a:t>
            </a:r>
          </a:p>
        </p:txBody>
      </p:sp>
    </p:spTree>
    <p:extLst>
      <p:ext uri="{BB962C8B-B14F-4D97-AF65-F5344CB8AC3E}">
        <p14:creationId xmlns:p14="http://schemas.microsoft.com/office/powerpoint/2010/main" val="200724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400" y="1456998"/>
            <a:ext cx="2743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ongruent</a:t>
            </a:r>
          </a:p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I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nscribed</a:t>
            </a:r>
          </a:p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ight</a:t>
            </a:r>
          </a:p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C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hords</a:t>
            </a:r>
          </a:p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L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ike</a:t>
            </a:r>
          </a:p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E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qual</a:t>
            </a:r>
          </a:p>
          <a:p>
            <a:pPr lvl="0"/>
            <a:r>
              <a:rPr lang="en-U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emicircles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074920" y="1615917"/>
            <a:ext cx="182880" cy="4083367"/>
            <a:chOff x="4710112" y="1624014"/>
            <a:chExt cx="182880" cy="4083367"/>
          </a:xfrm>
        </p:grpSpPr>
        <p:sp>
          <p:nvSpPr>
            <p:cNvPr id="6" name="Oval 5"/>
            <p:cNvSpPr/>
            <p:nvPr/>
          </p:nvSpPr>
          <p:spPr>
            <a:xfrm>
              <a:off x="4710112" y="1624014"/>
              <a:ext cx="182880" cy="1828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710112" y="5524501"/>
              <a:ext cx="182880" cy="1828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24000" y="1641664"/>
            <a:ext cx="3124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>
                <a:latin typeface="MS Mincho" pitchFamily="49" charset="-128"/>
                <a:ea typeface="MS Mincho" pitchFamily="49" charset="-128"/>
              </a:rPr>
              <a:t>If a quadrilateral is inscribed in a </a:t>
            </a:r>
            <a:r>
              <a:rPr lang="en-US" sz="3200" dirty="0" smtClean="0">
                <a:latin typeface="MS Mincho" pitchFamily="49" charset="-128"/>
                <a:ea typeface="MS Mincho" pitchFamily="49" charset="-128"/>
              </a:rPr>
              <a:t>circle, </a:t>
            </a:r>
            <a:r>
              <a:rPr lang="en-US" sz="3200" dirty="0">
                <a:latin typeface="MS Mincho" pitchFamily="49" charset="-128"/>
                <a:ea typeface="MS Mincho" pitchFamily="49" charset="-128"/>
              </a:rPr>
              <a:t>then </a:t>
            </a:r>
            <a:r>
              <a:rPr lang="en-US" sz="3200" dirty="0" smtClean="0">
                <a:latin typeface="MS Mincho" pitchFamily="49" charset="-128"/>
                <a:ea typeface="MS Mincho" pitchFamily="49" charset="-128"/>
              </a:rPr>
              <a:t>___________</a:t>
            </a:r>
          </a:p>
          <a:p>
            <a:pPr lvl="0" algn="ctr"/>
            <a:r>
              <a:rPr lang="en-US" sz="3200" dirty="0" smtClean="0">
                <a:latin typeface="MS Mincho" pitchFamily="49" charset="-128"/>
                <a:ea typeface="MS Mincho" pitchFamily="49" charset="-128"/>
              </a:rPr>
              <a:t>∠s </a:t>
            </a:r>
            <a:r>
              <a:rPr lang="en-US" sz="3200" dirty="0">
                <a:latin typeface="MS Mincho" pitchFamily="49" charset="-128"/>
                <a:ea typeface="MS Mincho" pitchFamily="49" charset="-128"/>
              </a:rPr>
              <a:t>are </a:t>
            </a:r>
            <a:r>
              <a:rPr lang="en-US" sz="3200" dirty="0" smtClean="0">
                <a:latin typeface="MS Mincho" pitchFamily="49" charset="-128"/>
                <a:ea typeface="MS Mincho" pitchFamily="49" charset="-128"/>
              </a:rPr>
              <a:t>___________.</a:t>
            </a:r>
            <a:endParaRPr lang="en-US" sz="3200" dirty="0">
              <a:latin typeface="MS Mincho" pitchFamily="49" charset="-128"/>
              <a:ea typeface="MS Mincho" pitchFamily="49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13" name="Picture 12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14" name="Oval 13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8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 rot="16200000" flipH="1">
            <a:off x="4343400" y="4564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343400" y="68572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1456998"/>
            <a:ext cx="3124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dirty="0">
                <a:latin typeface="Century Gothic" pitchFamily="34" charset="0"/>
              </a:rPr>
              <a:t>If a line is tangent to a circle, then the line is </a:t>
            </a:r>
            <a:r>
              <a:rPr lang="en-US" sz="2800" dirty="0" smtClean="0">
                <a:latin typeface="Century Gothic" pitchFamily="34" charset="0"/>
              </a:rPr>
              <a:t>____________</a:t>
            </a:r>
          </a:p>
          <a:p>
            <a:pPr lvl="0" algn="ctr"/>
            <a:r>
              <a:rPr lang="en-US" sz="2800" dirty="0" smtClean="0">
                <a:latin typeface="Century Gothic" pitchFamily="34" charset="0"/>
              </a:rPr>
              <a:t>to </a:t>
            </a:r>
            <a:r>
              <a:rPr lang="en-US" sz="2800" dirty="0">
                <a:latin typeface="Century Gothic" pitchFamily="34" charset="0"/>
              </a:rPr>
              <a:t>the radius drawn </a:t>
            </a:r>
            <a:r>
              <a:rPr lang="en-US" sz="2800" dirty="0" smtClean="0">
                <a:latin typeface="Century Gothic" pitchFamily="34" charset="0"/>
              </a:rPr>
              <a:t>at </a:t>
            </a:r>
            <a:r>
              <a:rPr lang="en-US" sz="2800" dirty="0">
                <a:latin typeface="Century Gothic" pitchFamily="34" charset="0"/>
              </a:rPr>
              <a:t>the point of tangency.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6" name="Picture 5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7" name="Oval 6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42794" y="2453162"/>
              <a:ext cx="426719" cy="97631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1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16200000" flipH="1">
            <a:off x="4343400" y="4564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343400" y="68572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0" y="1641664"/>
            <a:ext cx="2743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If 2 segments from the same exterior point are tangent to a circle, then they are _________.</a:t>
            </a:r>
          </a:p>
          <a:p>
            <a:pPr algn="ctr"/>
            <a:r>
              <a:rPr lang="en-US" sz="3200" dirty="0" smtClean="0">
                <a:latin typeface="Hockey is Lif" pitchFamily="2" charset="0"/>
              </a:rPr>
              <a:t>**Hat rule!</a:t>
            </a:r>
            <a:endParaRPr lang="en-US" sz="3200" dirty="0">
              <a:latin typeface="Hockey is Lif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7" name="Picture 6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2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16200000" flipH="1">
            <a:off x="4343400" y="4564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343400" y="68572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5562600"/>
            <a:ext cx="9429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1949440"/>
            <a:ext cx="3124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>
                <a:latin typeface="Comic Sans MS" pitchFamily="66" charset="0"/>
              </a:rPr>
              <a:t>An </a:t>
            </a:r>
            <a:r>
              <a:rPr lang="en-US" sz="3600" dirty="0" smtClean="0">
                <a:latin typeface="Comic Sans MS" pitchFamily="66" charset="0"/>
                <a:ea typeface="Cambria Math"/>
              </a:rPr>
              <a:t>∠</a:t>
            </a:r>
            <a:r>
              <a:rPr lang="en-US" sz="3600" dirty="0" smtClean="0">
                <a:latin typeface="Comic Sans MS" pitchFamily="66" charset="0"/>
              </a:rPr>
              <a:t> inscribed</a:t>
            </a:r>
          </a:p>
          <a:p>
            <a:pPr lvl="0" algn="ctr"/>
            <a:r>
              <a:rPr lang="en-US" sz="3600" dirty="0" smtClean="0">
                <a:latin typeface="Comic Sans MS" pitchFamily="66" charset="0"/>
              </a:rPr>
              <a:t>in </a:t>
            </a:r>
            <a:r>
              <a:rPr lang="en-US" sz="3600" dirty="0">
                <a:latin typeface="Comic Sans MS" pitchFamily="66" charset="0"/>
              </a:rPr>
              <a:t>a </a:t>
            </a:r>
            <a:r>
              <a:rPr lang="en-US" sz="3600" dirty="0" smtClean="0">
                <a:latin typeface="Comic Sans MS" pitchFamily="66" charset="0"/>
              </a:rPr>
              <a:t>semicircle</a:t>
            </a:r>
          </a:p>
          <a:p>
            <a:pPr lvl="0" algn="ctr"/>
            <a:r>
              <a:rPr lang="en-US" sz="3600" dirty="0" smtClean="0">
                <a:latin typeface="Comic Sans MS" pitchFamily="66" charset="0"/>
              </a:rPr>
              <a:t>is </a:t>
            </a:r>
            <a:r>
              <a:rPr lang="en-US" sz="3600" dirty="0">
                <a:latin typeface="Comic Sans MS" pitchFamily="66" charset="0"/>
              </a:rPr>
              <a:t>a </a:t>
            </a:r>
            <a:r>
              <a:rPr lang="en-US" sz="3600" dirty="0" smtClean="0">
                <a:latin typeface="Comic Sans MS" pitchFamily="66" charset="0"/>
              </a:rPr>
              <a:t>_________.</a:t>
            </a:r>
            <a:endParaRPr lang="en-US" sz="3600" dirty="0">
              <a:latin typeface="Comic Sans MS" pitchFamily="66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11" name="Picture 10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12" name="Oval 11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7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16200000" flipH="1">
            <a:off x="4343400" y="4564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4343400" y="68572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1426220"/>
            <a:ext cx="31242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Bradley Hand ITC" pitchFamily="66" charset="0"/>
              </a:rPr>
              <a:t>If a diameter</a:t>
            </a:r>
          </a:p>
          <a:p>
            <a:pPr algn="ctr"/>
            <a:r>
              <a:rPr lang="en-US" sz="2400" b="1" dirty="0" smtClean="0">
                <a:latin typeface="Bradley Hand ITC" pitchFamily="66" charset="0"/>
              </a:rPr>
              <a:t>(or radius) of a circle is </a:t>
            </a:r>
            <a:r>
              <a:rPr lang="en-US" sz="2400" b="1" dirty="0" smtClean="0">
                <a:latin typeface="Bradley Hand ITC" pitchFamily="66" charset="0"/>
                <a:ea typeface="Cambria Math"/>
              </a:rPr>
              <a:t>⊥</a:t>
            </a:r>
            <a:r>
              <a:rPr lang="en-US" sz="2400" b="1" dirty="0" smtClean="0">
                <a:latin typeface="Bradley Hand ITC" pitchFamily="66" charset="0"/>
              </a:rPr>
              <a:t> to a chord, then the diameter (or radius) ___________</a:t>
            </a:r>
          </a:p>
          <a:p>
            <a:pPr algn="ctr"/>
            <a:r>
              <a:rPr lang="en-US" sz="2400" b="1" dirty="0" smtClean="0">
                <a:latin typeface="Bradley Hand ITC" pitchFamily="66" charset="0"/>
              </a:rPr>
              <a:t>the chord &amp; its arc.</a:t>
            </a:r>
          </a:p>
          <a:p>
            <a:pPr algn="ctr"/>
            <a:endParaRPr lang="en-US" sz="2800" dirty="0" smtClean="0">
              <a:latin typeface="Tahoma" pitchFamily="34" charset="0"/>
            </a:endParaRPr>
          </a:p>
          <a:p>
            <a:pPr algn="ctr"/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If one chord is the ⊥ bisector of another chord, then the 1</a:t>
            </a:r>
            <a:r>
              <a:rPr lang="en-US" sz="2400" baseline="30000" dirty="0" smtClean="0">
                <a:latin typeface="Cambria Math" pitchFamily="18" charset="0"/>
                <a:ea typeface="Cambria Math" pitchFamily="18" charset="0"/>
              </a:rPr>
              <a:t>st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chord is a ___________ .</a:t>
            </a:r>
          </a:p>
          <a:p>
            <a:pPr algn="ctr"/>
            <a:r>
              <a:rPr lang="en-US" sz="1600" dirty="0" smtClean="0">
                <a:latin typeface="Cambria Math" pitchFamily="18" charset="0"/>
                <a:ea typeface="Cambria Math" pitchFamily="18" charset="0"/>
              </a:rPr>
              <a:t>**must run through the center!</a:t>
            </a:r>
            <a:endParaRPr lang="en-US" sz="1600" dirty="0">
              <a:latin typeface="Cambria Math" pitchFamily="18" charset="0"/>
              <a:ea typeface="Cambria Math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7" name="Picture 6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3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16200000" flipH="1">
            <a:off x="4343400" y="4564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343400" y="68572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00200" y="1676400"/>
            <a:ext cx="2743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600" dirty="0">
                <a:latin typeface="Georgia" pitchFamily="18" charset="0"/>
              </a:rPr>
              <a:t>If </a:t>
            </a:r>
            <a:r>
              <a:rPr lang="en-US" sz="3600" dirty="0" smtClean="0">
                <a:latin typeface="Georgia" pitchFamily="18" charset="0"/>
              </a:rPr>
              <a:t>2 </a:t>
            </a:r>
            <a:r>
              <a:rPr lang="en-US" sz="3600" dirty="0">
                <a:latin typeface="Georgia" pitchFamily="18" charset="0"/>
              </a:rPr>
              <a:t>inscribed </a:t>
            </a:r>
            <a:r>
              <a:rPr lang="en-US" sz="3600" dirty="0" smtClean="0">
                <a:latin typeface="Georgia" pitchFamily="18" charset="0"/>
                <a:ea typeface="Cambria Math"/>
              </a:rPr>
              <a:t>∠</a:t>
            </a:r>
            <a:r>
              <a:rPr lang="en-US" sz="3600" dirty="0" smtClean="0">
                <a:latin typeface="Georgia" pitchFamily="18" charset="0"/>
              </a:rPr>
              <a:t>s </a:t>
            </a:r>
            <a:r>
              <a:rPr lang="en-US" sz="3600" dirty="0">
                <a:latin typeface="Georgia" pitchFamily="18" charset="0"/>
              </a:rPr>
              <a:t>intercept the same arc, then they are </a:t>
            </a:r>
            <a:r>
              <a:rPr lang="en-US" sz="3600" dirty="0" smtClean="0">
                <a:latin typeface="Georgia" pitchFamily="18" charset="0"/>
              </a:rPr>
              <a:t>________.</a:t>
            </a:r>
            <a:endParaRPr lang="en-US" sz="3600" dirty="0">
              <a:latin typeface="Georgia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7" name="Picture 6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6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>
          <a:xfrm rot="16200000" flipH="1">
            <a:off x="4343400" y="4564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343400" y="6857206"/>
            <a:ext cx="914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43000" y="0"/>
            <a:ext cx="7315200" cy="7315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1641664"/>
            <a:ext cx="3124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en-US" sz="3200" dirty="0" smtClean="0">
                <a:latin typeface="AndrewScript" pitchFamily="2" charset="0"/>
              </a:rPr>
              <a:t>In the same</a:t>
            </a:r>
          </a:p>
          <a:p>
            <a:pPr marL="0" lvl="1" algn="ctr"/>
            <a:r>
              <a:rPr lang="en-US" sz="3200" dirty="0" smtClean="0">
                <a:latin typeface="AndrewScript" pitchFamily="2" charset="0"/>
              </a:rPr>
              <a:t>circle, or in </a:t>
            </a:r>
            <a:r>
              <a:rPr lang="en-US" sz="3200" dirty="0" smtClean="0">
                <a:latin typeface="AndrewScript" pitchFamily="2" charset="0"/>
                <a:ea typeface="Cambria Math"/>
              </a:rPr>
              <a:t>≅</a:t>
            </a:r>
            <a:r>
              <a:rPr lang="en-US" sz="3200" dirty="0" smtClean="0">
                <a:latin typeface="AndrewScript" pitchFamily="2" charset="0"/>
              </a:rPr>
              <a:t> circles, 2 chords are </a:t>
            </a:r>
            <a:r>
              <a:rPr lang="en-US" sz="3200" dirty="0" smtClean="0">
                <a:latin typeface="AndrewScript" pitchFamily="2" charset="0"/>
                <a:ea typeface="Cambria Math"/>
              </a:rPr>
              <a:t>≅</a:t>
            </a:r>
            <a:r>
              <a:rPr lang="en-US" sz="3200" dirty="0" smtClean="0">
                <a:latin typeface="AndrewScript" pitchFamily="2" charset="0"/>
              </a:rPr>
              <a:t> if and only if they are</a:t>
            </a:r>
          </a:p>
          <a:p>
            <a:pPr marL="0" lvl="1" algn="ctr"/>
            <a:r>
              <a:rPr lang="en-US" sz="3200" dirty="0" smtClean="0">
                <a:latin typeface="AndrewScript" pitchFamily="2" charset="0"/>
              </a:rPr>
              <a:t>__________</a:t>
            </a:r>
          </a:p>
          <a:p>
            <a:pPr marL="0" lvl="1" algn="ctr"/>
            <a:r>
              <a:rPr lang="en-US" sz="3200" dirty="0" smtClean="0">
                <a:latin typeface="AndrewScript" pitchFamily="2" charset="0"/>
              </a:rPr>
              <a:t>from the</a:t>
            </a:r>
          </a:p>
          <a:p>
            <a:pPr marL="0" lvl="1" algn="ctr"/>
            <a:r>
              <a:rPr lang="en-US" sz="3200" dirty="0" smtClean="0">
                <a:latin typeface="AndrewScript" pitchFamily="2" charset="0"/>
              </a:rPr>
              <a:t>center.</a:t>
            </a:r>
            <a:endParaRPr lang="en-US" sz="3200" dirty="0">
              <a:latin typeface="AndrewScript" pitchFamily="2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352800" y="404812"/>
            <a:ext cx="572294" cy="778669"/>
            <a:chOff x="4075906" y="2453162"/>
            <a:chExt cx="1449388" cy="2235519"/>
          </a:xfrm>
        </p:grpSpPr>
        <p:pic>
          <p:nvPicPr>
            <p:cNvPr id="7" name="Picture 6" descr="j0288984.wm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75906" y="2626518"/>
              <a:ext cx="1449388" cy="2062163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>
            <a:xfrm>
              <a:off x="4614863" y="2638425"/>
              <a:ext cx="542925" cy="533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42794" y="2453162"/>
              <a:ext cx="426719" cy="88361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400" b="1" cap="none" spc="0" dirty="0" smtClean="0">
                  <a:ln w="17780" cmpd="sng">
                    <a:noFill/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5</a:t>
              </a:r>
              <a:endParaRPr lang="en-US" sz="1400" b="1" cap="none" spc="0" dirty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endParaRPr>
            </a:p>
          </p:txBody>
        </p:sp>
      </p:grpSp>
      <p:cxnSp>
        <p:nvCxnSpPr>
          <p:cNvPr id="11" name="Straight Connector 10"/>
          <p:cNvCxnSpPr/>
          <p:nvPr/>
        </p:nvCxnSpPr>
        <p:spPr>
          <a:xfrm rot="16200000" flipH="1">
            <a:off x="2057400" y="3656807"/>
            <a:ext cx="54864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5400" y="2286000"/>
            <a:ext cx="2743200" cy="2743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352</Words>
  <Application>Microsoft Office PowerPoint</Application>
  <PresentationFormat>Custom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MS Mincho</vt:lpstr>
      <vt:lpstr>AndrewScript</vt:lpstr>
      <vt:lpstr>Arial</vt:lpstr>
      <vt:lpstr>Arial Narrow</vt:lpstr>
      <vt:lpstr>Bradley Hand ITC</vt:lpstr>
      <vt:lpstr>Calibri</vt:lpstr>
      <vt:lpstr>Cambria Math</vt:lpstr>
      <vt:lpstr>Century Gothic</vt:lpstr>
      <vt:lpstr>Comic Sans MS</vt:lpstr>
      <vt:lpstr>Eras Demi ITC</vt:lpstr>
      <vt:lpstr>Freestyle Script</vt:lpstr>
      <vt:lpstr>Georgia</vt:lpstr>
      <vt:lpstr>Hockey is Lif</vt:lpstr>
      <vt:lpstr>Hyena</vt:lpstr>
      <vt:lpstr>Juice ITC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Brown</dc:creator>
  <cp:lastModifiedBy>Dr. Jennifer L. Brown</cp:lastModifiedBy>
  <cp:revision>19</cp:revision>
  <dcterms:created xsi:type="dcterms:W3CDTF">2009-05-05T12:08:48Z</dcterms:created>
  <dcterms:modified xsi:type="dcterms:W3CDTF">2014-09-23T15:10:09Z</dcterms:modified>
</cp:coreProperties>
</file>