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926AA-420E-45C7-A682-8180974D1595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7204-1805-476B-B2EF-2AD9FF755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F90D8-8AD5-491C-9E79-F4FE83410A07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6FEAE-7D83-47CC-ABF3-9303C407B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2632D-C1B2-4C89-BC48-3F94A87E571E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53C5A-2E6A-4E11-B99F-31994B62F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D2CB0-B4BE-40EE-AD83-6B807FAB71A4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F7552-68D7-4AD2-9B36-E1D33F087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D0845-7A59-4175-8E7B-4C32CC05708A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8432-7DEC-4BF7-A7EC-8EBCE8D38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899FD-BD85-490A-B7DC-9CD79A7D673E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69037-8DB2-4BAB-96D3-EC06CD9FD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4D65C-D2B0-4898-8549-7F98BB6B0306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B81A-6830-479A-85A5-383F600E3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8505D-4A72-4988-8ED4-49A90260D670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5AFA3-1E80-452B-A216-22802046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99053-71F5-4947-8F28-00DF72B279E2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7B5CA-03BA-4F39-A393-70D6E5269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AE03-8275-4305-BFAE-E8466E59636A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67A93-8EC4-4CCF-A4D4-D92567B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62714-E320-4E2F-90D3-0EC4720F3C7C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A8449-26C3-413A-80A4-6B8069549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ABA233-C63E-409D-B688-8370F25E2A28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82A3C4-E429-40EF-9E7D-2B728E15C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4421" y="1982450"/>
            <a:ext cx="7135158" cy="28931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Tangents and Circles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with Patty Paper</a:t>
            </a:r>
          </a:p>
          <a:p>
            <a:pPr algn="ctr"/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2000" b="1" dirty="0" smtClean="0"/>
              <a:t>(MCC9‐12.G.C.2; MCC9‐12.G.C.4)</a:t>
            </a:r>
            <a:endParaRPr lang="en-US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6908" y="2551837"/>
            <a:ext cx="773019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Radius drawn to a tangent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forms a right angle.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28913" y="3175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57600" y="914400"/>
            <a:ext cx="4572000" cy="457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5965032" y="-51594"/>
            <a:ext cx="3200400" cy="32464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327525" y="1600200"/>
            <a:ext cx="3233738" cy="3232150"/>
            <a:chOff x="4479554" y="1736353"/>
            <a:chExt cx="3232892" cy="3232894"/>
          </a:xfrm>
        </p:grpSpPr>
        <p:cxnSp>
          <p:nvCxnSpPr>
            <p:cNvPr id="28" name="Straight Connector 27"/>
            <p:cNvCxnSpPr/>
            <p:nvPr/>
          </p:nvCxnSpPr>
          <p:spPr>
            <a:xfrm rot="16200000" flipH="1">
              <a:off x="4479553" y="1736354"/>
              <a:ext cx="3232894" cy="3232892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4479553" y="1736354"/>
              <a:ext cx="3232894" cy="3232892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0" name="Oval 29"/>
          <p:cNvSpPr/>
          <p:nvPr/>
        </p:nvSpPr>
        <p:spPr>
          <a:xfrm>
            <a:off x="5868988" y="3140075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4" idx="3"/>
            <a:endCxn id="4" idx="7"/>
          </p:cNvCxnSpPr>
          <p:nvPr/>
        </p:nvCxnSpPr>
        <p:spPr>
          <a:xfrm rot="5400000" flipH="1" flipV="1">
            <a:off x="4327525" y="1584325"/>
            <a:ext cx="3232150" cy="323215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958975" y="0"/>
            <a:ext cx="7170738" cy="9525000"/>
            <a:chOff x="1974716" y="0"/>
            <a:chExt cx="7169284" cy="9524403"/>
          </a:xfrm>
        </p:grpSpPr>
        <p:grpSp>
          <p:nvGrpSpPr>
            <p:cNvPr id="3090" name="Group 16"/>
            <p:cNvGrpSpPr>
              <a:grpSpLocks/>
            </p:cNvGrpSpPr>
            <p:nvPr/>
          </p:nvGrpSpPr>
          <p:grpSpPr bwMode="auto">
            <a:xfrm>
              <a:off x="2743200" y="0"/>
              <a:ext cx="6400800" cy="6400800"/>
              <a:chOff x="2895600" y="152400"/>
              <a:chExt cx="6400800" cy="64008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895310" y="152400"/>
                <a:ext cx="6401090" cy="6400399"/>
              </a:xfrm>
              <a:prstGeom prst="rect">
                <a:avLst/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809525" y="1066743"/>
                <a:ext cx="4572661" cy="457171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 rot="18916231">
              <a:off x="1974716" y="112706"/>
              <a:ext cx="4628211" cy="94116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1982788" y="-12700"/>
            <a:ext cx="10347325" cy="9525000"/>
            <a:chOff x="1219200" y="2095798"/>
            <a:chExt cx="10347711" cy="9524403"/>
          </a:xfrm>
        </p:grpSpPr>
        <p:grpSp>
          <p:nvGrpSpPr>
            <p:cNvPr id="3084" name="Group 19"/>
            <p:cNvGrpSpPr>
              <a:grpSpLocks/>
            </p:cNvGrpSpPr>
            <p:nvPr/>
          </p:nvGrpSpPr>
          <p:grpSpPr bwMode="auto">
            <a:xfrm>
              <a:off x="1219200" y="2095798"/>
              <a:ext cx="7169284" cy="9524403"/>
              <a:chOff x="1974716" y="0"/>
              <a:chExt cx="7169284" cy="9524403"/>
            </a:xfrm>
          </p:grpSpPr>
          <p:grpSp>
            <p:nvGrpSpPr>
              <p:cNvPr id="3086" name="Group 16"/>
              <p:cNvGrpSpPr>
                <a:grpSpLocks/>
              </p:cNvGrpSpPr>
              <p:nvPr/>
            </p:nvGrpSpPr>
            <p:grpSpPr bwMode="auto">
              <a:xfrm>
                <a:off x="2743200" y="0"/>
                <a:ext cx="6400800" cy="6400800"/>
                <a:chOff x="2895600" y="152400"/>
                <a:chExt cx="6400800" cy="6400800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2895495" y="152400"/>
                  <a:ext cx="6401038" cy="6400399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809929" y="1066743"/>
                  <a:ext cx="4572170" cy="457171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8" name="Rectangle 17"/>
              <p:cNvSpPr/>
              <p:nvPr/>
            </p:nvSpPr>
            <p:spPr>
              <a:xfrm rot="18944687">
                <a:off x="1974716" y="112706"/>
                <a:ext cx="4629322" cy="941169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6" name="Rectangle 25"/>
            <p:cNvSpPr/>
            <p:nvPr/>
          </p:nvSpPr>
          <p:spPr>
            <a:xfrm rot="13522554">
              <a:off x="4505682" y="2201682"/>
              <a:ext cx="4679657" cy="94428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-28575" y="146050"/>
            <a:ext cx="2819400" cy="5878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>
                <a:latin typeface="+mn-lt"/>
                <a:cs typeface="+mn-cs"/>
              </a:rPr>
              <a:t>Steps</a:t>
            </a:r>
            <a:r>
              <a:rPr lang="en-US" sz="2400" dirty="0">
                <a:latin typeface="+mn-lt"/>
                <a:cs typeface="+mn-cs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Draw a circle with the Solo cup.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Use your straightedge to draw a line that appears to be tangent to your circle.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Fold to find the center.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Draw a line between the center and the point of tangency.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8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+mn-lt"/>
                <a:cs typeface="+mn-cs"/>
              </a:rPr>
              <a:t> </a:t>
            </a:r>
            <a:endParaRPr lang="en-US" sz="800" dirty="0">
              <a:latin typeface="+mn-lt"/>
              <a:cs typeface="+mn-cs"/>
            </a:endParaRPr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0" grpId="0" animBg="1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28913" y="3175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57600" y="914400"/>
            <a:ext cx="4572000" cy="457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5965032" y="-51594"/>
            <a:ext cx="3200400" cy="32464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102" name="Group 30"/>
          <p:cNvGrpSpPr>
            <a:grpSpLocks/>
          </p:cNvGrpSpPr>
          <p:nvPr/>
        </p:nvGrpSpPr>
        <p:grpSpPr bwMode="auto">
          <a:xfrm>
            <a:off x="4327525" y="1600200"/>
            <a:ext cx="3233738" cy="3232150"/>
            <a:chOff x="4479554" y="1736353"/>
            <a:chExt cx="3232892" cy="3232894"/>
          </a:xfrm>
        </p:grpSpPr>
        <p:cxnSp>
          <p:nvCxnSpPr>
            <p:cNvPr id="28" name="Straight Connector 27"/>
            <p:cNvCxnSpPr/>
            <p:nvPr/>
          </p:nvCxnSpPr>
          <p:spPr>
            <a:xfrm rot="16200000" flipH="1">
              <a:off x="4479553" y="1736354"/>
              <a:ext cx="3232894" cy="3232892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4479553" y="1736354"/>
              <a:ext cx="3232894" cy="3232892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0" name="Oval 29"/>
          <p:cNvSpPr/>
          <p:nvPr/>
        </p:nvSpPr>
        <p:spPr>
          <a:xfrm>
            <a:off x="5868988" y="3140075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4" idx="3"/>
            <a:endCxn id="4" idx="7"/>
          </p:cNvCxnSpPr>
          <p:nvPr/>
        </p:nvCxnSpPr>
        <p:spPr>
          <a:xfrm rot="5400000" flipH="1" flipV="1">
            <a:off x="4327525" y="1584325"/>
            <a:ext cx="3232150" cy="323215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-28575" y="146050"/>
            <a:ext cx="2819400" cy="403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>
                <a:latin typeface="+mn-lt"/>
                <a:cs typeface="+mn-cs"/>
              </a:rPr>
              <a:t>Steps</a:t>
            </a:r>
            <a:r>
              <a:rPr lang="en-US" sz="2400" dirty="0">
                <a:latin typeface="+mn-lt"/>
                <a:cs typeface="+mn-cs"/>
              </a:rPr>
              <a:t>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400" dirty="0">
                <a:latin typeface="+mn-lt"/>
                <a:cs typeface="+mn-cs"/>
              </a:rPr>
              <a:t>Place the corner of another piece of patty paper at the angle formed between the diameter and the tangent.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5"/>
              <a:defRPr/>
            </a:pPr>
            <a:endParaRPr lang="en-US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What do you know?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8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latin typeface="+mn-lt"/>
                <a:cs typeface="+mn-cs"/>
              </a:rPr>
              <a:t> </a:t>
            </a:r>
            <a:endParaRPr lang="en-US" sz="800" dirty="0">
              <a:latin typeface="+mn-lt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 rot="2682393">
            <a:off x="4389438" y="2895600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9201" y="2551837"/>
            <a:ext cx="7845609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Two tangents from the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same external point are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  <a:cs typeface="+mn-cs"/>
              </a:rPr>
              <a:t>≅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.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2009, Dr. Jennifer L. Bell, LaGrange High School, LaGrange, Georgia			Activities from </a:t>
            </a:r>
            <a:r>
              <a:rPr lang="en-US" b="1"/>
              <a:t>Patty Paper® Geometry by Michael Serra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43200" y="0"/>
            <a:ext cx="6400800" cy="640080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657600" y="914400"/>
            <a:ext cx="4572000" cy="457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39700"/>
            <a:ext cx="2819400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u="sng" dirty="0">
                <a:latin typeface="+mn-lt"/>
                <a:cs typeface="+mn-cs"/>
              </a:rPr>
              <a:t>Steps</a:t>
            </a:r>
            <a:r>
              <a:rPr lang="en-US" sz="2400" dirty="0">
                <a:latin typeface="+mn-lt"/>
                <a:cs typeface="+mn-cs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Draw a circle with the Solo cup.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Make a point outside of the circle.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Draw 2 tangent lines from the point to the circle.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Mark the points of tangency.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latin typeface="+mn-lt"/>
                <a:cs typeface="+mn-cs"/>
              </a:rPr>
              <a:t>Fold one tangent onto the other to compare their lengths.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What do you know?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932238" y="320675"/>
            <a:ext cx="4846637" cy="91440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5996782" y="2262981"/>
            <a:ext cx="4754562" cy="777875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8686800" y="228600"/>
            <a:ext cx="155575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364163" y="884238"/>
            <a:ext cx="155575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123238" y="3517900"/>
            <a:ext cx="155575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743200" y="0"/>
            <a:ext cx="7348538" cy="9423400"/>
            <a:chOff x="1978701" y="89942"/>
            <a:chExt cx="7349108" cy="9423382"/>
          </a:xfrm>
        </p:grpSpPr>
        <p:grpSp>
          <p:nvGrpSpPr>
            <p:cNvPr id="6156" name="Group 45"/>
            <p:cNvGrpSpPr>
              <a:grpSpLocks/>
            </p:cNvGrpSpPr>
            <p:nvPr/>
          </p:nvGrpSpPr>
          <p:grpSpPr bwMode="auto">
            <a:xfrm>
              <a:off x="1978701" y="89942"/>
              <a:ext cx="6400800" cy="6400800"/>
              <a:chOff x="2895600" y="152400"/>
              <a:chExt cx="6400800" cy="64008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2895600" y="152400"/>
                <a:ext cx="6401296" cy="6400788"/>
              </a:xfrm>
              <a:prstGeom prst="rect">
                <a:avLst/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810071" y="1066798"/>
                <a:ext cx="4572354" cy="4571991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flipV="1">
                <a:off x="4084730" y="473074"/>
                <a:ext cx="4847013" cy="914398"/>
              </a:xfrm>
              <a:prstGeom prst="line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6149623" y="2415346"/>
                <a:ext cx="4754553" cy="777935"/>
              </a:xfrm>
              <a:prstGeom prst="line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43" name="Oval 42"/>
              <p:cNvSpPr/>
              <p:nvPr/>
            </p:nvSpPr>
            <p:spPr>
              <a:xfrm>
                <a:off x="8839661" y="381000"/>
                <a:ext cx="155587" cy="1524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516766" y="1036636"/>
                <a:ext cx="155587" cy="1524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8276055" y="3670293"/>
                <a:ext cx="155587" cy="15240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32" name="Rectangle 31"/>
            <p:cNvSpPr/>
            <p:nvPr/>
          </p:nvSpPr>
          <p:spPr>
            <a:xfrm rot="18870046">
              <a:off x="2375969" y="2561483"/>
              <a:ext cx="9093183" cy="4810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build="p"/>
      <p:bldP spid="10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240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Arial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Brown</dc:creator>
  <cp:lastModifiedBy>Dr. Jennifer L. Brown</cp:lastModifiedBy>
  <cp:revision>5</cp:revision>
  <dcterms:created xsi:type="dcterms:W3CDTF">2009-06-29T14:30:56Z</dcterms:created>
  <dcterms:modified xsi:type="dcterms:W3CDTF">2013-05-24T14:56:15Z</dcterms:modified>
</cp:coreProperties>
</file>