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0"/>
  </p:notesMasterIdLst>
  <p:handoutMasterIdLst>
    <p:handoutMasterId r:id="rId11"/>
  </p:handoutMasterIdLst>
  <p:sldIdLst>
    <p:sldId id="439" r:id="rId2"/>
    <p:sldId id="431" r:id="rId3"/>
    <p:sldId id="432" r:id="rId4"/>
    <p:sldId id="435" r:id="rId5"/>
    <p:sldId id="436" r:id="rId6"/>
    <p:sldId id="434" r:id="rId7"/>
    <p:sldId id="437" r:id="rId8"/>
    <p:sldId id="438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394" autoAdjust="0"/>
  </p:normalViewPr>
  <p:slideViewPr>
    <p:cSldViewPr>
      <p:cViewPr varScale="1">
        <p:scale>
          <a:sx n="84" d="100"/>
          <a:sy n="84" d="100"/>
        </p:scale>
        <p:origin x="-2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252" y="-11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57BC5128-B402-40C3-89F2-C8076184C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27DC207F-18A0-4A91-9A26-8A10E2F08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19006-50A5-4793-8CD1-0505360485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B5DAA-BC83-44F1-98E8-6AB067BE7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690E09-CF27-402C-A74C-1A99673FFC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DAE16-0F40-4583-A7D7-6A062A97E0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F0121-2AA5-4A46-8141-1575A43C88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424FF-E598-4EBD-AA36-05177BC457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10888-D76B-4955-A331-68CD14B7BE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02BD84-49F2-41E7-9A26-14E589510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B74E-5BF5-475B-843B-75AEB8FE23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71482-5926-4D29-9AD4-5B63446114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7DC23-D849-4E37-95A9-6EB665DCF0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19898-AADB-4C57-9848-FBFDCCE8EA6D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3F40-82BB-41A3-9CDB-66EDE6B9B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796" y="443568"/>
            <a:ext cx="8802410" cy="59708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Arial" pitchFamily="34" charset="0"/>
              </a:rPr>
              <a:t>Summarizing the Methods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Arial" pitchFamily="34" charset="0"/>
              </a:rPr>
              <a:t>for Solving Quadratics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Arial" pitchFamily="34" charset="0"/>
              </a:rPr>
              <a:t>Foldable</a:t>
            </a:r>
          </a:p>
          <a:p>
            <a:pPr algn="ctr"/>
            <a:endParaRPr lang="en-US" sz="32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Arial" pitchFamily="34" charset="0"/>
            </a:endParaRPr>
          </a:p>
          <a:p>
            <a:pPr algn="ctr"/>
            <a:r>
              <a:rPr lang="en-US" sz="32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cs typeface="Arial" pitchFamily="34" charset="0"/>
              </a:rPr>
              <a:t>Dr. Jennifer L. Brown, © 2013,</a:t>
            </a:r>
          </a:p>
          <a:p>
            <a:pPr algn="ctr"/>
            <a:r>
              <a:rPr lang="en-US" sz="32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cs typeface="Arial" pitchFamily="34" charset="0"/>
              </a:rPr>
              <a:t>Columbus State University,</a:t>
            </a:r>
          </a:p>
          <a:p>
            <a:pPr algn="ctr"/>
            <a:r>
              <a:rPr lang="en-US" sz="32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cs typeface="Arial" pitchFamily="34" charset="0"/>
              </a:rPr>
              <a:t>CRMC Summer Workshop</a:t>
            </a:r>
          </a:p>
          <a:p>
            <a:pPr algn="ctr"/>
            <a:endParaRPr lang="en-US" sz="3200" dirty="0" smtClean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cs typeface="Arial" pitchFamily="34" charset="0"/>
            </a:endParaRPr>
          </a:p>
          <a:p>
            <a:pPr algn="ctr"/>
            <a:r>
              <a:rPr lang="en-US" sz="2000" dirty="0" smtClean="0">
                <a:cs typeface="Arial" pitchFamily="34" charset="0"/>
              </a:rPr>
              <a:t>(MCC9‐12.A.SSE.1a; </a:t>
            </a:r>
            <a:r>
              <a:rPr lang="en-US" sz="2000" dirty="0" smtClean="0"/>
              <a:t>MCC9‐12.A.SSE.2; </a:t>
            </a:r>
            <a:r>
              <a:rPr lang="en-US" sz="2000" dirty="0" smtClean="0"/>
              <a:t>MCC9‐12.A.SSE.3a;</a:t>
            </a:r>
          </a:p>
          <a:p>
            <a:pPr algn="ctr"/>
            <a:r>
              <a:rPr lang="en-US" sz="2000" dirty="0" smtClean="0"/>
              <a:t>MCC9‐12.A.SSE.3b; </a:t>
            </a:r>
            <a:r>
              <a:rPr lang="en-US" sz="2000" dirty="0" smtClean="0">
                <a:cs typeface="Arial" pitchFamily="34" charset="0"/>
              </a:rPr>
              <a:t>MCC9‐12.A.REI.4a;</a:t>
            </a:r>
          </a:p>
          <a:p>
            <a:pPr algn="ctr"/>
            <a:r>
              <a:rPr lang="en-US" sz="2000" dirty="0" smtClean="0">
                <a:cs typeface="Arial" pitchFamily="34" charset="0"/>
              </a:rPr>
              <a:t>MCC9‐12.A.REI.4b</a:t>
            </a:r>
            <a:r>
              <a:rPr lang="en-US" sz="2000" dirty="0" smtClean="0">
                <a:cs typeface="Arial" pitchFamily="34" charset="0"/>
              </a:rPr>
              <a:t>; </a:t>
            </a:r>
            <a:r>
              <a:rPr lang="en-US" sz="2000" dirty="0" smtClean="0"/>
              <a:t>MCC9‐12.F.IF.8a</a:t>
            </a:r>
            <a:r>
              <a:rPr lang="en-US" sz="2000" dirty="0" smtClean="0">
                <a:cs typeface="Arial" pitchFamily="34" charset="0"/>
              </a:rPr>
              <a:t>)</a:t>
            </a:r>
            <a:endParaRPr lang="en-US" sz="320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1752600"/>
            <a:ext cx="5029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-914400">
              <a:defRPr/>
            </a:pPr>
            <a:r>
              <a:rPr lang="en-US" sz="36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Directions</a:t>
            </a:r>
          </a:p>
          <a:p>
            <a:pPr marL="463550" indent="-463550">
              <a:buFontTx/>
              <a:buAutoNum type="arabicPeriod"/>
              <a:defRPr/>
            </a:pP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Fold </a:t>
            </a: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the paper.</a:t>
            </a:r>
          </a:p>
          <a:p>
            <a:pPr marL="463550" indent="-463550">
              <a:buFontTx/>
              <a:buAutoNum type="arabicPeriod"/>
              <a:defRPr/>
            </a:pPr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</a:rPr>
              <a:t>Cut along the lines.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81000" y="0"/>
            <a:ext cx="2937164" cy="6858000"/>
            <a:chOff x="1922318" y="0"/>
            <a:chExt cx="2937164" cy="6858000"/>
          </a:xfrm>
        </p:grpSpPr>
        <p:pic>
          <p:nvPicPr>
            <p:cNvPr id="5" name="Picture 4" descr="Slide1.JPG"/>
            <p:cNvPicPr>
              <a:picLocks noChangeAspect="1"/>
            </p:cNvPicPr>
            <p:nvPr/>
          </p:nvPicPr>
          <p:blipFill>
            <a:blip r:embed="rId2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 r="47124"/>
            <a:stretch>
              <a:fillRect/>
            </a:stretch>
          </p:blipFill>
          <p:spPr>
            <a:xfrm>
              <a:off x="1922318" y="0"/>
              <a:ext cx="2802082" cy="685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" name="Picture 5" descr="Slide2.JPG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</a:blip>
            <a:srcRect r="57190"/>
            <a:stretch>
              <a:fillRect/>
            </a:stretch>
          </p:blipFill>
          <p:spPr>
            <a:xfrm>
              <a:off x="2590800" y="0"/>
              <a:ext cx="2268682" cy="68580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solving_quadratics_foldable.gif"/>
          <p:cNvPicPr>
            <a:picLocks noChangeAspect="1"/>
          </p:cNvPicPr>
          <p:nvPr/>
        </p:nvPicPr>
        <p:blipFill>
          <a:blip r:embed="rId2" cstate="print"/>
          <a:srcRect r="42484" b="666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0" y="9906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8) 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+ 8) = 0</a:t>
            </a:r>
          </a:p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8 = 0	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+ 8 = 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0800" y="20574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20574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2057401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0200" y="20574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362200" y="26670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19400" y="26289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26289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819400" y="16764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800600" y="16764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26670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819400" y="26670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953000" y="26670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086600" y="4648200"/>
            <a:ext cx="1549400" cy="1752600"/>
            <a:chOff x="7940" y="820"/>
            <a:chExt cx="1720" cy="1920"/>
          </a:xfrm>
        </p:grpSpPr>
        <p:cxnSp>
          <p:nvCxnSpPr>
            <p:cNvPr id="26" name="AutoShape 8"/>
            <p:cNvCxnSpPr>
              <a:cxnSpLocks noChangeShapeType="1"/>
            </p:cNvCxnSpPr>
            <p:nvPr/>
          </p:nvCxnSpPr>
          <p:spPr bwMode="auto">
            <a:xfrm>
              <a:off x="7940" y="820"/>
              <a:ext cx="1720" cy="1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" name="AutoShape 9"/>
            <p:cNvCxnSpPr>
              <a:cxnSpLocks noChangeShapeType="1"/>
            </p:cNvCxnSpPr>
            <p:nvPr/>
          </p:nvCxnSpPr>
          <p:spPr bwMode="auto">
            <a:xfrm flipH="1">
              <a:off x="7940" y="820"/>
              <a:ext cx="1720" cy="19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28" name="TextBox 27"/>
          <p:cNvSpPr txBox="1"/>
          <p:nvPr/>
        </p:nvSpPr>
        <p:spPr>
          <a:xfrm>
            <a:off x="7429500" y="45352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29500" y="57912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0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077200" y="5181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33600" y="43434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</a:p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+ 5 = 0	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+ 2 = 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38400" y="54102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76600" y="54102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0" y="5410201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7800" y="54102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209800" y="60198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90800" y="59817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48200" y="59817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667000" y="50292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648200" y="50292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67200" y="60198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2667000" y="60198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800600" y="60198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038600" y="3619500"/>
            <a:ext cx="533400" cy="762000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486400" y="3619500"/>
            <a:ext cx="838200" cy="7620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r="57190" b="83333"/>
          <a:stretch>
            <a:fillRect/>
          </a:stretch>
        </p:blipFill>
        <p:spPr>
          <a:xfrm>
            <a:off x="2337968" y="0"/>
            <a:ext cx="6806032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16666" r="57190" b="66667"/>
          <a:stretch>
            <a:fillRect/>
          </a:stretch>
        </p:blipFill>
        <p:spPr>
          <a:xfrm>
            <a:off x="2337968" y="3429000"/>
            <a:ext cx="6806032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/>
      <p:bldP spid="8" grpId="0"/>
      <p:bldP spid="9" grpId="0"/>
      <p:bldP spid="10" grpId="0"/>
      <p:bldP spid="13" grpId="0"/>
      <p:bldP spid="14" grpId="0"/>
      <p:bldP spid="23" grpId="0" animBg="1"/>
      <p:bldP spid="24" grpId="0" animBg="1"/>
      <p:bldP spid="28" grpId="0"/>
      <p:bldP spid="29" grpId="0"/>
      <p:bldP spid="30" grpId="0"/>
      <p:bldP spid="31" grpId="0"/>
      <p:bldP spid="32" grpId="0" build="p"/>
      <p:bldP spid="33" grpId="0"/>
      <p:bldP spid="34" grpId="0"/>
      <p:bldP spid="35" grpId="0"/>
      <p:bldP spid="36" grpId="0"/>
      <p:bldP spid="38" grpId="0"/>
      <p:bldP spid="39" grpId="0"/>
      <p:bldP spid="43" grpId="0" animBg="1"/>
      <p:bldP spid="44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solving_quadratics_foldable.gif"/>
          <p:cNvPicPr>
            <a:picLocks noChangeAspect="1"/>
          </p:cNvPicPr>
          <p:nvPr/>
        </p:nvPicPr>
        <p:blipFill>
          <a:blip r:embed="rId3" cstate="print"/>
          <a:srcRect t="33333" r="42484" b="3333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6858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+ 3) 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+ 1) = 0</a:t>
            </a: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+ 3 = 0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 = 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17526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17526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1752601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0" y="17526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133600" y="23622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23241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23241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667000" y="13716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648200" y="13716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19600" y="23622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52400" y="1783644"/>
            <a:ext cx="1691640" cy="6858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00600" y="23622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12"/>
          <p:cNvGrpSpPr>
            <a:grpSpLocks/>
          </p:cNvGrpSpPr>
          <p:nvPr/>
        </p:nvGrpSpPr>
        <p:grpSpPr bwMode="auto">
          <a:xfrm>
            <a:off x="6629400" y="1219200"/>
            <a:ext cx="2286000" cy="1645920"/>
            <a:chOff x="7101" y="3550"/>
            <a:chExt cx="3168" cy="1980"/>
          </a:xfrm>
        </p:grpSpPr>
        <p:cxnSp>
          <p:nvCxnSpPr>
            <p:cNvPr id="49" name="AutoShape 13"/>
            <p:cNvCxnSpPr>
              <a:cxnSpLocks noChangeShapeType="1"/>
            </p:cNvCxnSpPr>
            <p:nvPr/>
          </p:nvCxnSpPr>
          <p:spPr bwMode="auto">
            <a:xfrm>
              <a:off x="7940" y="3550"/>
              <a:ext cx="0" cy="1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0" name="AutoShape 14"/>
            <p:cNvCxnSpPr>
              <a:cxnSpLocks noChangeShapeType="1"/>
            </p:cNvCxnSpPr>
            <p:nvPr/>
          </p:nvCxnSpPr>
          <p:spPr bwMode="auto">
            <a:xfrm>
              <a:off x="9320" y="3550"/>
              <a:ext cx="0" cy="19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1" name="AutoShape 15"/>
            <p:cNvCxnSpPr>
              <a:cxnSpLocks noChangeShapeType="1"/>
            </p:cNvCxnSpPr>
            <p:nvPr/>
          </p:nvCxnSpPr>
          <p:spPr bwMode="auto">
            <a:xfrm flipV="1">
              <a:off x="7101" y="4144"/>
              <a:ext cx="316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16"/>
            <p:cNvCxnSpPr>
              <a:cxnSpLocks noChangeShapeType="1"/>
            </p:cNvCxnSpPr>
            <p:nvPr/>
          </p:nvCxnSpPr>
          <p:spPr bwMode="auto">
            <a:xfrm flipV="1">
              <a:off x="7101" y="5044"/>
              <a:ext cx="3168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53" name="TextBox 52"/>
          <p:cNvSpPr txBox="1"/>
          <p:nvPr/>
        </p:nvSpPr>
        <p:spPr>
          <a:xfrm>
            <a:off x="6438900" y="10668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15200" y="1066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229600" y="1066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2677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2677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77000" y="2438400"/>
            <a:ext cx="68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4008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152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15200" y="2438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866771" y="1752600"/>
            <a:ext cx="524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dirty="0"/>
          </a:p>
        </p:txBody>
      </p:sp>
      <p:sp>
        <p:nvSpPr>
          <p:cNvPr id="63" name="Rectangle 62"/>
          <p:cNvSpPr/>
          <p:nvPr/>
        </p:nvSpPr>
        <p:spPr>
          <a:xfrm>
            <a:off x="6866771" y="2438400"/>
            <a:ext cx="524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dirty="0"/>
          </a:p>
        </p:txBody>
      </p:sp>
      <p:sp>
        <p:nvSpPr>
          <p:cNvPr id="64" name="Oval 63"/>
          <p:cNvSpPr/>
          <p:nvPr/>
        </p:nvSpPr>
        <p:spPr>
          <a:xfrm rot="2333117">
            <a:off x="6354006" y="2090886"/>
            <a:ext cx="1902390" cy="65602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19449194">
            <a:off x="6352305" y="2134954"/>
            <a:ext cx="1902390" cy="656023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733800" y="838200"/>
            <a:ext cx="2133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>
            <a:off x="2386012" y="2924175"/>
            <a:ext cx="64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3398520" y="2924175"/>
            <a:ext cx="6400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438400" y="28588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505200" y="28588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72" name="Straight Connector 71"/>
          <p:cNvCxnSpPr/>
          <p:nvPr/>
        </p:nvCxnSpPr>
        <p:spPr>
          <a:xfrm>
            <a:off x="2514600" y="2514600"/>
            <a:ext cx="304800" cy="8382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0" y="1752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aseline="-25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752600" y="838200"/>
            <a:ext cx="21336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0" y="1676400"/>
            <a:ext cx="2133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743200" y="190500"/>
            <a:ext cx="533400" cy="7620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791200" y="190500"/>
            <a:ext cx="533400" cy="762000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3429000" y="4572000"/>
          <a:ext cx="4038600" cy="1600200"/>
        </p:xfrm>
        <a:graphic>
          <a:graphicData uri="http://schemas.openxmlformats.org/presentationml/2006/ole">
            <p:oleObj spid="_x0000_s33794" name="Equation" r:id="rId4" imgW="1244520" imgH="444240" progId="Equation.3">
              <p:embed/>
            </p:oleObj>
          </a:graphicData>
        </a:graphic>
      </p:graphicFrame>
      <p:sp>
        <p:nvSpPr>
          <p:cNvPr id="82" name="Rectangle 81"/>
          <p:cNvSpPr/>
          <p:nvPr/>
        </p:nvSpPr>
        <p:spPr>
          <a:xfrm>
            <a:off x="4419600" y="190500"/>
            <a:ext cx="533400" cy="7620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419600" y="3619500"/>
            <a:ext cx="533400" cy="762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667000" y="3619500"/>
            <a:ext cx="533400" cy="762000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267200" y="4800600"/>
            <a:ext cx="685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4600" y="4800600"/>
            <a:ext cx="1143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- 4(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)c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57800" y="5562600"/>
            <a:ext cx="99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86400" y="4800600"/>
            <a:ext cx="914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791200" y="3619500"/>
            <a:ext cx="533400" cy="762000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6324600" y="4800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- 4(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>
            <a:off x="5510214" y="4674394"/>
            <a:ext cx="128586" cy="6596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417344" y="5103019"/>
            <a:ext cx="97631" cy="2381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 descr="Slide2.JP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49999" r="57190" b="33334"/>
          <a:stretch>
            <a:fillRect/>
          </a:stretch>
        </p:blipFill>
        <p:spPr>
          <a:xfrm>
            <a:off x="2337954" y="342900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6" name="Picture 45" descr="Slide2.JPG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33333" r="57190" b="50000"/>
          <a:stretch>
            <a:fillRect/>
          </a:stretch>
        </p:blipFill>
        <p:spPr>
          <a:xfrm>
            <a:off x="2337954" y="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5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/>
      <p:bldP spid="8" grpId="0"/>
      <p:bldP spid="9" grpId="0"/>
      <p:bldP spid="10" grpId="0"/>
      <p:bldP spid="13" grpId="0"/>
      <p:bldP spid="14" grpId="0"/>
      <p:bldP spid="23" grpId="0" animBg="1"/>
      <p:bldP spid="24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 animBg="1"/>
      <p:bldP spid="70" grpId="0"/>
      <p:bldP spid="71" grpId="0"/>
      <p:bldP spid="77" grpId="0"/>
      <p:bldP spid="78" grpId="0" animBg="1"/>
      <p:bldP spid="79" grpId="0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2" grpId="2" animBg="1"/>
      <p:bldP spid="83" grpId="0" animBg="1"/>
      <p:bldP spid="83" grpId="1" animBg="1"/>
      <p:bldP spid="84" grpId="0" animBg="1"/>
      <p:bldP spid="84" grpId="1" animBg="1"/>
      <p:bldP spid="28" grpId="0" animBg="1"/>
      <p:bldP spid="29" grpId="0" animBg="1"/>
      <p:bldP spid="85" grpId="0" animBg="1"/>
      <p:bldP spid="86" grpId="0" animBg="1"/>
      <p:bldP spid="87" grpId="0" animBg="1"/>
      <p:bldP spid="87" grpId="1" animBg="1"/>
      <p:bldP spid="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solving_quadratics_foldable.gif"/>
          <p:cNvPicPr>
            <a:picLocks noChangeAspect="1"/>
          </p:cNvPicPr>
          <p:nvPr/>
        </p:nvPicPr>
        <p:blipFill>
          <a:blip r:embed="rId3" cstate="print"/>
          <a:srcRect t="49999" r="42484" b="33335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  <a:ln>
            <a:noFill/>
          </a:ln>
        </p:spPr>
      </p:pic>
      <p:sp>
        <p:nvSpPr>
          <p:cNvPr id="43" name="Oval 42"/>
          <p:cNvSpPr/>
          <p:nvPr/>
        </p:nvSpPr>
        <p:spPr>
          <a:xfrm>
            <a:off x="5791200" y="4876800"/>
            <a:ext cx="3048000" cy="1676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419600" y="190500"/>
            <a:ext cx="533400" cy="762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2667000" y="190500"/>
            <a:ext cx="533400" cy="762000"/>
          </a:xfrm>
          <a:prstGeom prst="rect">
            <a:avLst/>
          </a:prstGeom>
          <a:noFill/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791200" y="190500"/>
            <a:ext cx="533400" cy="762000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>
          <a:off x="3505200" y="1143000"/>
          <a:ext cx="4038600" cy="1600200"/>
        </p:xfrm>
        <a:graphic>
          <a:graphicData uri="http://schemas.openxmlformats.org/presentationml/2006/ole">
            <p:oleObj spid="_x0000_s34819" name="Equation" r:id="rId4" imgW="1244520" imgH="444240" progId="Equation.3">
              <p:embed/>
            </p:oleObj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4343400" y="1371600"/>
            <a:ext cx="685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34000" y="2133600"/>
            <a:ext cx="99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2(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562600" y="1371600"/>
            <a:ext cx="914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400800" y="1371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- 4(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H="1">
            <a:off x="5591175" y="1257299"/>
            <a:ext cx="128586" cy="6596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498305" y="1685924"/>
            <a:ext cx="97631" cy="2381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514600" y="2743200"/>
            <a:ext cx="685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505200" y="3352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733800" y="2743200"/>
            <a:ext cx="914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72000" y="2743200"/>
            <a:ext cx="99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32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590800" y="4048780"/>
            <a:ext cx="685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352800" y="4658380"/>
            <a:ext cx="99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962400" y="4048780"/>
            <a:ext cx="914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250290" y="2658533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68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162801" y="3352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2    34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467601" y="4038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2    17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7511655" y="3100388"/>
            <a:ext cx="445293" cy="254793"/>
            <a:chOff x="7491413" y="3100388"/>
            <a:chExt cx="445293" cy="254793"/>
          </a:xfrm>
        </p:grpSpPr>
        <p:cxnSp>
          <p:nvCxnSpPr>
            <p:cNvPr id="109" name="Straight Connector 108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Oval 113"/>
          <p:cNvSpPr/>
          <p:nvPr/>
        </p:nvSpPr>
        <p:spPr>
          <a:xfrm rot="3681324">
            <a:off x="6887760" y="3719865"/>
            <a:ext cx="1379360" cy="51202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2514600" y="5420380"/>
            <a:ext cx="685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276600" y="6029980"/>
            <a:ext cx="9906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657600" y="54203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2      17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1600200" y="2590800"/>
            <a:ext cx="4114800" cy="951131"/>
            <a:chOff x="1600200" y="2590800"/>
            <a:chExt cx="4114800" cy="951131"/>
          </a:xfrm>
        </p:grpSpPr>
        <p:grpSp>
          <p:nvGrpSpPr>
            <p:cNvPr id="124" name="Group 123"/>
            <p:cNvGrpSpPr/>
            <p:nvPr/>
          </p:nvGrpSpPr>
          <p:grpSpPr>
            <a:xfrm>
              <a:off x="3452812" y="2667000"/>
              <a:ext cx="2033588" cy="769441"/>
              <a:chOff x="0" y="3962400"/>
              <a:chExt cx="2033588" cy="769441"/>
            </a:xfrm>
          </p:grpSpPr>
          <p:sp>
            <p:nvSpPr>
              <p:cNvPr id="119" name="TextBox 118"/>
              <p:cNvSpPr txBox="1"/>
              <p:nvPr/>
            </p:nvSpPr>
            <p:spPr>
              <a:xfrm>
                <a:off x="0" y="39624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557213" y="4040981"/>
                <a:ext cx="1476375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5" name="TextBox 124"/>
            <p:cNvSpPr txBox="1"/>
            <p:nvPr/>
          </p:nvSpPr>
          <p:spPr>
            <a:xfrm>
              <a:off x="3276600" y="259080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±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600200" y="2895600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 =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2438400" y="3352800"/>
              <a:ext cx="3276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1600200" y="3896380"/>
            <a:ext cx="3398520" cy="951131"/>
            <a:chOff x="1652588" y="3810000"/>
            <a:chExt cx="3398520" cy="951131"/>
          </a:xfrm>
        </p:grpSpPr>
        <p:grpSp>
          <p:nvGrpSpPr>
            <p:cNvPr id="129" name="Group 128"/>
            <p:cNvGrpSpPr/>
            <p:nvPr/>
          </p:nvGrpSpPr>
          <p:grpSpPr>
            <a:xfrm>
              <a:off x="3505200" y="3886200"/>
              <a:ext cx="1380173" cy="769441"/>
              <a:chOff x="0" y="3962400"/>
              <a:chExt cx="1380173" cy="769441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0" y="39624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557213" y="4040981"/>
                <a:ext cx="8229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TextBox 131"/>
            <p:cNvSpPr txBox="1"/>
            <p:nvPr/>
          </p:nvSpPr>
          <p:spPr>
            <a:xfrm>
              <a:off x="3328988" y="381000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±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652588" y="4114800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 =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4" name="Straight Connector 133"/>
            <p:cNvCxnSpPr/>
            <p:nvPr/>
          </p:nvCxnSpPr>
          <p:spPr>
            <a:xfrm>
              <a:off x="2490788" y="4572000"/>
              <a:ext cx="25603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1600200" y="5267980"/>
            <a:ext cx="3550920" cy="951131"/>
            <a:chOff x="1630680" y="4953000"/>
            <a:chExt cx="3550920" cy="951131"/>
          </a:xfrm>
        </p:grpSpPr>
        <p:grpSp>
          <p:nvGrpSpPr>
            <p:cNvPr id="135" name="Group 134"/>
            <p:cNvGrpSpPr/>
            <p:nvPr/>
          </p:nvGrpSpPr>
          <p:grpSpPr>
            <a:xfrm>
              <a:off x="3801427" y="5029200"/>
              <a:ext cx="1380173" cy="769441"/>
              <a:chOff x="0" y="3962400"/>
              <a:chExt cx="1380173" cy="769441"/>
            </a:xfrm>
          </p:grpSpPr>
          <p:sp>
            <p:nvSpPr>
              <p:cNvPr id="136" name="TextBox 135"/>
              <p:cNvSpPr txBox="1"/>
              <p:nvPr/>
            </p:nvSpPr>
            <p:spPr>
              <a:xfrm>
                <a:off x="0" y="39624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557213" y="4040981"/>
                <a:ext cx="82296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8" name="TextBox 137"/>
            <p:cNvSpPr txBox="1"/>
            <p:nvPr/>
          </p:nvSpPr>
          <p:spPr>
            <a:xfrm>
              <a:off x="3307080" y="495300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±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630680" y="5257800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 =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0" name="Straight Connector 139"/>
            <p:cNvCxnSpPr/>
            <p:nvPr/>
          </p:nvCxnSpPr>
          <p:spPr>
            <a:xfrm>
              <a:off x="2468880" y="5715000"/>
              <a:ext cx="25603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1" name="Straight Connector 140"/>
          <p:cNvCxnSpPr/>
          <p:nvPr/>
        </p:nvCxnSpPr>
        <p:spPr>
          <a:xfrm flipH="1">
            <a:off x="2667000" y="5572780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3657600" y="5572780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3505200" y="6106180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2057400" y="51435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baseline="1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baseline="1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895600" y="6019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429000" y="51435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2" name="Group 171"/>
          <p:cNvGrpSpPr/>
          <p:nvPr/>
        </p:nvGrpSpPr>
        <p:grpSpPr>
          <a:xfrm>
            <a:off x="5829300" y="5110490"/>
            <a:ext cx="2819400" cy="1209020"/>
            <a:chOff x="5715000" y="5257800"/>
            <a:chExt cx="2819400" cy="1209020"/>
          </a:xfrm>
        </p:grpSpPr>
        <p:grpSp>
          <p:nvGrpSpPr>
            <p:cNvPr id="147" name="Group 146"/>
            <p:cNvGrpSpPr/>
            <p:nvPr/>
          </p:nvGrpSpPr>
          <p:grpSpPr>
            <a:xfrm>
              <a:off x="7086600" y="5257800"/>
              <a:ext cx="1288733" cy="769441"/>
              <a:chOff x="0" y="3962400"/>
              <a:chExt cx="1288733" cy="769441"/>
            </a:xfrm>
          </p:grpSpPr>
          <p:sp>
            <p:nvSpPr>
              <p:cNvPr id="148" name="TextBox 147"/>
              <p:cNvSpPr txBox="1"/>
              <p:nvPr/>
            </p:nvSpPr>
            <p:spPr>
              <a:xfrm>
                <a:off x="0" y="39624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>
                <a:off x="557213" y="4040981"/>
                <a:ext cx="73152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TextBox 149"/>
            <p:cNvSpPr txBox="1"/>
            <p:nvPr/>
          </p:nvSpPr>
          <p:spPr>
            <a:xfrm>
              <a:off x="6333173" y="5410200"/>
              <a:ext cx="68580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600" b="1" baseline="14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095173" y="5943600"/>
              <a:ext cx="52482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7476173" y="5410200"/>
              <a:ext cx="9820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17</a:t>
              </a:r>
              <a:endPara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715000" y="5486400"/>
              <a:ext cx="914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i="1" dirty="0" smtClean="0">
                  <a:latin typeface="Times New Roman" pitchFamily="18" charset="0"/>
                  <a:cs typeface="Times New Roman" pitchFamily="18" charset="0"/>
                </a:rPr>
                <a:t>x =</a:t>
              </a:r>
              <a:endParaRPr lang="en-US" sz="36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6629400" y="59436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TextBox 155"/>
            <p:cNvSpPr txBox="1"/>
            <p:nvPr/>
          </p:nvSpPr>
          <p:spPr>
            <a:xfrm>
              <a:off x="6934200" y="525780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cs typeface="Times New Roman" pitchFamily="18" charset="0"/>
                </a:rPr>
                <a:t>±</a:t>
              </a:r>
              <a:endParaRPr lang="en-US" sz="3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7792156" y="3787423"/>
            <a:ext cx="445293" cy="254793"/>
            <a:chOff x="7491413" y="3100388"/>
            <a:chExt cx="445293" cy="254793"/>
          </a:xfrm>
        </p:grpSpPr>
        <p:cxnSp>
          <p:nvCxnSpPr>
            <p:cNvPr id="169" name="Straight Connector 168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Straight Connector 170"/>
          <p:cNvCxnSpPr/>
          <p:nvPr/>
        </p:nvCxnSpPr>
        <p:spPr>
          <a:xfrm flipH="1">
            <a:off x="7162800" y="3429000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95" grpId="0" animBg="1"/>
      <p:bldP spid="96" grpId="0"/>
      <p:bldP spid="97" grpId="0" animBg="1"/>
      <p:bldP spid="98" grpId="0" animBg="1"/>
      <p:bldP spid="102" grpId="0" animBg="1"/>
      <p:bldP spid="103" grpId="0" animBg="1"/>
      <p:bldP spid="104" grpId="0" animBg="1"/>
      <p:bldP spid="105" grpId="0"/>
      <p:bldP spid="106" grpId="0"/>
      <p:bldP spid="107" grpId="0"/>
      <p:bldP spid="114" grpId="0" animBg="1"/>
      <p:bldP spid="116" grpId="0" animBg="1"/>
      <p:bldP spid="117" grpId="0" animBg="1"/>
      <p:bldP spid="118" grpId="0"/>
      <p:bldP spid="144" grpId="0"/>
      <p:bldP spid="145" grpId="0"/>
      <p:bldP spid="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.JPG"/>
          <p:cNvPicPr>
            <a:picLocks noChangeAspect="1"/>
          </p:cNvPicPr>
          <p:nvPr/>
        </p:nvPicPr>
        <p:blipFill>
          <a:blip r:embed="rId2" cstate="print"/>
          <a:srcRect t="66667" r="42484" b="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2057400" y="1447800"/>
            <a:ext cx="1828800" cy="1828800"/>
            <a:chOff x="7461" y="11884"/>
            <a:chExt cx="2880" cy="2880"/>
          </a:xfrm>
        </p:grpSpPr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461" y="11884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" name="AutoShape 28"/>
            <p:cNvCxnSpPr>
              <a:cxnSpLocks noChangeShapeType="1"/>
            </p:cNvCxnSpPr>
            <p:nvPr/>
          </p:nvCxnSpPr>
          <p:spPr bwMode="auto">
            <a:xfrm>
              <a:off x="8901" y="11884"/>
              <a:ext cx="1" cy="28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" name="AutoShape 29"/>
            <p:cNvCxnSpPr>
              <a:cxnSpLocks noChangeShapeType="1"/>
            </p:cNvCxnSpPr>
            <p:nvPr/>
          </p:nvCxnSpPr>
          <p:spPr bwMode="auto">
            <a:xfrm>
              <a:off x="7461" y="13324"/>
              <a:ext cx="28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TextBox 10"/>
          <p:cNvSpPr txBox="1"/>
          <p:nvPr/>
        </p:nvSpPr>
        <p:spPr>
          <a:xfrm>
            <a:off x="5334000" y="1066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1066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562600" y="685799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10200" y="1676399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14800" y="1752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= 8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+ 3)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  17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388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+ 9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28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+ 9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249623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1600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76034" y="1600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76034" y="249623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+9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57400" y="914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61734" y="914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16002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95400" y="24962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962400" y="2286000"/>
            <a:ext cx="2033588" cy="769441"/>
            <a:chOff x="3452812" y="2667000"/>
            <a:chExt cx="2033588" cy="769441"/>
          </a:xfrm>
        </p:grpSpPr>
        <p:sp>
          <p:nvSpPr>
            <p:cNvPr id="28" name="TextBox 27"/>
            <p:cNvSpPr txBox="1"/>
            <p:nvPr/>
          </p:nvSpPr>
          <p:spPr>
            <a:xfrm>
              <a:off x="3452812" y="2667000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4010025" y="2745581"/>
              <a:ext cx="14763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172200" y="2286000"/>
            <a:ext cx="1014413" cy="769441"/>
            <a:chOff x="3452812" y="2667000"/>
            <a:chExt cx="1014413" cy="769441"/>
          </a:xfrm>
        </p:grpSpPr>
        <p:sp>
          <p:nvSpPr>
            <p:cNvPr id="32" name="TextBox 31"/>
            <p:cNvSpPr txBox="1"/>
            <p:nvPr/>
          </p:nvSpPr>
          <p:spPr>
            <a:xfrm>
              <a:off x="3452812" y="2667000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010025" y="274558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3124200" y="3581400"/>
            <a:ext cx="38100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257800" y="33160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00800" y="3316069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- 3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876800" y="3928533"/>
            <a:ext cx="2514600" cy="85795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5029200" y="3886200"/>
            <a:ext cx="23774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5334000" y="28956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3810000" y="2286000"/>
            <a:ext cx="5181600" cy="1302841"/>
            <a:chOff x="3810000" y="2286000"/>
            <a:chExt cx="5181600" cy="1302841"/>
          </a:xfrm>
        </p:grpSpPr>
        <p:sp>
          <p:nvSpPr>
            <p:cNvPr id="35" name="TextBox 34"/>
            <p:cNvSpPr txBox="1"/>
            <p:nvPr/>
          </p:nvSpPr>
          <p:spPr>
            <a:xfrm>
              <a:off x="3810000" y="2286000"/>
              <a:ext cx="5181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3600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3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3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±   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17 	</a:t>
              </a:r>
              <a:endPara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6324600" y="2819400"/>
              <a:ext cx="1014413" cy="769441"/>
              <a:chOff x="3452812" y="2667000"/>
              <a:chExt cx="1014413" cy="769441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3452812" y="26670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 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4010025" y="2745581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Group 55"/>
          <p:cNvGrpSpPr/>
          <p:nvPr/>
        </p:nvGrpSpPr>
        <p:grpSpPr>
          <a:xfrm>
            <a:off x="4724400" y="4031159"/>
            <a:ext cx="2514600" cy="769441"/>
            <a:chOff x="4724400" y="4031159"/>
            <a:chExt cx="2514600" cy="769441"/>
          </a:xfrm>
        </p:grpSpPr>
        <p:sp>
          <p:nvSpPr>
            <p:cNvPr id="41" name="TextBox 40"/>
            <p:cNvSpPr txBox="1"/>
            <p:nvPr/>
          </p:nvSpPr>
          <p:spPr>
            <a:xfrm>
              <a:off x="4724400" y="4038600"/>
              <a:ext cx="2514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 = </a:t>
              </a:r>
              <a:r>
                <a:rPr lang="en-US" sz="3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3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±   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17 </a:t>
              </a:r>
              <a:endPara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6096000" y="4031159"/>
              <a:ext cx="1014413" cy="769441"/>
              <a:chOff x="3452812" y="2667000"/>
              <a:chExt cx="1014413" cy="769441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3452812" y="26670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 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4010025" y="2745581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5" name="Picture 4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66666" r="57190" b="16667"/>
          <a:stretch>
            <a:fillRect/>
          </a:stretch>
        </p:blipFill>
        <p:spPr>
          <a:xfrm>
            <a:off x="2337954" y="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8" name="Picture 47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83332" r="57190" b="1"/>
          <a:stretch>
            <a:fillRect/>
          </a:stretch>
        </p:blipFill>
        <p:spPr>
          <a:xfrm>
            <a:off x="2337954" y="342900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 uiExpand="1" build="p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36" grpId="0"/>
      <p:bldP spid="37" grpId="0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.JPG"/>
          <p:cNvPicPr>
            <a:picLocks noChangeAspect="1"/>
          </p:cNvPicPr>
          <p:nvPr/>
        </p:nvPicPr>
        <p:blipFill>
          <a:blip r:embed="rId2" cstate="print"/>
          <a:srcRect t="66667" r="4248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49" name="Group 26"/>
          <p:cNvGrpSpPr>
            <a:grpSpLocks/>
          </p:cNvGrpSpPr>
          <p:nvPr/>
        </p:nvGrpSpPr>
        <p:grpSpPr bwMode="auto">
          <a:xfrm>
            <a:off x="2057400" y="1447800"/>
            <a:ext cx="1828800" cy="1828800"/>
            <a:chOff x="7461" y="11884"/>
            <a:chExt cx="2880" cy="2880"/>
          </a:xfrm>
        </p:grpSpPr>
        <p:sp>
          <p:nvSpPr>
            <p:cNvPr id="50" name="Rectangle 27"/>
            <p:cNvSpPr>
              <a:spLocks noChangeArrowheads="1"/>
            </p:cNvSpPr>
            <p:nvPr/>
          </p:nvSpPr>
          <p:spPr bwMode="auto">
            <a:xfrm>
              <a:off x="7461" y="11884"/>
              <a:ext cx="2880" cy="28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51" name="AutoShape 28"/>
            <p:cNvCxnSpPr>
              <a:cxnSpLocks noChangeShapeType="1"/>
            </p:cNvCxnSpPr>
            <p:nvPr/>
          </p:nvCxnSpPr>
          <p:spPr bwMode="auto">
            <a:xfrm>
              <a:off x="8901" y="11884"/>
              <a:ext cx="1" cy="28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2" name="AutoShape 29"/>
            <p:cNvCxnSpPr>
              <a:cxnSpLocks noChangeShapeType="1"/>
            </p:cNvCxnSpPr>
            <p:nvPr/>
          </p:nvCxnSpPr>
          <p:spPr bwMode="auto">
            <a:xfrm>
              <a:off x="7461" y="13324"/>
              <a:ext cx="28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53" name="TextBox 52"/>
          <p:cNvSpPr txBox="1"/>
          <p:nvPr/>
        </p:nvSpPr>
        <p:spPr>
          <a:xfrm>
            <a:off x="5334000" y="1066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800" y="1066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+ 8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5562600" y="685799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410200" y="1676399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114800" y="1752600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= 8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+ 3)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  17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388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+ 9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162800" y="1752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+ 9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057400" y="249623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57400" y="1600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76034" y="1600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976034" y="249623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+9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057400" y="9144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861734" y="914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24000" y="16002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600" b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95400" y="2496235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3962400" y="2286000"/>
            <a:ext cx="2033588" cy="769441"/>
            <a:chOff x="3452812" y="2667000"/>
            <a:chExt cx="2033588" cy="769441"/>
          </a:xfrm>
        </p:grpSpPr>
        <p:sp>
          <p:nvSpPr>
            <p:cNvPr id="69" name="TextBox 68"/>
            <p:cNvSpPr txBox="1"/>
            <p:nvPr/>
          </p:nvSpPr>
          <p:spPr>
            <a:xfrm>
              <a:off x="3452812" y="2667000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4010025" y="2745581"/>
              <a:ext cx="147637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6172200" y="2286000"/>
            <a:ext cx="1014413" cy="769441"/>
            <a:chOff x="3452812" y="2667000"/>
            <a:chExt cx="1014413" cy="769441"/>
          </a:xfrm>
        </p:grpSpPr>
        <p:sp>
          <p:nvSpPr>
            <p:cNvPr id="72" name="TextBox 71"/>
            <p:cNvSpPr txBox="1"/>
            <p:nvPr/>
          </p:nvSpPr>
          <p:spPr>
            <a:xfrm>
              <a:off x="3452812" y="2667000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>
              <a:off x="4010025" y="2745581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3810000" y="2286000"/>
            <a:ext cx="5181600" cy="1302841"/>
            <a:chOff x="3810000" y="2286000"/>
            <a:chExt cx="5181600" cy="1302841"/>
          </a:xfrm>
        </p:grpSpPr>
        <p:sp>
          <p:nvSpPr>
            <p:cNvPr id="77" name="TextBox 76"/>
            <p:cNvSpPr txBox="1"/>
            <p:nvPr/>
          </p:nvSpPr>
          <p:spPr>
            <a:xfrm>
              <a:off x="3810000" y="2286000"/>
              <a:ext cx="5181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en-US" sz="3600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36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sz="3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±   </a:t>
              </a:r>
              <a:r>
                <a:rPr lang="en-US" sz="3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17 	</a:t>
              </a:r>
              <a:endPara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8" name="Group 49"/>
            <p:cNvGrpSpPr/>
            <p:nvPr/>
          </p:nvGrpSpPr>
          <p:grpSpPr>
            <a:xfrm>
              <a:off x="6324600" y="2819400"/>
              <a:ext cx="1014413" cy="769441"/>
              <a:chOff x="3452812" y="2667000"/>
              <a:chExt cx="1014413" cy="769441"/>
            </a:xfrm>
          </p:grpSpPr>
          <p:sp>
            <p:nvSpPr>
              <p:cNvPr id="79" name="TextBox 78"/>
              <p:cNvSpPr txBox="1"/>
              <p:nvPr/>
            </p:nvSpPr>
            <p:spPr>
              <a:xfrm>
                <a:off x="3452812" y="2667000"/>
                <a:ext cx="8382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 smtClean="0">
                    <a:latin typeface="Times New Roman" pitchFamily="18" charset="0"/>
                    <a:cs typeface="Times New Roman" pitchFamily="18" charset="0"/>
                  </a:rPr>
                  <a:t>√ </a:t>
                </a:r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4010025" y="2745581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 flipH="1">
            <a:off x="5334000" y="28956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495800" y="4397276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791200" y="4397276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953000" y="3863876"/>
            <a:ext cx="533400" cy="10667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800600" y="5006875"/>
            <a:ext cx="20116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572000" y="5083076"/>
            <a:ext cx="281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 20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±   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2   5</a:t>
            </a:r>
          </a:p>
          <a:p>
            <a:pPr marL="169863" algn="ctr">
              <a:tabLst>
                <a:tab pos="169863" algn="l"/>
              </a:tabLst>
            </a:pP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5867400" y="5614095"/>
            <a:ext cx="1014413" cy="769441"/>
            <a:chOff x="6072187" y="5712619"/>
            <a:chExt cx="1014413" cy="769441"/>
          </a:xfrm>
        </p:grpSpPr>
        <p:sp>
          <p:nvSpPr>
            <p:cNvPr id="91" name="TextBox 90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715000" y="5083076"/>
            <a:ext cx="1014413" cy="769441"/>
            <a:chOff x="6072187" y="5712619"/>
            <a:chExt cx="1014413" cy="769441"/>
          </a:xfrm>
        </p:grpSpPr>
        <p:sp>
          <p:nvSpPr>
            <p:cNvPr id="95" name="TextBox 94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4572000" y="5083076"/>
            <a:ext cx="1014413" cy="769441"/>
            <a:chOff x="6072187" y="5712619"/>
            <a:chExt cx="1014413" cy="769441"/>
          </a:xfrm>
        </p:grpSpPr>
        <p:sp>
          <p:nvSpPr>
            <p:cNvPr id="98" name="TextBox 97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7543800" y="3962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56311" y="4656667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2    10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61111" y="5342467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2    5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7805165" y="4404255"/>
            <a:ext cx="445293" cy="254793"/>
            <a:chOff x="7491413" y="3100388"/>
            <a:chExt cx="445293" cy="254793"/>
          </a:xfrm>
        </p:grpSpPr>
        <p:cxnSp>
          <p:nvCxnSpPr>
            <p:cNvPr id="105" name="Straight Connector 104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Oval 106"/>
          <p:cNvSpPr/>
          <p:nvPr/>
        </p:nvSpPr>
        <p:spPr>
          <a:xfrm rot="3681324">
            <a:off x="7181270" y="5023732"/>
            <a:ext cx="1379360" cy="51202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/>
          <p:nvPr/>
        </p:nvGrpSpPr>
        <p:grpSpPr>
          <a:xfrm>
            <a:off x="8085666" y="5091290"/>
            <a:ext cx="445293" cy="254793"/>
            <a:chOff x="7491413" y="3100388"/>
            <a:chExt cx="445293" cy="254793"/>
          </a:xfrm>
        </p:grpSpPr>
        <p:cxnSp>
          <p:nvCxnSpPr>
            <p:cNvPr id="109" name="Straight Connector 108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Connector 110"/>
          <p:cNvCxnSpPr/>
          <p:nvPr/>
        </p:nvCxnSpPr>
        <p:spPr>
          <a:xfrm flipH="1">
            <a:off x="7456310" y="4732867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6096000" y="6164759"/>
            <a:ext cx="922973" cy="769441"/>
            <a:chOff x="6072187" y="5712619"/>
            <a:chExt cx="922973" cy="769441"/>
          </a:xfrm>
        </p:grpSpPr>
        <p:sp>
          <p:nvSpPr>
            <p:cNvPr id="113" name="TextBox 112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6629400" y="5791200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Oval 114"/>
          <p:cNvSpPr/>
          <p:nvPr/>
        </p:nvSpPr>
        <p:spPr>
          <a:xfrm>
            <a:off x="5029200" y="6096000"/>
            <a:ext cx="2286000" cy="7620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66666" r="57190" b="16667"/>
          <a:stretch>
            <a:fillRect/>
          </a:stretch>
        </p:blipFill>
        <p:spPr>
          <a:xfrm>
            <a:off x="2337954" y="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lide2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83332" r="57190" b="1"/>
          <a:stretch>
            <a:fillRect/>
          </a:stretch>
        </p:blipFill>
        <p:spPr>
          <a:xfrm>
            <a:off x="2337954" y="3429000"/>
            <a:ext cx="6806046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4" grpId="0"/>
      <p:bldP spid="66" grpId="0"/>
      <p:bldP spid="67" grpId="0"/>
      <p:bldP spid="81" grpId="0"/>
      <p:bldP spid="82" grpId="0"/>
      <p:bldP spid="85" grpId="0" uiExpand="1" build="p"/>
      <p:bldP spid="101" grpId="0"/>
      <p:bldP spid="102" grpId="0"/>
      <p:bldP spid="103" grpId="0"/>
      <p:bldP spid="107" grpId="0" animBg="1"/>
      <p:bldP spid="1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.JPG"/>
          <p:cNvPicPr>
            <a:picLocks noChangeAspect="1"/>
          </p:cNvPicPr>
          <p:nvPr/>
        </p:nvPicPr>
        <p:blipFill>
          <a:blip r:embed="rId2" cstate="print"/>
          <a:srcRect t="83333" r="42484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1" name="TextBox 80"/>
          <p:cNvSpPr txBox="1"/>
          <p:nvPr/>
        </p:nvSpPr>
        <p:spPr>
          <a:xfrm>
            <a:off x="4495800" y="968276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791200" y="968276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+ 20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4953000" y="434876"/>
            <a:ext cx="533400" cy="106679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800600" y="1577875"/>
            <a:ext cx="20116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572000" y="1654076"/>
            <a:ext cx="281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 20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±   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marL="169863" algn="ctr">
              <a:tabLst>
                <a:tab pos="169863" algn="l"/>
              </a:tabLst>
            </a:pP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±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2   5</a:t>
            </a:r>
          </a:p>
          <a:p>
            <a:pPr marL="169863" algn="ctr">
              <a:tabLst>
                <a:tab pos="169863" algn="l"/>
              </a:tabLst>
            </a:pP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2"/>
          <p:cNvGrpSpPr/>
          <p:nvPr/>
        </p:nvGrpSpPr>
        <p:grpSpPr>
          <a:xfrm>
            <a:off x="5867400" y="2185095"/>
            <a:ext cx="1014413" cy="769441"/>
            <a:chOff x="6072187" y="5712619"/>
            <a:chExt cx="1014413" cy="769441"/>
          </a:xfrm>
        </p:grpSpPr>
        <p:sp>
          <p:nvSpPr>
            <p:cNvPr id="91" name="TextBox 90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93"/>
          <p:cNvGrpSpPr/>
          <p:nvPr/>
        </p:nvGrpSpPr>
        <p:grpSpPr>
          <a:xfrm>
            <a:off x="5715000" y="1654076"/>
            <a:ext cx="1014413" cy="769441"/>
            <a:chOff x="6072187" y="5712619"/>
            <a:chExt cx="1014413" cy="769441"/>
          </a:xfrm>
        </p:grpSpPr>
        <p:sp>
          <p:nvSpPr>
            <p:cNvPr id="95" name="TextBox 94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96"/>
          <p:cNvGrpSpPr/>
          <p:nvPr/>
        </p:nvGrpSpPr>
        <p:grpSpPr>
          <a:xfrm>
            <a:off x="4572000" y="1654076"/>
            <a:ext cx="1014413" cy="769441"/>
            <a:chOff x="6072187" y="5712619"/>
            <a:chExt cx="1014413" cy="769441"/>
          </a:xfrm>
        </p:grpSpPr>
        <p:sp>
          <p:nvSpPr>
            <p:cNvPr id="98" name="TextBox 97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6629400" y="5791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xtBox 100"/>
          <p:cNvSpPr txBox="1"/>
          <p:nvPr/>
        </p:nvSpPr>
        <p:spPr>
          <a:xfrm>
            <a:off x="7543800" y="5334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56311" y="1227667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2    10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61111" y="1913467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2    5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03"/>
          <p:cNvGrpSpPr/>
          <p:nvPr/>
        </p:nvGrpSpPr>
        <p:grpSpPr>
          <a:xfrm>
            <a:off x="7805165" y="975255"/>
            <a:ext cx="445293" cy="254793"/>
            <a:chOff x="7491413" y="3100388"/>
            <a:chExt cx="445293" cy="254793"/>
          </a:xfrm>
        </p:grpSpPr>
        <p:cxnSp>
          <p:nvCxnSpPr>
            <p:cNvPr id="105" name="Straight Connector 104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Oval 106"/>
          <p:cNvSpPr/>
          <p:nvPr/>
        </p:nvSpPr>
        <p:spPr>
          <a:xfrm rot="3681324">
            <a:off x="7181270" y="1594732"/>
            <a:ext cx="1379360" cy="512021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07"/>
          <p:cNvGrpSpPr/>
          <p:nvPr/>
        </p:nvGrpSpPr>
        <p:grpSpPr>
          <a:xfrm>
            <a:off x="8085666" y="1662290"/>
            <a:ext cx="445293" cy="254793"/>
            <a:chOff x="7491413" y="3100388"/>
            <a:chExt cx="445293" cy="254793"/>
          </a:xfrm>
        </p:grpSpPr>
        <p:cxnSp>
          <p:nvCxnSpPr>
            <p:cNvPr id="109" name="Straight Connector 108"/>
            <p:cNvCxnSpPr/>
            <p:nvPr/>
          </p:nvCxnSpPr>
          <p:spPr>
            <a:xfrm flipH="1">
              <a:off x="7491413" y="3119437"/>
              <a:ext cx="235745" cy="2357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7720013" y="3100388"/>
              <a:ext cx="216693" cy="2476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Connector 110"/>
          <p:cNvCxnSpPr/>
          <p:nvPr/>
        </p:nvCxnSpPr>
        <p:spPr>
          <a:xfrm flipH="1">
            <a:off x="7456310" y="1303867"/>
            <a:ext cx="457200" cy="36576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11"/>
          <p:cNvGrpSpPr/>
          <p:nvPr/>
        </p:nvGrpSpPr>
        <p:grpSpPr>
          <a:xfrm>
            <a:off x="6096000" y="2735759"/>
            <a:ext cx="922973" cy="769441"/>
            <a:chOff x="6072187" y="5712619"/>
            <a:chExt cx="922973" cy="769441"/>
          </a:xfrm>
        </p:grpSpPr>
        <p:sp>
          <p:nvSpPr>
            <p:cNvPr id="113" name="TextBox 112"/>
            <p:cNvSpPr txBox="1"/>
            <p:nvPr/>
          </p:nvSpPr>
          <p:spPr>
            <a:xfrm>
              <a:off x="6072187" y="5712619"/>
              <a:ext cx="838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 smtClean="0">
                  <a:latin typeface="Times New Roman" pitchFamily="18" charset="0"/>
                  <a:cs typeface="Times New Roman" pitchFamily="18" charset="0"/>
                </a:rPr>
                <a:t>√ </a:t>
              </a:r>
              <a:endParaRPr lang="en-US" sz="4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6629400" y="5791200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Oval 114"/>
          <p:cNvSpPr/>
          <p:nvPr/>
        </p:nvSpPr>
        <p:spPr>
          <a:xfrm>
            <a:off x="5029200" y="2667000"/>
            <a:ext cx="2286000" cy="7620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Picture 67" descr="Slide1.JPG"/>
          <p:cNvPicPr>
            <a:picLocks noChangeAspect="1"/>
          </p:cNvPicPr>
          <p:nvPr/>
        </p:nvPicPr>
        <p:blipFill>
          <a:blip r:embed="rId2" cstate="print"/>
          <a:srcRect l="57516" t="83333" r="-1503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  <a:ln>
            <a:noFill/>
          </a:ln>
        </p:spPr>
      </p:pic>
      <p:grpSp>
        <p:nvGrpSpPr>
          <p:cNvPr id="76" name="Group 75"/>
          <p:cNvGrpSpPr/>
          <p:nvPr/>
        </p:nvGrpSpPr>
        <p:grpSpPr>
          <a:xfrm>
            <a:off x="1310164" y="3543300"/>
            <a:ext cx="2652236" cy="1200329"/>
            <a:chOff x="3452812" y="2667000"/>
            <a:chExt cx="2652236" cy="1200329"/>
          </a:xfrm>
        </p:grpSpPr>
        <p:sp>
          <p:nvSpPr>
            <p:cNvPr id="71" name="TextBox 70"/>
            <p:cNvSpPr txBox="1"/>
            <p:nvPr/>
          </p:nvSpPr>
          <p:spPr>
            <a:xfrm>
              <a:off x="3452812" y="2667000"/>
              <a:ext cx="838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latin typeface="Times New Roman" pitchFamily="18" charset="0"/>
                  <a:cs typeface="Times New Roman" pitchFamily="18" charset="0"/>
                </a:rPr>
                <a:t>√</a:t>
              </a:r>
              <a:endParaRPr lang="en-US" sz="7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4093368" y="2771775"/>
              <a:ext cx="20116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4114800" y="3543300"/>
            <a:ext cx="1280636" cy="1200329"/>
            <a:chOff x="3452812" y="2667000"/>
            <a:chExt cx="1280636" cy="1200329"/>
          </a:xfrm>
        </p:grpSpPr>
        <p:sp>
          <p:nvSpPr>
            <p:cNvPr id="86" name="TextBox 85"/>
            <p:cNvSpPr txBox="1"/>
            <p:nvPr/>
          </p:nvSpPr>
          <p:spPr>
            <a:xfrm>
              <a:off x="3452812" y="2667000"/>
              <a:ext cx="838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200" b="1" dirty="0" smtClean="0">
                  <a:latin typeface="Times New Roman" pitchFamily="18" charset="0"/>
                  <a:cs typeface="Times New Roman" pitchFamily="18" charset="0"/>
                </a:rPr>
                <a:t>√</a:t>
              </a:r>
              <a:endParaRPr lang="en-US" sz="7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4093368" y="2771775"/>
              <a:ext cx="6400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1371600" y="4419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5 = 9	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x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5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813560" y="49530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651760" y="49530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191000" y="4953001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029200" y="495300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+ 5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1584960" y="55626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965960" y="55245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419600" y="55245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en-US" sz="36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2057400" y="45720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4419600" y="4572000"/>
            <a:ext cx="533400" cy="9144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038600" y="55626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2042160" y="55626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4572000" y="5562600"/>
            <a:ext cx="1463040" cy="6096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build="p"/>
      <p:bldP spid="89" grpId="0"/>
      <p:bldP spid="90" grpId="0"/>
      <p:bldP spid="93" grpId="0"/>
      <p:bldP spid="94" grpId="0"/>
      <p:bldP spid="100" grpId="0"/>
      <p:bldP spid="104" grpId="0"/>
      <p:bldP spid="117" grpId="0" animBg="1"/>
      <p:bldP spid="1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5539</TotalTime>
  <Words>415</Words>
  <Application>Microsoft Office PowerPoint</Application>
  <PresentationFormat>On-screen Show (4:3)</PresentationFormat>
  <Paragraphs>171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Cobb County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Geometry Period 1</dc:title>
  <dc:creator>Dr. Jennifer L. Brown</dc:creator>
  <cp:lastModifiedBy>Dr. Jennifer L. Brown</cp:lastModifiedBy>
  <cp:revision>168</cp:revision>
  <dcterms:created xsi:type="dcterms:W3CDTF">2006-08-11T12:06:03Z</dcterms:created>
  <dcterms:modified xsi:type="dcterms:W3CDTF">2013-05-23T21:04:22Z</dcterms:modified>
</cp:coreProperties>
</file>