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1D96D-40A7-4FEB-9ABD-634650607F82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DBF20-79C4-48D0-BFF7-21E4ADCBBA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My Documents\My Pictures\Microsoft Clip Organizer\tn00734_.wmf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610" y="457200"/>
            <a:ext cx="9102781" cy="54102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66027" y="1981200"/>
            <a:ext cx="7811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Special Triangle Roadmaps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user\My Documents\My Pictures\Microsoft Clip Organizer\j029587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200400"/>
            <a:ext cx="2667000" cy="203090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4953000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Dr. Jennifer L. </a:t>
            </a:r>
            <a:r>
              <a:rPr lang="en-US" dirty="0" smtClean="0"/>
              <a:t>Bell, ©2009,</a:t>
            </a:r>
            <a:endParaRPr lang="en-US" dirty="0" smtClean="0"/>
          </a:p>
          <a:p>
            <a:pPr algn="ctr"/>
            <a:r>
              <a:rPr lang="en-US" dirty="0" smtClean="0"/>
              <a:t>LaGrange High School, LaGrange</a:t>
            </a:r>
            <a:r>
              <a:rPr lang="en-US" smtClean="0"/>
              <a:t>, Georgia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(MCC9‐12.G.SRT.6; MCC9‐12.G.SRT.8)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 rot="16200000" flipH="1">
            <a:off x="-1143000" y="3429000"/>
            <a:ext cx="6858000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861560" y="137160"/>
            <a:ext cx="4038600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Directions:</a:t>
            </a:r>
          </a:p>
          <a:p>
            <a:pPr marL="465138" indent="-465138">
              <a:buAutoNum type="arabicPeriod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Fold the paper</a:t>
            </a:r>
          </a:p>
          <a:p>
            <a:pPr marL="465138" indent="-465138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lengthwise.</a:t>
            </a:r>
          </a:p>
          <a:p>
            <a:pPr marL="454025" indent="-454025">
              <a:buAutoNum type="arabicPeriod" startAt="2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Fold the top right corner to the lengthwise fold.</a:t>
            </a:r>
          </a:p>
          <a:p>
            <a:pPr marL="454025" indent="-454025">
              <a:buAutoNum type="arabicPeriod" startAt="2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Fold the bottom left corner so that the bottom is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</a:rPr>
              <a:t>⊥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with lengthwise fold.</a:t>
            </a:r>
          </a:p>
          <a:p>
            <a:pPr marL="454025" indent="-454025">
              <a:buAutoNum type="arabicPeriod" startAt="2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Cut out the 2 </a:t>
            </a:r>
            <a:r>
              <a:rPr lang="el-GR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Δ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ight Triangle 7"/>
          <p:cNvSpPr/>
          <p:nvPr/>
        </p:nvSpPr>
        <p:spPr>
          <a:xfrm flipH="1" flipV="1">
            <a:off x="0" y="0"/>
            <a:ext cx="4572000" cy="265176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3619907" flipH="1">
            <a:off x="16966" y="18844"/>
            <a:ext cx="4572000" cy="2651760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>
            <a:off x="0" y="2286000"/>
            <a:ext cx="4572000" cy="4572000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/>
          <p:cNvSpPr/>
          <p:nvPr/>
        </p:nvSpPr>
        <p:spPr>
          <a:xfrm rot="16200000" flipH="1">
            <a:off x="0" y="2255520"/>
            <a:ext cx="4572000" cy="45720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0"/>
            <a:ext cx="4572000" cy="26670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Documents and Settings\user\My Documents\My Pictures\Microsoft Clip Organizer\j03545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587242">
            <a:off x="333600" y="80736"/>
            <a:ext cx="581025" cy="571500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>
          <a:xfrm rot="16200000" flipH="1">
            <a:off x="24062" y="2299650"/>
            <a:ext cx="4546599" cy="453571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Documents and Settings\user\My Documents\My Pictures\Microsoft Clip Organizer\j02834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9172" y="5653314"/>
            <a:ext cx="600075" cy="600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animBg="1"/>
      <p:bldP spid="9" grpId="2" animBg="1"/>
      <p:bldP spid="9" grpId="3" animBg="1"/>
      <p:bldP spid="15" grpId="0" animBg="1"/>
      <p:bldP spid="16" grpId="0" animBg="1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37160"/>
            <a:ext cx="432816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Directions: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Label the angle measures.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Label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x, 2,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mbria Math"/>
                <a:ea typeface="Cambria Math"/>
                <a:cs typeface="Times New Roman" pitchFamily="18" charset="0"/>
              </a:rPr>
              <a:t>√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Draw the 2-lane roads as shown.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Label directions as shown.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ight Triangle 7"/>
          <p:cNvSpPr/>
          <p:nvPr/>
        </p:nvSpPr>
        <p:spPr>
          <a:xfrm rot="10800000" flipH="1" flipV="1">
            <a:off x="304799" y="1676400"/>
            <a:ext cx="8200572" cy="4928356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304801" y="2157906"/>
            <a:ext cx="7814127" cy="4452277"/>
            <a:chOff x="304801" y="2157906"/>
            <a:chExt cx="7814127" cy="4452277"/>
          </a:xfrm>
        </p:grpSpPr>
        <p:sp>
          <p:nvSpPr>
            <p:cNvPr id="13" name="TextBox 12"/>
            <p:cNvSpPr txBox="1"/>
            <p:nvPr/>
          </p:nvSpPr>
          <p:spPr>
            <a:xfrm>
              <a:off x="381000" y="2157906"/>
              <a:ext cx="140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60</a:t>
              </a:r>
              <a:r>
                <a:rPr lang="en-US" sz="2800" dirty="0" smtClean="0">
                  <a:latin typeface="Cambria Math"/>
                  <a:ea typeface="Cambria Math"/>
                </a:rPr>
                <a:t>°</a:t>
              </a:r>
              <a:endParaRPr lang="en-US" sz="2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33028" y="6012543"/>
              <a:ext cx="1485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</a:t>
              </a:r>
              <a:r>
                <a:rPr lang="en-US" sz="3200" dirty="0" smtClean="0"/>
                <a:t>0</a:t>
              </a:r>
              <a:r>
                <a:rPr lang="en-US" sz="3200" dirty="0" smtClean="0">
                  <a:latin typeface="Cambria Math"/>
                  <a:ea typeface="Cambria Math"/>
                </a:rPr>
                <a:t>°</a:t>
              </a:r>
              <a:endParaRPr lang="en-US" sz="32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4801" y="6152983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 rot="20898736">
            <a:off x="1354703" y="4065421"/>
            <a:ext cx="1498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X 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3200" dirty="0" smtClean="0">
                <a:latin typeface="Cambria Math"/>
                <a:ea typeface="Cambria Math"/>
              </a:rPr>
              <a:t>→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 rot="10084267">
            <a:off x="952811" y="3538763"/>
            <a:ext cx="1878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mbria Math"/>
                <a:ea typeface="Cambria Math"/>
              </a:rPr>
              <a:t>÷  2  →</a:t>
            </a:r>
            <a:endParaRPr lang="en-US" sz="32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537029" y="3367315"/>
            <a:ext cx="2587171" cy="3178628"/>
            <a:chOff x="537029" y="3367315"/>
            <a:chExt cx="2587171" cy="3178628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972457" y="3367315"/>
              <a:ext cx="1814286" cy="3773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143000" y="3886201"/>
              <a:ext cx="1828800" cy="380999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1233714" y="4419600"/>
              <a:ext cx="1890486" cy="3846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264920" y="4937760"/>
              <a:ext cx="1391194" cy="9114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914400" y="5341257"/>
              <a:ext cx="1371600" cy="920859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37029" y="5675086"/>
              <a:ext cx="1262742" cy="8708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 rot="1997947">
            <a:off x="681359" y="5765379"/>
            <a:ext cx="1525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 </a:t>
            </a:r>
            <a:r>
              <a:rPr lang="en-US" sz="3200" dirty="0" smtClean="0">
                <a:latin typeface="Cambria Math"/>
                <a:ea typeface="Cambria Math"/>
              </a:rPr>
              <a:t>√3 →</a:t>
            </a:r>
            <a:endParaRPr lang="en-US" sz="3200" dirty="0"/>
          </a:p>
        </p:txBody>
      </p:sp>
      <p:sp>
        <p:nvSpPr>
          <p:cNvPr id="50" name="TextBox 49"/>
          <p:cNvSpPr txBox="1"/>
          <p:nvPr/>
        </p:nvSpPr>
        <p:spPr>
          <a:xfrm rot="12894507">
            <a:off x="952210" y="5224507"/>
            <a:ext cx="1605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 Math"/>
                <a:ea typeface="Cambria Math"/>
              </a:rPr>
              <a:t>÷ √3 →</a:t>
            </a:r>
            <a:endParaRPr lang="en-US" sz="3200" dirty="0"/>
          </a:p>
        </p:txBody>
      </p:sp>
      <p:grpSp>
        <p:nvGrpSpPr>
          <p:cNvPr id="72" name="Group 71"/>
          <p:cNvGrpSpPr/>
          <p:nvPr/>
        </p:nvGrpSpPr>
        <p:grpSpPr>
          <a:xfrm>
            <a:off x="308428" y="3795486"/>
            <a:ext cx="3730172" cy="2783115"/>
            <a:chOff x="308428" y="3795486"/>
            <a:chExt cx="3730172" cy="2783115"/>
          </a:xfrm>
        </p:grpSpPr>
        <p:sp>
          <p:nvSpPr>
            <p:cNvPr id="18" name="TextBox 17"/>
            <p:cNvSpPr txBox="1"/>
            <p:nvPr/>
          </p:nvSpPr>
          <p:spPr>
            <a:xfrm>
              <a:off x="327659" y="4180114"/>
              <a:ext cx="615769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76600" y="3821550"/>
              <a:ext cx="7620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18972" y="5904350"/>
              <a:ext cx="841829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ea typeface="Cambria Math"/>
                  <a:cs typeface="Times New Roman" pitchFamily="18" charset="0"/>
                </a:rPr>
                <a:t>x</a:t>
              </a:r>
              <a:r>
                <a:rPr lang="en-US" sz="3200" dirty="0" smtClean="0">
                  <a:latin typeface="Times New Roman" pitchFamily="18" charset="0"/>
                  <a:ea typeface="Cambria Math"/>
                  <a:cs typeface="Times New Roman" pitchFamily="18" charset="0"/>
                </a:rPr>
                <a:t>√3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327400" y="3795486"/>
              <a:ext cx="685800" cy="685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044371" y="5892801"/>
              <a:ext cx="685800" cy="685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308428" y="4216401"/>
              <a:ext cx="685800" cy="685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28" grpId="0"/>
      <p:bldP spid="29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37160"/>
            <a:ext cx="43281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Directions: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Repeat on the back side.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30" name="Group 29"/>
          <p:cNvGrpSpPr/>
          <p:nvPr/>
        </p:nvGrpSpPr>
        <p:grpSpPr>
          <a:xfrm flipH="1">
            <a:off x="304799" y="1676400"/>
            <a:ext cx="8200572" cy="4928356"/>
            <a:chOff x="304799" y="1676400"/>
            <a:chExt cx="8200572" cy="4928356"/>
          </a:xfrm>
        </p:grpSpPr>
        <p:sp>
          <p:nvSpPr>
            <p:cNvPr id="8" name="Right Triangle 7"/>
            <p:cNvSpPr/>
            <p:nvPr/>
          </p:nvSpPr>
          <p:spPr>
            <a:xfrm rot="10800000" flipH="1" flipV="1">
              <a:off x="304799" y="1676400"/>
              <a:ext cx="8200572" cy="4928356"/>
            </a:xfrm>
            <a:prstGeom prst="rt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73"/>
            <p:cNvGrpSpPr/>
            <p:nvPr/>
          </p:nvGrpSpPr>
          <p:grpSpPr>
            <a:xfrm>
              <a:off x="304801" y="2157906"/>
              <a:ext cx="7438569" cy="4439412"/>
              <a:chOff x="304801" y="2157906"/>
              <a:chExt cx="7438569" cy="443941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81000" y="2157906"/>
                <a:ext cx="8091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60</a:t>
                </a:r>
                <a:r>
                  <a:rPr lang="en-US" sz="2800" dirty="0" smtClean="0">
                    <a:latin typeface="Cambria Math"/>
                    <a:ea typeface="Cambria Math"/>
                  </a:rPr>
                  <a:t>°</a:t>
                </a:r>
                <a:endParaRPr lang="en-US" sz="28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633028" y="6012543"/>
                <a:ext cx="11103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3</a:t>
                </a:r>
                <a:r>
                  <a:rPr lang="en-US" sz="3200" dirty="0" smtClean="0"/>
                  <a:t>0</a:t>
                </a:r>
                <a:r>
                  <a:rPr lang="en-US" sz="3200" dirty="0" smtClean="0">
                    <a:latin typeface="Cambria Math"/>
                    <a:ea typeface="Cambria Math"/>
                  </a:rPr>
                  <a:t>°</a:t>
                </a:r>
                <a:endParaRPr lang="en-US" sz="32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04801" y="6137743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20898736">
              <a:off x="1354703" y="4065421"/>
              <a:ext cx="14983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ambria Math"/>
                  <a:ea typeface="Cambria Math"/>
                </a:rPr>
                <a:t>÷</a:t>
              </a:r>
              <a:r>
                <a:rPr lang="en-US" sz="3200" dirty="0" smtClean="0"/>
                <a:t>  </a:t>
              </a:r>
              <a:r>
                <a:rPr lang="en-US" sz="3200" dirty="0" smtClean="0">
                  <a:latin typeface="Cambria Math" pitchFamily="18" charset="0"/>
                  <a:ea typeface="Cambria Math" pitchFamily="18" charset="0"/>
                </a:rPr>
                <a:t>2  </a:t>
              </a:r>
              <a:r>
                <a:rPr lang="en-US" sz="3200" dirty="0" smtClean="0">
                  <a:latin typeface="Cambria Math"/>
                  <a:ea typeface="Cambria Math"/>
                </a:rPr>
                <a:t>→</a:t>
              </a:r>
              <a:endParaRPr lang="en-US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0084267">
              <a:off x="952811" y="3538763"/>
              <a:ext cx="18784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ea typeface="Cambria Math"/>
                </a:rPr>
                <a:t>X</a:t>
              </a:r>
              <a:r>
                <a:rPr lang="en-US" sz="3200" dirty="0" smtClean="0">
                  <a:latin typeface="Cambria Math"/>
                  <a:ea typeface="Cambria Math"/>
                </a:rPr>
                <a:t>  2  →</a:t>
              </a:r>
              <a:endParaRPr lang="en-US" sz="3200" dirty="0"/>
            </a:p>
          </p:txBody>
        </p:sp>
        <p:grpSp>
          <p:nvGrpSpPr>
            <p:cNvPr id="3" name="Group 70"/>
            <p:cNvGrpSpPr/>
            <p:nvPr/>
          </p:nvGrpSpPr>
          <p:grpSpPr>
            <a:xfrm>
              <a:off x="537029" y="3367315"/>
              <a:ext cx="2587171" cy="3178628"/>
              <a:chOff x="537029" y="3367315"/>
              <a:chExt cx="2587171" cy="3178628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V="1">
                <a:off x="972457" y="3367315"/>
                <a:ext cx="1814286" cy="3773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1143000" y="3886201"/>
                <a:ext cx="1828800" cy="38099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1233714" y="4419600"/>
                <a:ext cx="1890486" cy="38462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1264920" y="4937760"/>
                <a:ext cx="1391194" cy="91149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914400" y="5341257"/>
                <a:ext cx="1371600" cy="9208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37029" y="5675086"/>
                <a:ext cx="1262742" cy="87085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 rot="1997947">
              <a:off x="681359" y="5765379"/>
              <a:ext cx="15255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ambria Math"/>
                  <a:ea typeface="Cambria Math"/>
                </a:rPr>
                <a:t>÷</a:t>
              </a:r>
              <a:r>
                <a:rPr lang="en-US" sz="3200" dirty="0" smtClean="0"/>
                <a:t> </a:t>
              </a:r>
              <a:r>
                <a:rPr lang="en-US" sz="3200" dirty="0" smtClean="0">
                  <a:latin typeface="Cambria Math"/>
                  <a:ea typeface="Cambria Math"/>
                </a:rPr>
                <a:t>√3 →</a:t>
              </a:r>
              <a:endParaRPr lang="en-US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2894507">
              <a:off x="952210" y="5224507"/>
              <a:ext cx="16054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ea typeface="Cambria Math"/>
                </a:rPr>
                <a:t>X</a:t>
              </a:r>
              <a:r>
                <a:rPr lang="en-US" sz="3200" dirty="0" smtClean="0">
                  <a:latin typeface="Cambria Math"/>
                  <a:ea typeface="Cambria Math"/>
                </a:rPr>
                <a:t> √3 →</a:t>
              </a:r>
              <a:endParaRPr lang="en-US" sz="3200" dirty="0"/>
            </a:p>
          </p:txBody>
        </p:sp>
        <p:grpSp>
          <p:nvGrpSpPr>
            <p:cNvPr id="4" name="Group 71"/>
            <p:cNvGrpSpPr/>
            <p:nvPr/>
          </p:nvGrpSpPr>
          <p:grpSpPr>
            <a:xfrm>
              <a:off x="308428" y="3795486"/>
              <a:ext cx="3704772" cy="2783115"/>
              <a:chOff x="308428" y="3795486"/>
              <a:chExt cx="3704772" cy="2783115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27659" y="4180114"/>
                <a:ext cx="61576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sz="3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323770" y="3821550"/>
                <a:ext cx="68580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sz="3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968171" y="5933378"/>
                <a:ext cx="791028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20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x</a:t>
                </a:r>
                <a:r>
                  <a:rPr lang="en-US" sz="32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√3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327400" y="3795486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44371" y="5892801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08428" y="4216401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>
          <a:xfrm>
            <a:off x="274320" y="304800"/>
            <a:ext cx="6400800" cy="6400800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37160"/>
            <a:ext cx="432816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Directions: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Label the angle measures.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Label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x, x,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mbria Math"/>
                <a:ea typeface="Cambria Math"/>
                <a:cs typeface="Times New Roman" pitchFamily="18" charset="0"/>
              </a:rPr>
              <a:t>√</a:t>
            </a:r>
            <a:r>
              <a:rPr lang="en-US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mbria Math"/>
                <a:cs typeface="Times New Roman" pitchFamily="18" charset="0"/>
              </a:rPr>
              <a:t>2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Draw the 2-lane roads as shown.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Label directions as shown.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4321" y="990600"/>
            <a:ext cx="6621779" cy="5711023"/>
            <a:chOff x="274321" y="990600"/>
            <a:chExt cx="6621779" cy="5711023"/>
          </a:xfrm>
        </p:grpSpPr>
        <p:sp>
          <p:nvSpPr>
            <p:cNvPr id="6" name="TextBox 5"/>
            <p:cNvSpPr txBox="1"/>
            <p:nvPr/>
          </p:nvSpPr>
          <p:spPr>
            <a:xfrm>
              <a:off x="304800" y="990600"/>
              <a:ext cx="140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/>
                  <a:ea typeface="Cambria Math"/>
                </a:rPr>
                <a:t>45°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10200" y="6096000"/>
              <a:ext cx="1485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ambria Math"/>
                  <a:ea typeface="Cambria Math"/>
                </a:rPr>
                <a:t>45°</a:t>
              </a:r>
              <a:endParaRPr lang="en-US" sz="3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4321" y="6244423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69388" y="3585754"/>
            <a:ext cx="3563983" cy="3028406"/>
            <a:chOff x="369388" y="3585754"/>
            <a:chExt cx="3563983" cy="3028406"/>
          </a:xfrm>
        </p:grpSpPr>
        <p:grpSp>
          <p:nvGrpSpPr>
            <p:cNvPr id="21" name="Group 20"/>
            <p:cNvGrpSpPr/>
            <p:nvPr/>
          </p:nvGrpSpPr>
          <p:grpSpPr>
            <a:xfrm>
              <a:off x="2960914" y="3688806"/>
              <a:ext cx="972457" cy="685800"/>
              <a:chOff x="3204754" y="3795486"/>
              <a:chExt cx="972457" cy="68580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204754" y="3821550"/>
                <a:ext cx="97245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x</a:t>
                </a:r>
                <a:r>
                  <a:rPr lang="en-US" sz="3200" dirty="0" smtClean="0">
                    <a:latin typeface="Cambria Math"/>
                    <a:ea typeface="Cambria Math"/>
                    <a:cs typeface="Times New Roman" pitchFamily="18" charset="0"/>
                  </a:rPr>
                  <a:t>√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27400" y="3795486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194560" y="5913120"/>
              <a:ext cx="689429" cy="701040"/>
              <a:chOff x="3044371" y="5877561"/>
              <a:chExt cx="689429" cy="7010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3084285" y="5877561"/>
                <a:ext cx="64951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i="1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x</a:t>
                </a:r>
                <a:endParaRPr lang="en-US" sz="32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44371" y="5892801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69388" y="3585754"/>
              <a:ext cx="685800" cy="722087"/>
              <a:chOff x="308428" y="4180114"/>
              <a:chExt cx="685800" cy="722087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27659" y="4180114"/>
                <a:ext cx="64770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sz="3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8428" y="4216401"/>
                <a:ext cx="685800" cy="6858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1259042" y="4056544"/>
            <a:ext cx="2283129" cy="2055685"/>
            <a:chOff x="1259042" y="4056544"/>
            <a:chExt cx="2283129" cy="2055685"/>
          </a:xfrm>
        </p:grpSpPr>
        <p:sp>
          <p:nvSpPr>
            <p:cNvPr id="38" name="TextBox 37"/>
            <p:cNvSpPr txBox="1"/>
            <p:nvPr/>
          </p:nvSpPr>
          <p:spPr>
            <a:xfrm rot="8816156" flipH="1">
              <a:off x="1611369" y="4056544"/>
              <a:ext cx="15444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Cambria Math"/>
                  <a:ea typeface="Cambria Math"/>
                </a:rPr>
                <a:t>÷</a:t>
              </a:r>
              <a:r>
                <a:rPr lang="en-US" sz="3200" dirty="0" smtClean="0"/>
                <a:t> </a:t>
              </a:r>
              <a:r>
                <a:rPr lang="en-US" sz="3200" dirty="0" smtClean="0">
                  <a:latin typeface="Cambria Math"/>
                  <a:ea typeface="Cambria Math"/>
                </a:rPr>
                <a:t>√2 →</a:t>
              </a:r>
              <a:endParaRPr lang="en-US" sz="3200" dirty="0"/>
            </a:p>
          </p:txBody>
        </p:sp>
        <p:sp>
          <p:nvSpPr>
            <p:cNvPr id="39" name="TextBox 38"/>
            <p:cNvSpPr txBox="1"/>
            <p:nvPr/>
          </p:nvSpPr>
          <p:spPr>
            <a:xfrm rot="19505493" flipH="1">
              <a:off x="2030364" y="4493395"/>
              <a:ext cx="15118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ea typeface="Cambria Math"/>
                </a:rPr>
                <a:t>X</a:t>
              </a:r>
              <a:r>
                <a:rPr lang="en-US" sz="3200" dirty="0" smtClean="0">
                  <a:latin typeface="Cambria Math"/>
                  <a:ea typeface="Cambria Math"/>
                </a:rPr>
                <a:t> √2 →</a:t>
              </a:r>
              <a:endParaRPr lang="en-US" sz="3200" dirty="0"/>
            </a:p>
          </p:txBody>
        </p:sp>
        <p:sp>
          <p:nvSpPr>
            <p:cNvPr id="42" name="TextBox 41"/>
            <p:cNvSpPr txBox="1"/>
            <p:nvPr/>
          </p:nvSpPr>
          <p:spPr>
            <a:xfrm rot="3514026" flipH="1">
              <a:off x="949079" y="5217490"/>
              <a:ext cx="12047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ea typeface="Cambria Math"/>
                </a:rPr>
                <a:t>= </a:t>
              </a:r>
              <a:r>
                <a:rPr lang="en-US" sz="3200" dirty="0" smtClean="0">
                  <a:latin typeface="Cambria Math"/>
                  <a:ea typeface="Cambria Math"/>
                </a:rPr>
                <a:t>→</a:t>
              </a:r>
              <a:endParaRPr lang="en-US" sz="3200" dirty="0"/>
            </a:p>
          </p:txBody>
        </p:sp>
        <p:sp>
          <p:nvSpPr>
            <p:cNvPr id="43" name="TextBox 42"/>
            <p:cNvSpPr txBox="1"/>
            <p:nvPr/>
          </p:nvSpPr>
          <p:spPr>
            <a:xfrm rot="14296261" flipH="1">
              <a:off x="1293207" y="4750488"/>
              <a:ext cx="8335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ea typeface="Cambria Math"/>
                </a:rPr>
                <a:t>= </a:t>
              </a:r>
              <a:r>
                <a:rPr lang="en-US" sz="3200" dirty="0" smtClean="0">
                  <a:latin typeface="Cambria Math"/>
                  <a:ea typeface="Cambria Math"/>
                </a:rPr>
                <a:t>→</a:t>
              </a:r>
              <a:endParaRPr lang="en-US" sz="32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-328041" y="3776664"/>
            <a:ext cx="3663696" cy="4210070"/>
            <a:chOff x="-328041" y="3776664"/>
            <a:chExt cx="3663696" cy="4210070"/>
          </a:xfrm>
        </p:grpSpPr>
        <p:grpSp>
          <p:nvGrpSpPr>
            <p:cNvPr id="23" name="Group 22"/>
            <p:cNvGrpSpPr/>
            <p:nvPr/>
          </p:nvGrpSpPr>
          <p:grpSpPr>
            <a:xfrm rot="14694490">
              <a:off x="-776567" y="4879670"/>
              <a:ext cx="3555590" cy="2658538"/>
              <a:chOff x="1010359" y="-155393"/>
              <a:chExt cx="1987408" cy="2232949"/>
            </a:xfrm>
          </p:grpSpPr>
          <p:sp>
            <p:nvSpPr>
              <p:cNvPr id="24" name="Arc 23"/>
              <p:cNvSpPr/>
              <p:nvPr/>
            </p:nvSpPr>
            <p:spPr>
              <a:xfrm rot="6413127">
                <a:off x="1181921" y="261709"/>
                <a:ext cx="1868980" cy="1762713"/>
              </a:xfrm>
              <a:prstGeom prst="arc">
                <a:avLst/>
              </a:prstGeom>
              <a:ln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Arc 24"/>
              <p:cNvSpPr/>
              <p:nvPr/>
            </p:nvSpPr>
            <p:spPr>
              <a:xfrm rot="6973002">
                <a:off x="1174580" y="-319614"/>
                <a:ext cx="1434272" cy="1762713"/>
              </a:xfrm>
              <a:prstGeom prst="arc">
                <a:avLst/>
              </a:prstGeom>
              <a:ln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Arc 25"/>
              <p:cNvSpPr/>
              <p:nvPr/>
            </p:nvSpPr>
            <p:spPr>
              <a:xfrm rot="6413127">
                <a:off x="1237063" y="104074"/>
                <a:ext cx="1480286" cy="1762713"/>
              </a:xfrm>
              <a:prstGeom prst="arc">
                <a:avLst/>
              </a:prstGeom>
              <a:ln>
                <a:prstDash val="lgDash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 flipV="1">
              <a:off x="1671638" y="3776664"/>
              <a:ext cx="1028700" cy="69056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2345055" y="4761548"/>
              <a:ext cx="990600" cy="6857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2019300" y="4267201"/>
              <a:ext cx="990600" cy="685798"/>
            </a:xfrm>
            <a:prstGeom prst="line">
              <a:avLst/>
            </a:prstGeom>
            <a:ln w="381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137160"/>
            <a:ext cx="43281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Directions: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Repeat on the back side.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31" name="Group 30"/>
          <p:cNvGrpSpPr/>
          <p:nvPr/>
        </p:nvGrpSpPr>
        <p:grpSpPr>
          <a:xfrm flipH="1">
            <a:off x="2506980" y="304800"/>
            <a:ext cx="7003161" cy="7681934"/>
            <a:chOff x="-328041" y="304800"/>
            <a:chExt cx="7003161" cy="7681934"/>
          </a:xfrm>
        </p:grpSpPr>
        <p:sp>
          <p:nvSpPr>
            <p:cNvPr id="15" name="Right Triangle 14"/>
            <p:cNvSpPr/>
            <p:nvPr/>
          </p:nvSpPr>
          <p:spPr>
            <a:xfrm>
              <a:off x="274320" y="304800"/>
              <a:ext cx="6400800" cy="6400800"/>
            </a:xfrm>
            <a:prstGeom prst="rt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0"/>
            <p:cNvGrpSpPr/>
            <p:nvPr/>
          </p:nvGrpSpPr>
          <p:grpSpPr>
            <a:xfrm>
              <a:off x="274321" y="990600"/>
              <a:ext cx="5859779" cy="5711023"/>
              <a:chOff x="274321" y="990600"/>
              <a:chExt cx="5859779" cy="571102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04800" y="990600"/>
                <a:ext cx="7239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ambria Math"/>
                    <a:ea typeface="Cambria Math"/>
                  </a:rPr>
                  <a:t>45°</a:t>
                </a:r>
                <a:endParaRPr lang="en-US" sz="28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143500" y="6096000"/>
                <a:ext cx="990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Cambria Math"/>
                    <a:ea typeface="Cambria Math"/>
                  </a:rPr>
                  <a:t>45°</a:t>
                </a:r>
                <a:endParaRPr lang="en-US" sz="3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74321" y="6244423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1"/>
            <p:cNvGrpSpPr/>
            <p:nvPr/>
          </p:nvGrpSpPr>
          <p:grpSpPr>
            <a:xfrm>
              <a:off x="369388" y="3585754"/>
              <a:ext cx="3456940" cy="3028406"/>
              <a:chOff x="369388" y="3585754"/>
              <a:chExt cx="3456940" cy="3028406"/>
            </a:xfrm>
          </p:grpSpPr>
          <p:grpSp>
            <p:nvGrpSpPr>
              <p:cNvPr id="4" name="Group 20"/>
              <p:cNvGrpSpPr/>
              <p:nvPr/>
            </p:nvGrpSpPr>
            <p:grpSpPr>
              <a:xfrm>
                <a:off x="2989217" y="3688806"/>
                <a:ext cx="837111" cy="685800"/>
                <a:chOff x="3233057" y="3795486"/>
                <a:chExt cx="837111" cy="685800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3233057" y="3821550"/>
                  <a:ext cx="837111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i="1" dirty="0" smtClean="0"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x</a:t>
                  </a:r>
                  <a:r>
                    <a:rPr lang="en-US" sz="3200" dirty="0" smtClean="0">
                      <a:latin typeface="Cambria Math"/>
                      <a:ea typeface="Cambria Math"/>
                      <a:cs typeface="Times New Roman" pitchFamily="18" charset="0"/>
                    </a:rPr>
                    <a:t>√</a:t>
                  </a:r>
                  <a:r>
                    <a:rPr lang="en-US" sz="32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en-US" sz="32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327400" y="3795486"/>
                  <a:ext cx="685800" cy="685800"/>
                </a:xfrm>
                <a:prstGeom prst="ellipse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18"/>
              <p:cNvGrpSpPr/>
              <p:nvPr/>
            </p:nvGrpSpPr>
            <p:grpSpPr>
              <a:xfrm>
                <a:off x="2194560" y="5913120"/>
                <a:ext cx="689429" cy="701040"/>
                <a:chOff x="3044371" y="5877561"/>
                <a:chExt cx="689429" cy="701040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3084285" y="5877561"/>
                  <a:ext cx="649515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i="1" dirty="0"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x</a:t>
                  </a:r>
                  <a:endParaRPr lang="en-US" sz="3200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3044371" y="5892801"/>
                  <a:ext cx="685800" cy="685800"/>
                </a:xfrm>
                <a:prstGeom prst="ellipse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9"/>
              <p:cNvGrpSpPr/>
              <p:nvPr/>
            </p:nvGrpSpPr>
            <p:grpSpPr>
              <a:xfrm>
                <a:off x="369388" y="3585754"/>
                <a:ext cx="685800" cy="722087"/>
                <a:chOff x="308428" y="4180114"/>
                <a:chExt cx="685800" cy="722087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327659" y="4180114"/>
                  <a:ext cx="647701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i="1" dirty="0" smtClean="0">
                      <a:latin typeface="Times New Roman" pitchFamily="18" charset="0"/>
                      <a:cs typeface="Times New Roman" pitchFamily="18" charset="0"/>
                    </a:rPr>
                    <a:t>x</a:t>
                  </a:r>
                  <a:endParaRPr lang="en-US" sz="3600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308428" y="4216401"/>
                  <a:ext cx="685800" cy="685800"/>
                </a:xfrm>
                <a:prstGeom prst="ellipse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" name="Group 47"/>
            <p:cNvGrpSpPr/>
            <p:nvPr/>
          </p:nvGrpSpPr>
          <p:grpSpPr>
            <a:xfrm>
              <a:off x="1169790" y="4056544"/>
              <a:ext cx="2286353" cy="1738510"/>
              <a:chOff x="1169790" y="4056544"/>
              <a:chExt cx="2286353" cy="1738510"/>
            </a:xfrm>
          </p:grpSpPr>
          <p:sp>
            <p:nvSpPr>
              <p:cNvPr id="38" name="TextBox 37"/>
              <p:cNvSpPr txBox="1"/>
              <p:nvPr/>
            </p:nvSpPr>
            <p:spPr>
              <a:xfrm rot="8816156" flipH="1">
                <a:off x="1611369" y="4056544"/>
                <a:ext cx="15444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X </a:t>
                </a:r>
                <a:r>
                  <a:rPr lang="en-US" sz="3200" dirty="0" smtClean="0">
                    <a:latin typeface="Cambria Math"/>
                    <a:ea typeface="Cambria Math"/>
                  </a:rPr>
                  <a:t>√2 →</a:t>
                </a:r>
                <a:endParaRPr lang="en-US" sz="32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9505493" flipH="1">
                <a:off x="1870547" y="4579174"/>
                <a:ext cx="15855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Cambria Math"/>
                    <a:ea typeface="Cambria Math"/>
                  </a:rPr>
                  <a:t>÷ √2 →</a:t>
                </a:r>
                <a:endParaRPr lang="en-US" sz="32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3514026" flipH="1">
                <a:off x="1030972" y="5071460"/>
                <a:ext cx="8624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ea typeface="Cambria Math"/>
                  </a:rPr>
                  <a:t>= </a:t>
                </a:r>
                <a:r>
                  <a:rPr lang="en-US" sz="3200" dirty="0" smtClean="0">
                    <a:latin typeface="Cambria Math"/>
                    <a:ea typeface="Cambria Math"/>
                  </a:rPr>
                  <a:t>→</a:t>
                </a:r>
                <a:endParaRPr lang="en-US" sz="32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4296261" flipH="1">
                <a:off x="1293207" y="4750488"/>
                <a:ext cx="8335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ea typeface="Cambria Math"/>
                  </a:rPr>
                  <a:t>= </a:t>
                </a:r>
                <a:r>
                  <a:rPr lang="en-US" sz="3200" dirty="0" smtClean="0">
                    <a:latin typeface="Cambria Math"/>
                    <a:ea typeface="Cambria Math"/>
                  </a:rPr>
                  <a:t>→</a:t>
                </a:r>
                <a:endParaRPr lang="en-US" sz="3200" dirty="0"/>
              </a:p>
            </p:txBody>
          </p:sp>
        </p:grpSp>
        <p:grpSp>
          <p:nvGrpSpPr>
            <p:cNvPr id="19" name="Group 48"/>
            <p:cNvGrpSpPr/>
            <p:nvPr/>
          </p:nvGrpSpPr>
          <p:grpSpPr>
            <a:xfrm>
              <a:off x="-328041" y="3776664"/>
              <a:ext cx="3663696" cy="4210070"/>
              <a:chOff x="-328041" y="3776664"/>
              <a:chExt cx="3663696" cy="4210070"/>
            </a:xfrm>
          </p:grpSpPr>
          <p:grpSp>
            <p:nvGrpSpPr>
              <p:cNvPr id="20" name="Group 22"/>
              <p:cNvGrpSpPr/>
              <p:nvPr/>
            </p:nvGrpSpPr>
            <p:grpSpPr>
              <a:xfrm rot="14694490">
                <a:off x="-776567" y="4879670"/>
                <a:ext cx="3555590" cy="2658538"/>
                <a:chOff x="1010359" y="-155393"/>
                <a:chExt cx="1987408" cy="2232949"/>
              </a:xfrm>
            </p:grpSpPr>
            <p:sp>
              <p:nvSpPr>
                <p:cNvPr id="24" name="Arc 23"/>
                <p:cNvSpPr/>
                <p:nvPr/>
              </p:nvSpPr>
              <p:spPr>
                <a:xfrm rot="6413127">
                  <a:off x="1181921" y="261709"/>
                  <a:ext cx="1868980" cy="1762713"/>
                </a:xfrm>
                <a:prstGeom prst="arc">
                  <a:avLst/>
                </a:prstGeom>
                <a:ln/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Arc 24"/>
                <p:cNvSpPr/>
                <p:nvPr/>
              </p:nvSpPr>
              <p:spPr>
                <a:xfrm rot="6973002">
                  <a:off x="1174580" y="-319614"/>
                  <a:ext cx="1434272" cy="1762713"/>
                </a:xfrm>
                <a:prstGeom prst="arc">
                  <a:avLst/>
                </a:prstGeom>
                <a:ln/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Arc 25"/>
                <p:cNvSpPr/>
                <p:nvPr/>
              </p:nvSpPr>
              <p:spPr>
                <a:xfrm rot="6413127">
                  <a:off x="1237063" y="104074"/>
                  <a:ext cx="1480286" cy="1762713"/>
                </a:xfrm>
                <a:prstGeom prst="arc">
                  <a:avLst/>
                </a:prstGeom>
                <a:ln>
                  <a:prstDash val="lgDash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7" name="Straight Connector 26"/>
              <p:cNvCxnSpPr/>
              <p:nvPr/>
            </p:nvCxnSpPr>
            <p:spPr>
              <a:xfrm flipV="1">
                <a:off x="1671638" y="3776664"/>
                <a:ext cx="1028700" cy="69056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2345055" y="4761548"/>
                <a:ext cx="990600" cy="68579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019300" y="4267201"/>
                <a:ext cx="990600" cy="685798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190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Dr. Jennifer L. Brown</cp:lastModifiedBy>
  <cp:revision>12</cp:revision>
  <dcterms:created xsi:type="dcterms:W3CDTF">2009-06-22T13:00:46Z</dcterms:created>
  <dcterms:modified xsi:type="dcterms:W3CDTF">2013-05-23T18:51:40Z</dcterms:modified>
</cp:coreProperties>
</file>