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handoutMasterIdLst>
    <p:handoutMasterId r:id="rId4"/>
  </p:handoutMasterIdLst>
  <p:sldIdLst>
    <p:sldId id="258" r:id="rId2"/>
    <p:sldId id="272" r:id="rId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3200" b="1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3200" b="1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3200" b="1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3200" b="1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3200" b="1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0066"/>
    <a:srgbClr val="FF0000"/>
    <a:srgbClr val="009900"/>
    <a:srgbClr val="0000FF"/>
    <a:srgbClr val="1EF2ED"/>
    <a:srgbClr val="CC66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>
                <a:latin typeface="Arial" charset="0"/>
              </a:defRPr>
            </a:lvl1pPr>
          </a:lstStyle>
          <a:p>
            <a:fld id="{553A0870-D659-4FB3-B306-215775681F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08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00200" y="1524000"/>
            <a:ext cx="6096000" cy="1879600"/>
          </a:xfrm>
        </p:spPr>
        <p:txBody>
          <a:bodyPr anchor="b"/>
          <a:lstStyle>
            <a:lvl1pPr>
              <a:lnSpc>
                <a:spcPct val="95000"/>
              </a:lnSpc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82750" y="4076700"/>
            <a:ext cx="5861050" cy="1257300"/>
          </a:xfrm>
        </p:spPr>
        <p:txBody>
          <a:bodyPr/>
          <a:lstStyle>
            <a:lvl1pPr marL="0" indent="0" algn="ctr">
              <a:buFontTx/>
              <a:buNone/>
              <a:defRPr b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629400" y="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F85DF97-2C10-41DD-98FE-F3FC36426DC8}" type="datetime1">
              <a:rPr lang="en-US"/>
              <a:pPr/>
              <a:t>8/30/2014</a:t>
            </a:fld>
            <a:r>
              <a:rPr lang="en-US"/>
              <a:t>  Day 43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119F45-9295-41A1-8C51-3E3946A0B5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61651F-8BCE-4628-8FC4-7835E77E95A1}" type="datetime1">
              <a:rPr lang="en-US"/>
              <a:pPr/>
              <a:t>8/30/2014</a:t>
            </a:fld>
            <a:r>
              <a:rPr lang="en-US"/>
              <a:t>  Day 43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39E53-416F-49FF-B634-90F81C2368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61651F-8BCE-4628-8FC4-7835E77E95A1}" type="datetime1">
              <a:rPr lang="en-US"/>
              <a:pPr/>
              <a:t>8/30/2014</a:t>
            </a:fld>
            <a:r>
              <a:rPr lang="en-US"/>
              <a:t>  Day 43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A7520-0B05-4114-9548-0FF49AD62C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61651F-8BCE-4628-8FC4-7835E77E95A1}" type="datetime1">
              <a:rPr lang="en-US"/>
              <a:pPr/>
              <a:t>8/30/2014</a:t>
            </a:fld>
            <a:r>
              <a:rPr lang="en-US"/>
              <a:t>  Day 43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2D5F2-3014-44FB-8EE4-6E864AAE93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61651F-8BCE-4628-8FC4-7835E77E95A1}" type="datetime1">
              <a:rPr lang="en-US"/>
              <a:pPr/>
              <a:t>8/30/2014</a:t>
            </a:fld>
            <a:r>
              <a:rPr lang="en-US"/>
              <a:t>  Day 43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74105-45A8-45DB-AA28-59BF7818CC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61651F-8BCE-4628-8FC4-7835E77E95A1}" type="datetime1">
              <a:rPr lang="en-US"/>
              <a:pPr/>
              <a:t>8/30/2014</a:t>
            </a:fld>
            <a:r>
              <a:rPr lang="en-US"/>
              <a:t>  Day 43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88234-2E40-46A4-8EC1-B6E95DDCEC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61651F-8BCE-4628-8FC4-7835E77E95A1}" type="datetime1">
              <a:rPr lang="en-US"/>
              <a:pPr/>
              <a:t>8/30/2014</a:t>
            </a:fld>
            <a:r>
              <a:rPr lang="en-US"/>
              <a:t>  Day 43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0F7A8-FBF3-437E-A9D2-B5B065DAD4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61651F-8BCE-4628-8FC4-7835E77E95A1}" type="datetime1">
              <a:rPr lang="en-US"/>
              <a:pPr/>
              <a:t>8/30/2014</a:t>
            </a:fld>
            <a:r>
              <a:rPr lang="en-US"/>
              <a:t>  Day 43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4380E-2C5E-48DB-B710-235AFD162C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61651F-8BCE-4628-8FC4-7835E77E95A1}" type="datetime1">
              <a:rPr lang="en-US"/>
              <a:pPr/>
              <a:t>8/30/2014</a:t>
            </a:fld>
            <a:r>
              <a:rPr lang="en-US"/>
              <a:t>  Day 43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4E020-6F6B-4A9A-853B-9F4AD16593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61651F-8BCE-4628-8FC4-7835E77E95A1}" type="datetime1">
              <a:rPr lang="en-US"/>
              <a:pPr/>
              <a:t>8/30/2014</a:t>
            </a:fld>
            <a:r>
              <a:rPr lang="en-US"/>
              <a:t>  Day 43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9E8D9-7E86-4DE8-98E7-F165E45483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61651F-8BCE-4628-8FC4-7835E77E95A1}" type="datetime1">
              <a:rPr lang="en-US"/>
              <a:pPr/>
              <a:t>8/30/2014</a:t>
            </a:fld>
            <a:r>
              <a:rPr lang="en-US"/>
              <a:t>  Day 43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494F0-0C98-4752-B148-A0FA2145FE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146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48400" y="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rgbClr val="5B4628"/>
                </a:solidFill>
              </a:defRPr>
            </a:lvl1pPr>
          </a:lstStyle>
          <a:p>
            <a:fld id="{1561651F-8BCE-4628-8FC4-7835E77E95A1}" type="datetime1">
              <a:rPr lang="en-US"/>
              <a:pPr/>
              <a:t>8/30/2014</a:t>
            </a:fld>
            <a:r>
              <a:rPr lang="en-US"/>
              <a:t>  Day 43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5B4628"/>
                </a:solidFill>
              </a:defRPr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5B4628"/>
                </a:solidFill>
              </a:defRPr>
            </a:lvl1pPr>
          </a:lstStyle>
          <a:p>
            <a:fld id="{3D8907E2-183A-4B01-88F2-0F40C9A6963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487" name="FormatShape" descr="SKIING" hidden="1"/>
          <p:cNvSpPr>
            <a:spLocks noChangeArrowheads="1"/>
          </p:cNvSpPr>
          <p:nvPr/>
        </p:nvSpPr>
        <p:spPr bwMode="auto">
          <a:xfrm>
            <a:off x="-1333500" y="1701800"/>
            <a:ext cx="11811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en-US" sz="2400">
              <a:solidFill>
                <a:srgbClr val="5B4628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rgbClr val="5B4628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5B4628"/>
          </a:solidFill>
          <a:latin typeface="Century Gothic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5B4628"/>
          </a:solidFill>
          <a:latin typeface="Century Gothic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5B4628"/>
          </a:solidFill>
          <a:latin typeface="Century Gothic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5B4628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5B4628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5B4628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5B4628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5B4628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rgbClr val="5B4628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rgbClr val="5B4628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rgbClr val="5B4628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rgbClr val="5B4628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5B4628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5B4628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5B4628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5B4628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5B462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image" Target="../media/image8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sz="4000" dirty="0">
                <a:solidFill>
                  <a:schemeClr val="tx2"/>
                </a:solidFill>
              </a:rPr>
              <a:t>Factoring a </a:t>
            </a:r>
            <a:r>
              <a:rPr lang="en-US" sz="4000" u="sng" dirty="0">
                <a:solidFill>
                  <a:schemeClr val="tx2"/>
                </a:solidFill>
              </a:rPr>
              <a:t>SUM of </a:t>
            </a:r>
            <a:r>
              <a:rPr lang="en-US" sz="4000" u="sng" dirty="0" smtClean="0">
                <a:solidFill>
                  <a:schemeClr val="tx2"/>
                </a:solidFill>
              </a:rPr>
              <a:t>Cubes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42900" y="838200"/>
            <a:ext cx="8458200" cy="2209800"/>
          </a:xfrm>
        </p:spPr>
        <p:txBody>
          <a:bodyPr/>
          <a:lstStyle/>
          <a:p>
            <a:pPr>
              <a:buFontTx/>
              <a:buNone/>
            </a:pPr>
            <a:r>
              <a:rPr lang="en-US" sz="4200" dirty="0">
                <a:solidFill>
                  <a:srgbClr val="0000FF"/>
                </a:solidFill>
              </a:rPr>
              <a:t>	a</a:t>
            </a:r>
            <a:r>
              <a:rPr lang="en-US" sz="4200" baseline="30000" dirty="0">
                <a:solidFill>
                  <a:srgbClr val="0000FF"/>
                </a:solidFill>
              </a:rPr>
              <a:t>3</a:t>
            </a:r>
            <a:r>
              <a:rPr lang="en-US" sz="4200" dirty="0">
                <a:solidFill>
                  <a:srgbClr val="0000FF"/>
                </a:solidFill>
              </a:rPr>
              <a:t> + b</a:t>
            </a:r>
            <a:r>
              <a:rPr lang="en-US" sz="4200" baseline="30000" dirty="0">
                <a:solidFill>
                  <a:srgbClr val="0000FF"/>
                </a:solidFill>
              </a:rPr>
              <a:t>3</a:t>
            </a:r>
            <a:r>
              <a:rPr lang="en-US" sz="4200" dirty="0">
                <a:solidFill>
                  <a:srgbClr val="0000FF"/>
                </a:solidFill>
              </a:rPr>
              <a:t> = (a + b)(a</a:t>
            </a:r>
            <a:r>
              <a:rPr lang="en-US" sz="4200" baseline="30000" dirty="0">
                <a:solidFill>
                  <a:srgbClr val="0000FF"/>
                </a:solidFill>
              </a:rPr>
              <a:t>2</a:t>
            </a:r>
            <a:r>
              <a:rPr lang="en-US" sz="4200" dirty="0">
                <a:solidFill>
                  <a:srgbClr val="0000FF"/>
                </a:solidFill>
              </a:rPr>
              <a:t> – </a:t>
            </a:r>
            <a:r>
              <a:rPr lang="en-US" sz="4200" dirty="0" err="1">
                <a:solidFill>
                  <a:srgbClr val="0000FF"/>
                </a:solidFill>
              </a:rPr>
              <a:t>ab</a:t>
            </a:r>
            <a:r>
              <a:rPr lang="en-US" sz="4200" dirty="0">
                <a:solidFill>
                  <a:srgbClr val="0000FF"/>
                </a:solidFill>
              </a:rPr>
              <a:t> + b</a:t>
            </a:r>
            <a:r>
              <a:rPr lang="en-US" sz="4200" baseline="30000" dirty="0">
                <a:solidFill>
                  <a:srgbClr val="0000FF"/>
                </a:solidFill>
              </a:rPr>
              <a:t>2</a:t>
            </a:r>
            <a:r>
              <a:rPr lang="en-US" sz="4200" dirty="0">
                <a:solidFill>
                  <a:srgbClr val="0000FF"/>
                </a:solidFill>
              </a:rPr>
              <a:t>)</a:t>
            </a:r>
          </a:p>
          <a:p>
            <a:pPr algn="ctr">
              <a:buFontTx/>
              <a:buNone/>
            </a:pPr>
            <a:r>
              <a:rPr lang="en-US" sz="4200" i="1" dirty="0">
                <a:solidFill>
                  <a:srgbClr val="009900"/>
                </a:solidFill>
              </a:rPr>
              <a:t>Remember SOAP for the signs</a:t>
            </a:r>
          </a:p>
        </p:txBody>
      </p:sp>
      <p:pic>
        <p:nvPicPr>
          <p:cNvPr id="8202" name="Picture 10" descr="MCj040794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38400"/>
            <a:ext cx="2286000" cy="1525587"/>
          </a:xfrm>
          <a:prstGeom prst="rect">
            <a:avLst/>
          </a:prstGeom>
          <a:noFill/>
        </p:spPr>
      </p:pic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981200" y="2819400"/>
            <a:ext cx="7162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ame </a:t>
            </a: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n-US" dirty="0"/>
              <a:t>pposite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lways 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/>
              <a:t>ositive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914400" y="4045455"/>
            <a:ext cx="365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  <a:endParaRPr kumimoji="0" lang="en-US" sz="42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4495800" y="3733800"/>
          <a:ext cx="2228850" cy="1149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3" name="Equation" r:id="rId4" imgW="393480" imgH="203040" progId="">
                  <p:embed/>
                </p:oleObj>
              </mc:Choice>
              <mc:Fallback>
                <p:oleObj name="Equation" r:id="rId4" imgW="393480" imgH="20304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733800"/>
                        <a:ext cx="2228850" cy="11498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806605" y="4856356"/>
          <a:ext cx="7467600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4" name="Equation" r:id="rId6" imgW="1447560" imgH="330120" progId="">
                  <p:embed/>
                </p:oleObj>
              </mc:Choice>
              <mc:Fallback>
                <p:oleObj name="Equation" r:id="rId6" imgW="1447560" imgH="3301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605" y="4856356"/>
                        <a:ext cx="7467600" cy="170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1187605" y="5240531"/>
          <a:ext cx="896938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5" name="Equation" r:id="rId8" imgW="126720" imgH="139680" progId="">
                  <p:embed/>
                </p:oleObj>
              </mc:Choice>
              <mc:Fallback>
                <p:oleObj name="Equation" r:id="rId8" imgW="126720" imgH="1396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05" y="5240531"/>
                        <a:ext cx="896938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2483005" y="5008756"/>
          <a:ext cx="896938" cy="116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6" name="Equation" r:id="rId10" imgW="126720" imgH="164880" progId="">
                  <p:embed/>
                </p:oleObj>
              </mc:Choice>
              <mc:Fallback>
                <p:oleObj name="Equation" r:id="rId10" imgW="126720" imgH="1648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005" y="5008756"/>
                        <a:ext cx="896938" cy="1166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4007005" y="4856356"/>
          <a:ext cx="1189038" cy="136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7" name="Equation" r:id="rId12" imgW="177480" imgH="203040" progId="">
                  <p:embed/>
                </p:oleObj>
              </mc:Choice>
              <mc:Fallback>
                <p:oleObj name="Equation" r:id="rId12" imgW="177480" imgH="2030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7005" y="4856356"/>
                        <a:ext cx="1189038" cy="1360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6978805" y="5008756"/>
          <a:ext cx="896938" cy="116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8" name="Equation" r:id="rId14" imgW="126720" imgH="164880" progId="">
                  <p:embed/>
                </p:oleObj>
              </mc:Choice>
              <mc:Fallback>
                <p:oleObj name="Equation" r:id="rId14" imgW="126720" imgH="16488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8805" y="5008756"/>
                        <a:ext cx="896938" cy="1166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5378605" y="5054794"/>
          <a:ext cx="1295400" cy="113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9" name="Equation" r:id="rId16" imgW="203040" imgH="177480" progId="">
                  <p:embed/>
                </p:oleObj>
              </mc:Choice>
              <mc:Fallback>
                <p:oleObj name="Equation" r:id="rId16" imgW="203040" imgH="17748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605" y="5054794"/>
                        <a:ext cx="1295400" cy="1135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dirty="0" smtClean="0">
                <a:latin typeface="Cambria Math"/>
                <a:ea typeface="Cambria Math"/>
              </a:rPr>
              <a:t>© 2010, Dr. Jennifer L. Bell, LaGrange High School, LaGrange, </a:t>
            </a:r>
            <a:r>
              <a:rPr lang="en-US" sz="1000" b="0" dirty="0" smtClean="0">
                <a:latin typeface="Cambria Math"/>
                <a:ea typeface="Cambria Math"/>
              </a:rPr>
              <a:t>Georgia	(MCC.9-12.A.APR.3)</a:t>
            </a:r>
            <a:r>
              <a:rPr lang="en-US" sz="1000" b="0" dirty="0" smtClean="0">
                <a:latin typeface="Cambria Math"/>
                <a:ea typeface="Cambria Math"/>
              </a:rPr>
              <a:t>	Original Author:  Meriam P. Freeman</a:t>
            </a:r>
            <a:endParaRPr lang="en-US" sz="10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dirty="0">
                <a:solidFill>
                  <a:schemeClr val="tx2"/>
                </a:solidFill>
              </a:rPr>
              <a:t>Factoring a </a:t>
            </a:r>
            <a:r>
              <a:rPr lang="en-US" sz="4000" u="sng" dirty="0">
                <a:solidFill>
                  <a:schemeClr val="tx2"/>
                </a:solidFill>
              </a:rPr>
              <a:t>DIFFERENCE of </a:t>
            </a:r>
            <a:r>
              <a:rPr lang="en-US" sz="4000" u="sng" dirty="0" smtClean="0">
                <a:solidFill>
                  <a:schemeClr val="tx2"/>
                </a:solidFill>
              </a:rPr>
              <a:t>Cubes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838200"/>
            <a:ext cx="8458200" cy="2209800"/>
          </a:xfrm>
        </p:spPr>
        <p:txBody>
          <a:bodyPr/>
          <a:lstStyle/>
          <a:p>
            <a:pPr>
              <a:buFontTx/>
              <a:buNone/>
            </a:pPr>
            <a:r>
              <a:rPr lang="en-US" sz="4200" dirty="0">
                <a:solidFill>
                  <a:srgbClr val="0000FF"/>
                </a:solidFill>
              </a:rPr>
              <a:t>	a</a:t>
            </a:r>
            <a:r>
              <a:rPr lang="en-US" sz="4200" baseline="30000" dirty="0">
                <a:solidFill>
                  <a:srgbClr val="0000FF"/>
                </a:solidFill>
              </a:rPr>
              <a:t>3</a:t>
            </a:r>
            <a:r>
              <a:rPr lang="en-US" sz="4200" dirty="0">
                <a:solidFill>
                  <a:srgbClr val="0000FF"/>
                </a:solidFill>
              </a:rPr>
              <a:t> – b</a:t>
            </a:r>
            <a:r>
              <a:rPr lang="en-US" sz="4200" baseline="30000" dirty="0">
                <a:solidFill>
                  <a:srgbClr val="0000FF"/>
                </a:solidFill>
              </a:rPr>
              <a:t>3</a:t>
            </a:r>
            <a:r>
              <a:rPr lang="en-US" sz="4200" dirty="0">
                <a:solidFill>
                  <a:srgbClr val="0000FF"/>
                </a:solidFill>
              </a:rPr>
              <a:t> = (a – b)(a</a:t>
            </a:r>
            <a:r>
              <a:rPr lang="en-US" sz="4200" baseline="30000" dirty="0">
                <a:solidFill>
                  <a:srgbClr val="0000FF"/>
                </a:solidFill>
              </a:rPr>
              <a:t>2</a:t>
            </a:r>
            <a:r>
              <a:rPr lang="en-US" sz="4200" dirty="0">
                <a:solidFill>
                  <a:srgbClr val="0000FF"/>
                </a:solidFill>
              </a:rPr>
              <a:t> + </a:t>
            </a:r>
            <a:r>
              <a:rPr lang="en-US" sz="4200" dirty="0" err="1">
                <a:solidFill>
                  <a:srgbClr val="0000FF"/>
                </a:solidFill>
              </a:rPr>
              <a:t>ab</a:t>
            </a:r>
            <a:r>
              <a:rPr lang="en-US" sz="4200" dirty="0">
                <a:solidFill>
                  <a:srgbClr val="0000FF"/>
                </a:solidFill>
              </a:rPr>
              <a:t> + b</a:t>
            </a:r>
            <a:r>
              <a:rPr lang="en-US" sz="4200" baseline="30000" dirty="0">
                <a:solidFill>
                  <a:srgbClr val="0000FF"/>
                </a:solidFill>
              </a:rPr>
              <a:t>2</a:t>
            </a:r>
            <a:r>
              <a:rPr lang="en-US" sz="4200" dirty="0">
                <a:solidFill>
                  <a:srgbClr val="0000FF"/>
                </a:solidFill>
              </a:rPr>
              <a:t>)</a:t>
            </a:r>
          </a:p>
          <a:p>
            <a:pPr algn="ctr">
              <a:buFontTx/>
              <a:buNone/>
            </a:pPr>
            <a:r>
              <a:rPr lang="en-US" sz="4200" i="1" dirty="0">
                <a:solidFill>
                  <a:srgbClr val="009900"/>
                </a:solidFill>
              </a:rPr>
              <a:t>Remember SOAP for the signs</a:t>
            </a:r>
          </a:p>
        </p:txBody>
      </p:sp>
      <p:pic>
        <p:nvPicPr>
          <p:cNvPr id="7" name="Picture 10" descr="MCj040794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38400"/>
            <a:ext cx="2286000" cy="1525587"/>
          </a:xfrm>
          <a:prstGeom prst="rect">
            <a:avLst/>
          </a:prstGeom>
          <a:noFill/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981200" y="2819400"/>
            <a:ext cx="7162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ame </a:t>
            </a: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n-US" dirty="0"/>
              <a:t>pposite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lways 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/>
              <a:t>ositive</a:t>
            </a: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4038600" y="3640839"/>
          <a:ext cx="3065463" cy="1195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5" name="Equation" r:id="rId4" imgW="520560" imgH="203040" progId="">
                  <p:embed/>
                </p:oleObj>
              </mc:Choice>
              <mc:Fallback>
                <p:oleObj name="Equation" r:id="rId4" imgW="520560" imgH="20304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640839"/>
                        <a:ext cx="3065463" cy="11955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457200" y="4724400"/>
          <a:ext cx="8001000" cy="182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6" name="Equation" r:id="rId6" imgW="1447560" imgH="330120" progId="">
                  <p:embed/>
                </p:oleObj>
              </mc:Choice>
              <mc:Fallback>
                <p:oleObj name="Equation" r:id="rId6" imgW="1447560" imgH="3301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724400"/>
                        <a:ext cx="8001000" cy="182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762000" y="4953000"/>
          <a:ext cx="1143000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7" name="Equation" r:id="rId8" imgW="190440" imgH="177480" progId="">
                  <p:embed/>
                </p:oleObj>
              </mc:Choice>
              <mc:Fallback>
                <p:oleObj name="Equation" r:id="rId8" imgW="190440" imgH="1774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953000"/>
                        <a:ext cx="1143000" cy="120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2514600" y="4953000"/>
          <a:ext cx="628650" cy="116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8" name="Equation" r:id="rId10" imgW="88560" imgH="164880" progId="">
                  <p:embed/>
                </p:oleObj>
              </mc:Choice>
              <mc:Fallback>
                <p:oleObj name="Equation" r:id="rId10" imgW="88560" imgH="1648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953000"/>
                        <a:ext cx="628650" cy="1166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8"/>
          <p:cNvGraphicFramePr>
            <a:graphicFrameLocks noChangeAspect="1"/>
          </p:cNvGraphicFramePr>
          <p:nvPr/>
        </p:nvGraphicFramePr>
        <p:xfrm>
          <a:off x="3810000" y="4875213"/>
          <a:ext cx="1524000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9" name="Equation" r:id="rId12" imgW="253800" imgH="203040" progId="">
                  <p:embed/>
                </p:oleObj>
              </mc:Choice>
              <mc:Fallback>
                <p:oleObj name="Equation" r:id="rId12" imgW="253800" imgH="2030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875213"/>
                        <a:ext cx="1524000" cy="1220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7239000" y="4876800"/>
          <a:ext cx="627063" cy="116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0" name="Equation" r:id="rId14" imgW="88560" imgH="164880" progId="">
                  <p:embed/>
                </p:oleObj>
              </mc:Choice>
              <mc:Fallback>
                <p:oleObj name="Equation" r:id="rId14" imgW="88560" imgH="16488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876800"/>
                        <a:ext cx="627063" cy="1166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5410200" y="4953000"/>
          <a:ext cx="1214438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1" name="Equation" r:id="rId16" imgW="190440" imgH="177480" progId="">
                  <p:embed/>
                </p:oleObj>
              </mc:Choice>
              <mc:Fallback>
                <p:oleObj name="Equation" r:id="rId16" imgW="190440" imgH="17748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953000"/>
                        <a:ext cx="1214438" cy="1135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914400" y="4045455"/>
            <a:ext cx="365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  <a:endParaRPr kumimoji="0" lang="en-US" sz="42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dirty="0" smtClean="0">
                <a:latin typeface="Cambria Math"/>
                <a:ea typeface="Cambria Math"/>
              </a:rPr>
              <a:t>© 2010, Dr. Jennifer L. Bell, LaGrange High School, LaGrange, </a:t>
            </a:r>
            <a:r>
              <a:rPr lang="en-US" sz="1000" b="0" dirty="0" smtClean="0">
                <a:latin typeface="Cambria Math"/>
                <a:ea typeface="Cambria Math"/>
              </a:rPr>
              <a:t>Georgia	(MCC.9-12.A.APR.3)</a:t>
            </a:r>
            <a:r>
              <a:rPr lang="en-US" sz="1000" b="0" dirty="0" smtClean="0">
                <a:latin typeface="Cambria Math"/>
                <a:ea typeface="Cambria Math"/>
              </a:rPr>
              <a:t>	Original Author:  Meriam P. Freeman</a:t>
            </a:r>
            <a:endParaRPr lang="en-US" sz="10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Basket">
  <a:themeElements>
    <a:clrScheme name="Basket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Baske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lnDef>
  </a:objectDefaults>
  <a:extraClrSchemeLst>
    <a:extraClrScheme>
      <a:clrScheme name="Basket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ket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ket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ket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ket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Basket</Template>
  <TotalTime>576</TotalTime>
  <Words>56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Cambria Math</vt:lpstr>
      <vt:lpstr>Century Gothic</vt:lpstr>
      <vt:lpstr>Basket</vt:lpstr>
      <vt:lpstr>Equation</vt:lpstr>
      <vt:lpstr>Factoring a SUM of Cubes</vt:lpstr>
      <vt:lpstr>Factoring a DIFFERENCE of Cubes</vt:lpstr>
    </vt:vector>
  </TitlesOfParts>
  <Company>ccsd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Bell</dc:creator>
  <cp:lastModifiedBy>Dr. Jennifer L. Brown</cp:lastModifiedBy>
  <cp:revision>31</cp:revision>
  <dcterms:created xsi:type="dcterms:W3CDTF">2003-11-05T23:11:23Z</dcterms:created>
  <dcterms:modified xsi:type="dcterms:W3CDTF">2014-08-30T15:44:37Z</dcterms:modified>
</cp:coreProperties>
</file>