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57" autoAdjust="0"/>
  </p:normalViewPr>
  <p:slideViewPr>
    <p:cSldViewPr>
      <p:cViewPr varScale="1">
        <p:scale>
          <a:sx n="86" d="100"/>
          <a:sy n="86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E257C-7EFC-4148-B98B-30492880BEBF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A7291-8671-4AC8-AF0A-E9A7EE56D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0234" y="1305342"/>
            <a:ext cx="728353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/>
              <a:t>Similar Right </a:t>
            </a:r>
            <a:r>
              <a:rPr lang="en-US" sz="5400" b="1" dirty="0" smtClean="0"/>
              <a:t>Triangles</a:t>
            </a:r>
          </a:p>
          <a:p>
            <a:pPr algn="ctr"/>
            <a:endParaRPr lang="en-US" sz="36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Dr. Jennifer L. Brown, 2013,</a:t>
            </a:r>
          </a:p>
          <a:p>
            <a:pPr algn="ctr"/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Columbus State University,</a:t>
            </a:r>
          </a:p>
          <a:p>
            <a:pPr algn="ctr"/>
            <a:r>
              <a:rPr lang="en-US" sz="36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CRMC Summer Workshop</a:t>
            </a:r>
          </a:p>
          <a:p>
            <a:pPr algn="ctr"/>
            <a:endParaRPr lang="en-US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3600" b="1" dirty="0" smtClean="0"/>
              <a:t>(MCC9‐12.G.SRT.4; MCC9‐12.G.SRT.5)</a:t>
            </a:r>
            <a:endParaRPr lang="en-US" sz="36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95123" y="0"/>
            <a:ext cx="27537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Questions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914400"/>
            <a:ext cx="8610600" cy="44319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 smtClean="0"/>
              <a:t>Write </a:t>
            </a:r>
            <a:r>
              <a:rPr lang="en-US" sz="3600" dirty="0"/>
              <a:t>a proportion involving the </a:t>
            </a:r>
            <a:r>
              <a:rPr lang="en-US" sz="3600" dirty="0" smtClean="0"/>
              <a:t>two legs of the triangle that includes ∠2 and the triangle that includes ∠5.</a:t>
            </a:r>
          </a:p>
          <a:p>
            <a:pPr marL="742950" indent="-742950"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 smtClean="0"/>
              <a:t>Measure the legs in centimeters (to the nearest tenth) and substitute the values.</a:t>
            </a:r>
          </a:p>
          <a:p>
            <a:pPr marL="742950" indent="-742950">
              <a:spcAft>
                <a:spcPts val="1200"/>
              </a:spcAft>
              <a:buFont typeface="+mj-lt"/>
              <a:buAutoNum type="arabicPeriod" startAt="4"/>
            </a:pPr>
            <a:r>
              <a:rPr lang="en-US" sz="3600" dirty="0" smtClean="0"/>
              <a:t>Cross-multiply.  What did you notice?</a:t>
            </a:r>
          </a:p>
          <a:p>
            <a:pPr marL="742950" indent="-742950">
              <a:spcAft>
                <a:spcPts val="1200"/>
              </a:spcAft>
              <a:buFont typeface="+mj-lt"/>
              <a:buAutoNum type="arabicPeriod" startAt="4"/>
            </a:pP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97519" y="4991048"/>
            <a:ext cx="6748963" cy="1200329"/>
            <a:chOff x="871037" y="4914900"/>
            <a:chExt cx="6748963" cy="1200329"/>
          </a:xfrm>
        </p:grpSpPr>
        <p:sp>
          <p:nvSpPr>
            <p:cNvPr id="4" name="Rectangle 3"/>
            <p:cNvSpPr/>
            <p:nvPr/>
          </p:nvSpPr>
          <p:spPr>
            <a:xfrm>
              <a:off x="1071609" y="4914900"/>
              <a:ext cx="2861424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b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ottom leg 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  <a:sym typeface="Mathematica1"/>
                </a:rPr>
                <a:t>2</a:t>
              </a:r>
            </a:p>
            <a:p>
              <a:pPr algn="ctr"/>
              <a:r>
                <a:rPr lang="en-US" sz="3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sym typeface="Mathematica1"/>
                </a:rPr>
                <a:t>r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sym typeface="Mathematica1"/>
                </a:rPr>
                <a:t>ight leg 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  <a:sym typeface="Mathematica1"/>
                </a:rPr>
                <a:t>2</a:t>
              </a:r>
              <a:endParaRPr 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576809" y="4914900"/>
              <a:ext cx="2861424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b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ottom leg 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  <a:sym typeface="Mathematica1"/>
                </a:rPr>
                <a:t>5</a:t>
              </a:r>
            </a:p>
            <a:p>
              <a:pPr algn="ctr"/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sym typeface="Mathematica1"/>
                </a:rPr>
                <a:t>right leg </a:t>
              </a:r>
              <a:r>
                <a:rPr lang="en-US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  <a:sym typeface="Mathematica1"/>
                </a:rPr>
                <a:t>5</a:t>
              </a:r>
              <a:endParaRPr 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71037" y="5029200"/>
              <a:ext cx="6748963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____________   =   ____________ </a:t>
              </a:r>
              <a:endParaRPr 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69375" y="4876748"/>
            <a:ext cx="2667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21.6 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9375" y="5692914"/>
            <a:ext cx="2667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27.9 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12675" y="4876748"/>
            <a:ext cx="2667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17.1 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2675" y="5692914"/>
            <a:ext cx="2667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22.0 cm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62400" y="5181548"/>
            <a:ext cx="1219200" cy="914400"/>
          </a:xfrm>
          <a:prstGeom prst="straightConnector1">
            <a:avLst/>
          </a:prstGeom>
          <a:ln w="57150">
            <a:solidFill>
              <a:srgbClr val="7030A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62400" y="5181548"/>
            <a:ext cx="1219200" cy="914400"/>
          </a:xfrm>
          <a:prstGeom prst="straightConnector1">
            <a:avLst/>
          </a:prstGeom>
          <a:ln w="57150">
            <a:solidFill>
              <a:srgbClr val="7030A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4"/>
          <p:cNvGrpSpPr/>
          <p:nvPr/>
        </p:nvGrpSpPr>
        <p:grpSpPr>
          <a:xfrm>
            <a:off x="1401296" y="3275628"/>
            <a:ext cx="6461516" cy="5182572"/>
            <a:chOff x="1295400" y="2835405"/>
            <a:chExt cx="6461516" cy="5182572"/>
          </a:xfrm>
        </p:grpSpPr>
        <p:sp>
          <p:nvSpPr>
            <p:cNvPr id="31" name="Right Triangle 30"/>
            <p:cNvSpPr/>
            <p:nvPr/>
          </p:nvSpPr>
          <p:spPr>
            <a:xfrm rot="1942672" flipV="1">
              <a:off x="1558289" y="4098190"/>
              <a:ext cx="6198627" cy="3919787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0"/>
            <p:cNvGrpSpPr/>
            <p:nvPr/>
          </p:nvGrpSpPr>
          <p:grpSpPr>
            <a:xfrm rot="18125645" flipH="1" flipV="1">
              <a:off x="2921129" y="2835405"/>
              <a:ext cx="457200" cy="457200"/>
              <a:chOff x="914400" y="5562600"/>
              <a:chExt cx="457200" cy="457200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914400" y="5562600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371600" y="55626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6858000" y="54496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24200" y="3352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95400" y="54496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6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39380" y="18871"/>
            <a:ext cx="766530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cap="none" spc="0" dirty="0" smtClean="0">
                <a:ln w="10541" cmpd="sng">
                  <a:noFill/>
                  <a:prstDash val="solid"/>
                </a:ln>
                <a:effectLst/>
              </a:rPr>
              <a:t>7.  Could we find the lengths</a:t>
            </a:r>
          </a:p>
          <a:p>
            <a:pPr algn="ctr"/>
            <a:r>
              <a:rPr lang="en-US" sz="3600" cap="none" spc="0" dirty="0" smtClean="0">
                <a:ln w="10541" cmpd="sng">
                  <a:noFill/>
                  <a:prstDash val="solid"/>
                </a:ln>
                <a:effectLst/>
              </a:rPr>
              <a:t>for the other sides without measuring?</a:t>
            </a:r>
            <a:endParaRPr lang="en-US" sz="3600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pSp>
        <p:nvGrpSpPr>
          <p:cNvPr id="7" name="Group 32"/>
          <p:cNvGrpSpPr/>
          <p:nvPr/>
        </p:nvGrpSpPr>
        <p:grpSpPr>
          <a:xfrm>
            <a:off x="1004812" y="1371600"/>
            <a:ext cx="7315200" cy="4608731"/>
            <a:chOff x="914400" y="1334869"/>
            <a:chExt cx="7315200" cy="4608731"/>
          </a:xfrm>
        </p:grpSpPr>
        <p:sp>
          <p:nvSpPr>
            <p:cNvPr id="30" name="Right Triangle 29"/>
            <p:cNvSpPr/>
            <p:nvPr/>
          </p:nvSpPr>
          <p:spPr>
            <a:xfrm flipH="1" flipV="1">
              <a:off x="914400" y="1371600"/>
              <a:ext cx="7315200" cy="4572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0"/>
            <p:cNvGrpSpPr/>
            <p:nvPr/>
          </p:nvGrpSpPr>
          <p:grpSpPr>
            <a:xfrm flipH="1" flipV="1">
              <a:off x="7748587" y="1374245"/>
              <a:ext cx="475488" cy="457200"/>
              <a:chOff x="902992" y="5576888"/>
              <a:chExt cx="475488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902992" y="5576888"/>
                <a:ext cx="475488" cy="11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371336" y="5576888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1658710" y="13348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239000" y="1828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772400" y="49530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11" name="Group 33"/>
          <p:cNvGrpSpPr/>
          <p:nvPr/>
        </p:nvGrpSpPr>
        <p:grpSpPr>
          <a:xfrm>
            <a:off x="-457200" y="1828800"/>
            <a:ext cx="3192804" cy="3982105"/>
            <a:chOff x="-319012" y="1600200"/>
            <a:chExt cx="3192804" cy="3982105"/>
          </a:xfrm>
        </p:grpSpPr>
        <p:sp>
          <p:nvSpPr>
            <p:cNvPr id="32" name="Right Triangle 31"/>
            <p:cNvSpPr/>
            <p:nvPr/>
          </p:nvSpPr>
          <p:spPr>
            <a:xfrm rot="7359183" flipV="1">
              <a:off x="-1010304" y="2424187"/>
              <a:ext cx="3849410" cy="2466825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 rot="1970672" flipH="1" flipV="1">
              <a:off x="2416592" y="2543689"/>
              <a:ext cx="457200" cy="457200"/>
              <a:chOff x="914400" y="5562600"/>
              <a:chExt cx="457200" cy="4572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914400" y="5562600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371600" y="55626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952895" y="46482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7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05000" y="2590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8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52895" y="16002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172200" y="3124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21.6 cm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33800" y="14478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27.9 cm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00200" y="47244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</a:rPr>
              <a:t>17.1 cm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191000" y="4648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</a:rPr>
              <a:t>22.0 cm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124200" y="28194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</a:rPr>
              <a:t>35.3 cm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76600" y="58674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00CC"/>
                </a:solidFill>
              </a:rPr>
              <a:t>27.9 cm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0" y="2971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66"/>
                </a:solidFill>
              </a:rPr>
              <a:t>21.6 cm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62000" y="38862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66"/>
                </a:solidFill>
              </a:rPr>
              <a:t>17.1 cm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7200" y="21336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66"/>
                </a:solidFill>
              </a:rPr>
              <a:t>13.2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75604" y="362636"/>
            <a:ext cx="73927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How Can Triangles Be Proven Similar?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971800" y="1371600"/>
            <a:ext cx="3200400" cy="1295400"/>
            <a:chOff x="3048000" y="1371600"/>
            <a:chExt cx="3200400" cy="1295400"/>
          </a:xfrm>
        </p:grpSpPr>
        <p:sp>
          <p:nvSpPr>
            <p:cNvPr id="5" name="Rectangle 4"/>
            <p:cNvSpPr/>
            <p:nvPr/>
          </p:nvSpPr>
          <p:spPr>
            <a:xfrm>
              <a:off x="3048000" y="1371600"/>
              <a:ext cx="3200400" cy="12954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14700" y="1557635"/>
              <a:ext cx="2667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Similar (</a:t>
              </a:r>
              <a:r>
                <a:rPr lang="en-US" dirty="0" smtClean="0">
                  <a:sym typeface="Math1"/>
                </a:rPr>
                <a:t></a:t>
              </a:r>
              <a:r>
                <a:rPr lang="en-US" dirty="0" smtClean="0"/>
                <a:t>) triangles have congruent (</a:t>
              </a:r>
              <a:r>
                <a:rPr lang="en-US" dirty="0" smtClean="0">
                  <a:sym typeface="Mathematica1"/>
                </a:rPr>
                <a:t>)</a:t>
              </a:r>
              <a:r>
                <a:rPr lang="en-US" dirty="0" smtClean="0"/>
                <a:t> angles and proportional sides.</a:t>
              </a:r>
              <a:endParaRPr lang="en-US" dirty="0"/>
            </a:p>
          </p:txBody>
        </p:sp>
      </p:grpSp>
      <p:cxnSp>
        <p:nvCxnSpPr>
          <p:cNvPr id="17" name="Straight Arrow Connector 16"/>
          <p:cNvCxnSpPr>
            <a:stCxn id="5" idx="2"/>
            <a:endCxn id="7" idx="0"/>
          </p:cNvCxnSpPr>
          <p:nvPr/>
        </p:nvCxnSpPr>
        <p:spPr>
          <a:xfrm flipH="1">
            <a:off x="1493520" y="2667000"/>
            <a:ext cx="307848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4" idx="0"/>
          </p:cNvCxnSpPr>
          <p:nvPr/>
        </p:nvCxnSpPr>
        <p:spPr>
          <a:xfrm>
            <a:off x="4572000" y="2667000"/>
            <a:ext cx="309372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9" idx="0"/>
          </p:cNvCxnSpPr>
          <p:nvPr/>
        </p:nvCxnSpPr>
        <p:spPr>
          <a:xfrm flipH="1">
            <a:off x="4568190" y="2667000"/>
            <a:ext cx="381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76200" y="3467100"/>
            <a:ext cx="2834640" cy="2103120"/>
            <a:chOff x="152400" y="3467100"/>
            <a:chExt cx="2834640" cy="2103120"/>
          </a:xfrm>
        </p:grpSpPr>
        <p:grpSp>
          <p:nvGrpSpPr>
            <p:cNvPr id="12" name="Group 11"/>
            <p:cNvGrpSpPr/>
            <p:nvPr/>
          </p:nvGrpSpPr>
          <p:grpSpPr>
            <a:xfrm>
              <a:off x="152400" y="3467100"/>
              <a:ext cx="2834640" cy="2103120"/>
              <a:chOff x="609600" y="3581400"/>
              <a:chExt cx="2834640" cy="210312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09600" y="3581400"/>
                <a:ext cx="2834640" cy="2103120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09600" y="3733800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Angle – Angle (AA)</a:t>
                </a:r>
                <a:endParaRPr lang="en-US" b="1" dirty="0"/>
              </a:p>
            </p:txBody>
          </p:sp>
        </p:grp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28600" y="4114800"/>
              <a:ext cx="1073150" cy="857250"/>
              <a:chOff x="3970" y="7995"/>
              <a:chExt cx="1690" cy="1350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3970" y="863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054" name="Group 6"/>
              <p:cNvGrpSpPr>
                <a:grpSpLocks/>
              </p:cNvGrpSpPr>
              <p:nvPr/>
            </p:nvGrpSpPr>
            <p:grpSpPr bwMode="auto">
              <a:xfrm>
                <a:off x="4095" y="7995"/>
                <a:ext cx="1565" cy="1350"/>
                <a:chOff x="4095" y="7975"/>
                <a:chExt cx="1565" cy="1350"/>
              </a:xfrm>
            </p:grpSpPr>
            <p:grpSp>
              <p:nvGrpSpPr>
                <p:cNvPr id="2055" name="Group 7"/>
                <p:cNvGrpSpPr>
                  <a:grpSpLocks/>
                </p:cNvGrpSpPr>
                <p:nvPr/>
              </p:nvGrpSpPr>
              <p:grpSpPr bwMode="auto">
                <a:xfrm>
                  <a:off x="4095" y="79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056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7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58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5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060" name="Freeform 12"/>
                <p:cNvSpPr>
                  <a:spLocks/>
                </p:cNvSpPr>
                <p:nvPr/>
              </p:nvSpPr>
              <p:spPr bwMode="auto">
                <a:xfrm>
                  <a:off x="4860" y="8740"/>
                  <a:ext cx="320" cy="320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80" y="160"/>
                    </a:cxn>
                    <a:cxn ang="0">
                      <a:pos x="320" y="0"/>
                    </a:cxn>
                  </a:cxnLst>
                  <a:rect l="0" t="0" r="r" b="b"/>
                  <a:pathLst>
                    <a:path w="320" h="320">
                      <a:moveTo>
                        <a:pt x="0" y="320"/>
                      </a:moveTo>
                      <a:cubicBezTo>
                        <a:pt x="13" y="266"/>
                        <a:pt x="27" y="213"/>
                        <a:pt x="80" y="160"/>
                      </a:cubicBezTo>
                      <a:cubicBezTo>
                        <a:pt x="133" y="107"/>
                        <a:pt x="226" y="53"/>
                        <a:pt x="32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080" y="858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54</a:t>
                  </a:r>
                  <a:r>
                    <a:rPr kumimoji="0" lang="en-US" sz="1000" b="0" i="0" u="none" strike="noStrike" cap="none" normalizeH="0" baseline="30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o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2" name="Freeform 14"/>
                <p:cNvSpPr>
                  <a:spLocks/>
                </p:cNvSpPr>
                <p:nvPr/>
              </p:nvSpPr>
              <p:spPr bwMode="auto">
                <a:xfrm>
                  <a:off x="4300" y="8843"/>
                  <a:ext cx="440" cy="257"/>
                </a:xfrm>
                <a:custGeom>
                  <a:avLst/>
                  <a:gdLst/>
                  <a:ahLst/>
                  <a:cxnLst>
                    <a:cxn ang="0">
                      <a:pos x="320" y="257"/>
                    </a:cxn>
                    <a:cxn ang="0">
                      <a:pos x="140" y="37"/>
                    </a:cxn>
                    <a:cxn ang="0">
                      <a:pos x="0" y="37"/>
                    </a:cxn>
                  </a:cxnLst>
                  <a:rect l="0" t="0" r="r" b="b"/>
                  <a:pathLst>
                    <a:path w="320" h="257">
                      <a:moveTo>
                        <a:pt x="320" y="257"/>
                      </a:moveTo>
                      <a:cubicBezTo>
                        <a:pt x="256" y="165"/>
                        <a:pt x="193" y="74"/>
                        <a:pt x="140" y="37"/>
                      </a:cubicBezTo>
                      <a:cubicBezTo>
                        <a:pt x="87" y="0"/>
                        <a:pt x="43" y="18"/>
                        <a:pt x="0" y="37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1143000" y="4638675"/>
              <a:ext cx="1600200" cy="923925"/>
              <a:chOff x="3610" y="9396"/>
              <a:chExt cx="2520" cy="1454"/>
            </a:xfrm>
          </p:grpSpPr>
          <p:grpSp>
            <p:nvGrpSpPr>
              <p:cNvPr id="2064" name="Group 16"/>
              <p:cNvGrpSpPr>
                <a:grpSpLocks/>
              </p:cNvGrpSpPr>
              <p:nvPr/>
            </p:nvGrpSpPr>
            <p:grpSpPr bwMode="auto">
              <a:xfrm>
                <a:off x="3610" y="9396"/>
                <a:ext cx="2520" cy="1296"/>
                <a:chOff x="5985" y="3510"/>
                <a:chExt cx="2520" cy="1296"/>
              </a:xfrm>
            </p:grpSpPr>
            <p:sp>
              <p:nvSpPr>
                <p:cNvPr id="2065" name="AutoShape 17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69" name="Text Box 21"/>
              <p:cNvSpPr txBox="1">
                <a:spLocks noChangeArrowheads="1"/>
              </p:cNvSpPr>
              <p:nvPr/>
            </p:nvSpPr>
            <p:spPr bwMode="auto">
              <a:xfrm>
                <a:off x="4030" y="105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54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0" name="Text Box 22"/>
              <p:cNvSpPr txBox="1">
                <a:spLocks noChangeArrowheads="1"/>
              </p:cNvSpPr>
              <p:nvPr/>
            </p:nvSpPr>
            <p:spPr bwMode="auto">
              <a:xfrm>
                <a:off x="4170" y="96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4160" y="10060"/>
                <a:ext cx="227" cy="5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0" y="220"/>
                  </a:cxn>
                  <a:cxn ang="0">
                    <a:pos x="160" y="500"/>
                  </a:cxn>
                </a:cxnLst>
                <a:rect l="0" t="0" r="r" b="b"/>
                <a:pathLst>
                  <a:path w="227" h="500">
                    <a:moveTo>
                      <a:pt x="0" y="0"/>
                    </a:moveTo>
                    <a:cubicBezTo>
                      <a:pt x="86" y="68"/>
                      <a:pt x="173" y="137"/>
                      <a:pt x="200" y="220"/>
                    </a:cubicBezTo>
                    <a:cubicBezTo>
                      <a:pt x="227" y="303"/>
                      <a:pt x="193" y="401"/>
                      <a:pt x="160" y="50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3" name="TextBox 82"/>
            <p:cNvSpPr txBox="1"/>
            <p:nvPr/>
          </p:nvSpPr>
          <p:spPr>
            <a:xfrm>
              <a:off x="1600200" y="39624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Mathematica1"/>
                </a:rPr>
                <a:t>A  X </a:t>
              </a:r>
            </a:p>
            <a:p>
              <a:pPr algn="ctr"/>
              <a:r>
                <a:rPr lang="en-US" dirty="0" smtClean="0">
                  <a:sym typeface="Mathematica1"/>
                </a:rPr>
                <a:t>C  Z </a:t>
              </a:r>
              <a:endParaRPr lang="en-US" dirty="0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150869" y="3467100"/>
            <a:ext cx="2857501" cy="2103120"/>
            <a:chOff x="3238499" y="3467100"/>
            <a:chExt cx="2857501" cy="2103120"/>
          </a:xfrm>
        </p:grpSpPr>
        <p:grpSp>
          <p:nvGrpSpPr>
            <p:cNvPr id="11" name="Group 10"/>
            <p:cNvGrpSpPr/>
            <p:nvPr/>
          </p:nvGrpSpPr>
          <p:grpSpPr>
            <a:xfrm>
              <a:off x="3238499" y="3467100"/>
              <a:ext cx="2834641" cy="2103120"/>
              <a:chOff x="3809999" y="3505200"/>
              <a:chExt cx="2834641" cy="210312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3810000" y="3505200"/>
                <a:ext cx="2834640" cy="210312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809999" y="3657600"/>
                <a:ext cx="28312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Side – Side – Side (SSS)</a:t>
                </a:r>
                <a:endParaRPr lang="en-US" b="1" dirty="0"/>
              </a:p>
            </p:txBody>
          </p:sp>
        </p:grpSp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4343400" y="4738687"/>
              <a:ext cx="1600200" cy="823913"/>
              <a:chOff x="6670" y="9636"/>
              <a:chExt cx="2520" cy="1296"/>
            </a:xfrm>
          </p:grpSpPr>
          <p:grpSp>
            <p:nvGrpSpPr>
              <p:cNvPr id="2073" name="Group 25"/>
              <p:cNvGrpSpPr>
                <a:grpSpLocks/>
              </p:cNvGrpSpPr>
              <p:nvPr/>
            </p:nvGrpSpPr>
            <p:grpSpPr bwMode="auto">
              <a:xfrm>
                <a:off x="6670" y="9636"/>
                <a:ext cx="2520" cy="1296"/>
                <a:chOff x="5985" y="3510"/>
                <a:chExt cx="2520" cy="1296"/>
              </a:xfrm>
            </p:grpSpPr>
            <p:sp>
              <p:nvSpPr>
                <p:cNvPr id="2074" name="AutoShape 26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7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7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78" name="Text Box 30"/>
              <p:cNvSpPr txBox="1">
                <a:spLocks noChangeArrowheads="1"/>
              </p:cNvSpPr>
              <p:nvPr/>
            </p:nvSpPr>
            <p:spPr bwMode="auto">
              <a:xfrm>
                <a:off x="7590" y="105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9" name="Text Box 31"/>
              <p:cNvSpPr txBox="1">
                <a:spLocks noChangeArrowheads="1"/>
              </p:cNvSpPr>
              <p:nvPr/>
            </p:nvSpPr>
            <p:spPr bwMode="auto">
              <a:xfrm>
                <a:off x="6970" y="99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0" name="Text Box 32"/>
              <p:cNvSpPr txBox="1">
                <a:spLocks noChangeArrowheads="1"/>
              </p:cNvSpPr>
              <p:nvPr/>
            </p:nvSpPr>
            <p:spPr bwMode="auto">
              <a:xfrm>
                <a:off x="7850" y="983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81" name="Group 33"/>
            <p:cNvGrpSpPr>
              <a:grpSpLocks/>
            </p:cNvGrpSpPr>
            <p:nvPr/>
          </p:nvGrpSpPr>
          <p:grpSpPr bwMode="auto">
            <a:xfrm>
              <a:off x="3276600" y="4435475"/>
              <a:ext cx="895350" cy="898525"/>
              <a:chOff x="6675" y="7995"/>
              <a:chExt cx="1410" cy="1415"/>
            </a:xfrm>
          </p:grpSpPr>
          <p:grpSp>
            <p:nvGrpSpPr>
              <p:cNvPr id="2082" name="Group 34"/>
              <p:cNvGrpSpPr>
                <a:grpSpLocks/>
              </p:cNvGrpSpPr>
              <p:nvPr/>
            </p:nvGrpSpPr>
            <p:grpSpPr bwMode="auto">
              <a:xfrm>
                <a:off x="6675" y="7995"/>
                <a:ext cx="1410" cy="1350"/>
                <a:chOff x="7195" y="8275"/>
                <a:chExt cx="1410" cy="1350"/>
              </a:xfrm>
            </p:grpSpPr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7210" y="873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10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084" name="Group 36"/>
                <p:cNvGrpSpPr>
                  <a:grpSpLocks/>
                </p:cNvGrpSpPr>
                <p:nvPr/>
              </p:nvGrpSpPr>
              <p:grpSpPr bwMode="auto">
                <a:xfrm>
                  <a:off x="7195" y="82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085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8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8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8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08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7860" y="874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7190" y="90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3657600" y="3962400"/>
              <a:ext cx="2438400" cy="646331"/>
              <a:chOff x="3429000" y="5791200"/>
              <a:chExt cx="2438400" cy="646331"/>
            </a:xfrm>
          </p:grpSpPr>
          <p:sp>
            <p:nvSpPr>
              <p:cNvPr id="84" name="TextBox 83"/>
              <p:cNvSpPr txBox="1"/>
              <p:nvPr/>
            </p:nvSpPr>
            <p:spPr>
              <a:xfrm>
                <a:off x="3467100" y="5791200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AB	BC	CA</a:t>
                </a:r>
              </a:p>
              <a:p>
                <a:pPr algn="ctr"/>
                <a:r>
                  <a:rPr lang="en-US" dirty="0" smtClean="0">
                    <a:sym typeface="Mathematica1"/>
                  </a:rPr>
                  <a:t>XY	YZ	ZX</a:t>
                </a:r>
                <a:endParaRPr lang="en-US" dirty="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3429000" y="5824250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ym typeface="Mathematica1"/>
                  </a:rPr>
                  <a:t>_</a:t>
                </a:r>
                <a:r>
                  <a:rPr lang="en-US" dirty="0" smtClean="0">
                    <a:sym typeface="Mathematica1"/>
                  </a:rPr>
                  <a:t>__ 	 ___	 ___</a:t>
                </a:r>
                <a:endParaRPr lang="en-US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4000500" y="5929699"/>
                <a:ext cx="342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=</a:t>
                </a:r>
                <a:endParaRPr lang="en-US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4914900" y="5929699"/>
                <a:ext cx="342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=</a:t>
                </a:r>
                <a:endParaRPr lang="en-US" dirty="0"/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6248400" y="3467100"/>
            <a:ext cx="3200400" cy="2171700"/>
            <a:chOff x="6324600" y="3467100"/>
            <a:chExt cx="3200400" cy="2171700"/>
          </a:xfrm>
        </p:grpSpPr>
        <p:grpSp>
          <p:nvGrpSpPr>
            <p:cNvPr id="13" name="Group 12"/>
            <p:cNvGrpSpPr/>
            <p:nvPr/>
          </p:nvGrpSpPr>
          <p:grpSpPr>
            <a:xfrm>
              <a:off x="6324600" y="3467100"/>
              <a:ext cx="2834640" cy="2103120"/>
              <a:chOff x="609600" y="3581400"/>
              <a:chExt cx="2834640" cy="210312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09600" y="3581400"/>
                <a:ext cx="2834640" cy="2103120"/>
              </a:xfrm>
              <a:prstGeom prst="round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" y="3733800"/>
                <a:ext cx="28184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Side – Angle – Side (SAS)</a:t>
                </a:r>
                <a:endParaRPr lang="en-US" b="1" dirty="0"/>
              </a:p>
            </p:txBody>
          </p:sp>
        </p:grpSp>
        <p:grpSp>
          <p:nvGrpSpPr>
            <p:cNvPr id="2091" name="Group 43"/>
            <p:cNvGrpSpPr>
              <a:grpSpLocks/>
            </p:cNvGrpSpPr>
            <p:nvPr/>
          </p:nvGrpSpPr>
          <p:grpSpPr bwMode="auto">
            <a:xfrm>
              <a:off x="7239000" y="4814887"/>
              <a:ext cx="1600200" cy="823913"/>
              <a:chOff x="11230" y="9696"/>
              <a:chExt cx="2520" cy="1296"/>
            </a:xfrm>
          </p:grpSpPr>
          <p:grpSp>
            <p:nvGrpSpPr>
              <p:cNvPr id="2092" name="Group 44"/>
              <p:cNvGrpSpPr>
                <a:grpSpLocks/>
              </p:cNvGrpSpPr>
              <p:nvPr/>
            </p:nvGrpSpPr>
            <p:grpSpPr bwMode="auto">
              <a:xfrm>
                <a:off x="11230" y="9696"/>
                <a:ext cx="2520" cy="1296"/>
                <a:chOff x="5985" y="3510"/>
                <a:chExt cx="2520" cy="1296"/>
              </a:xfrm>
            </p:grpSpPr>
            <p:sp>
              <p:nvSpPr>
                <p:cNvPr id="2093" name="AutoShape 45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7" name="Text Box 49"/>
              <p:cNvSpPr txBox="1">
                <a:spLocks noChangeArrowheads="1"/>
              </p:cNvSpPr>
              <p:nvPr/>
            </p:nvSpPr>
            <p:spPr bwMode="auto">
              <a:xfrm>
                <a:off x="11470" y="1005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8" name="Text Box 50"/>
              <p:cNvSpPr txBox="1">
                <a:spLocks noChangeArrowheads="1"/>
              </p:cNvSpPr>
              <p:nvPr/>
            </p:nvSpPr>
            <p:spPr bwMode="auto">
              <a:xfrm>
                <a:off x="11790" y="99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9" name="Text Box 51"/>
              <p:cNvSpPr txBox="1">
                <a:spLocks noChangeArrowheads="1"/>
              </p:cNvSpPr>
              <p:nvPr/>
            </p:nvSpPr>
            <p:spPr bwMode="auto">
              <a:xfrm>
                <a:off x="12460" y="992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100" name="Group 52"/>
            <p:cNvGrpSpPr>
              <a:grpSpLocks/>
            </p:cNvGrpSpPr>
            <p:nvPr/>
          </p:nvGrpSpPr>
          <p:grpSpPr bwMode="auto">
            <a:xfrm>
              <a:off x="6400800" y="4178300"/>
              <a:ext cx="974725" cy="904875"/>
              <a:chOff x="11490" y="8115"/>
              <a:chExt cx="1535" cy="1425"/>
            </a:xfrm>
          </p:grpSpPr>
          <p:sp>
            <p:nvSpPr>
              <p:cNvPr id="2101" name="Text Box 53"/>
              <p:cNvSpPr txBox="1">
                <a:spLocks noChangeArrowheads="1"/>
              </p:cNvSpPr>
              <p:nvPr/>
            </p:nvSpPr>
            <p:spPr bwMode="auto">
              <a:xfrm>
                <a:off x="11490" y="87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102" name="Group 54"/>
              <p:cNvGrpSpPr>
                <a:grpSpLocks/>
              </p:cNvGrpSpPr>
              <p:nvPr/>
            </p:nvGrpSpPr>
            <p:grpSpPr bwMode="auto">
              <a:xfrm>
                <a:off x="11615" y="8115"/>
                <a:ext cx="1410" cy="1425"/>
                <a:chOff x="11615" y="8075"/>
                <a:chExt cx="1410" cy="1425"/>
              </a:xfrm>
            </p:grpSpPr>
            <p:grpSp>
              <p:nvGrpSpPr>
                <p:cNvPr id="2103" name="Group 55"/>
                <p:cNvGrpSpPr>
                  <a:grpSpLocks/>
                </p:cNvGrpSpPr>
                <p:nvPr/>
              </p:nvGrpSpPr>
              <p:grpSpPr bwMode="auto">
                <a:xfrm>
                  <a:off x="11615" y="80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104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05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0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0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0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1680" y="846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10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auto">
                <a:xfrm>
                  <a:off x="11820" y="8943"/>
                  <a:ext cx="440" cy="257"/>
                </a:xfrm>
                <a:custGeom>
                  <a:avLst/>
                  <a:gdLst/>
                  <a:ahLst/>
                  <a:cxnLst>
                    <a:cxn ang="0">
                      <a:pos x="320" y="257"/>
                    </a:cxn>
                    <a:cxn ang="0">
                      <a:pos x="140" y="37"/>
                    </a:cxn>
                    <a:cxn ang="0">
                      <a:pos x="0" y="37"/>
                    </a:cxn>
                  </a:cxnLst>
                  <a:rect l="0" t="0" r="r" b="b"/>
                  <a:pathLst>
                    <a:path w="320" h="257">
                      <a:moveTo>
                        <a:pt x="320" y="257"/>
                      </a:moveTo>
                      <a:cubicBezTo>
                        <a:pt x="256" y="165"/>
                        <a:pt x="193" y="74"/>
                        <a:pt x="140" y="37"/>
                      </a:cubicBezTo>
                      <a:cubicBezTo>
                        <a:pt x="87" y="0"/>
                        <a:pt x="43" y="18"/>
                        <a:pt x="0" y="37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2120" y="916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89" name="TextBox 88"/>
            <p:cNvSpPr txBox="1"/>
            <p:nvPr/>
          </p:nvSpPr>
          <p:spPr>
            <a:xfrm>
              <a:off x="7658100" y="39624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ym typeface="Mathematica1"/>
                </a:rPr>
                <a:t>C  Z </a:t>
              </a:r>
              <a:endParaRPr lang="en-US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7086600" y="4306669"/>
              <a:ext cx="2438400" cy="646331"/>
              <a:chOff x="3429000" y="5791200"/>
              <a:chExt cx="2438400" cy="646331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3467100" y="5791200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BC	CA</a:t>
                </a:r>
              </a:p>
              <a:p>
                <a:pPr algn="ctr"/>
                <a:r>
                  <a:rPr lang="en-US" dirty="0" smtClean="0">
                    <a:sym typeface="Mathematica1"/>
                  </a:rPr>
                  <a:t>YZ	ZX</a:t>
                </a:r>
                <a:endParaRPr lang="en-US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3429000" y="5824250"/>
                <a:ext cx="2438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 ___	 ___</a:t>
                </a:r>
                <a:endParaRPr lang="en-US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4495800" y="5929699"/>
                <a:ext cx="342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ym typeface="Mathematica1"/>
                  </a:rPr>
                  <a:t>=</a:t>
                </a:r>
                <a:endParaRPr lang="en-US" dirty="0"/>
              </a:p>
            </p:txBody>
          </p:sp>
        </p:grpSp>
      </p:grpSp>
      <p:sp>
        <p:nvSpPr>
          <p:cNvPr id="99" name="Rectangle 98"/>
          <p:cNvSpPr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Dr. Jennifer L. Brown, 2013, </a:t>
            </a:r>
            <a:r>
              <a:rPr lang="en-US" sz="1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Columbus State University, </a:t>
            </a:r>
            <a:r>
              <a:rPr lang="en-US" sz="12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CRMC Summer Workshop</a:t>
            </a:r>
            <a:endParaRPr lang="en-US" sz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75604" y="362636"/>
            <a:ext cx="73927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How Can Triangles Be Proven Similar?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pSp>
        <p:nvGrpSpPr>
          <p:cNvPr id="2" name="Group 21"/>
          <p:cNvGrpSpPr/>
          <p:nvPr/>
        </p:nvGrpSpPr>
        <p:grpSpPr>
          <a:xfrm>
            <a:off x="2971800" y="1371600"/>
            <a:ext cx="3200400" cy="1295400"/>
            <a:chOff x="3048000" y="1371600"/>
            <a:chExt cx="3200400" cy="1295400"/>
          </a:xfrm>
        </p:grpSpPr>
        <p:sp>
          <p:nvSpPr>
            <p:cNvPr id="5" name="Rectangle 4"/>
            <p:cNvSpPr/>
            <p:nvPr/>
          </p:nvSpPr>
          <p:spPr>
            <a:xfrm>
              <a:off x="3048000" y="1371600"/>
              <a:ext cx="3200400" cy="12954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14700" y="1557635"/>
              <a:ext cx="2667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Similar (</a:t>
              </a:r>
              <a:r>
                <a:rPr lang="en-US" dirty="0" smtClean="0">
                  <a:sym typeface="Math1"/>
                </a:rPr>
                <a:t></a:t>
              </a:r>
              <a:r>
                <a:rPr lang="en-US" dirty="0" smtClean="0"/>
                <a:t>) triangles have congruent (</a:t>
              </a:r>
              <a:r>
                <a:rPr lang="en-US" dirty="0" smtClean="0">
                  <a:sym typeface="Mathematica1"/>
                </a:rPr>
                <a:t>)</a:t>
              </a:r>
              <a:r>
                <a:rPr lang="en-US" dirty="0" smtClean="0"/>
                <a:t> angles and proportional sides.</a:t>
              </a:r>
              <a:endParaRPr lang="en-US" dirty="0"/>
            </a:p>
          </p:txBody>
        </p:sp>
      </p:grpSp>
      <p:cxnSp>
        <p:nvCxnSpPr>
          <p:cNvPr id="17" name="Straight Arrow Connector 16"/>
          <p:cNvCxnSpPr>
            <a:stCxn id="5" idx="2"/>
            <a:endCxn id="7" idx="0"/>
          </p:cNvCxnSpPr>
          <p:nvPr/>
        </p:nvCxnSpPr>
        <p:spPr>
          <a:xfrm flipH="1">
            <a:off x="1493520" y="2667000"/>
            <a:ext cx="307848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4" idx="0"/>
          </p:cNvCxnSpPr>
          <p:nvPr/>
        </p:nvCxnSpPr>
        <p:spPr>
          <a:xfrm>
            <a:off x="4572000" y="2667000"/>
            <a:ext cx="309372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  <a:endCxn id="9" idx="0"/>
          </p:cNvCxnSpPr>
          <p:nvPr/>
        </p:nvCxnSpPr>
        <p:spPr>
          <a:xfrm flipH="1">
            <a:off x="4568190" y="2667000"/>
            <a:ext cx="3810" cy="8001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97"/>
          <p:cNvGrpSpPr/>
          <p:nvPr/>
        </p:nvGrpSpPr>
        <p:grpSpPr>
          <a:xfrm>
            <a:off x="76200" y="3467100"/>
            <a:ext cx="2834640" cy="2103120"/>
            <a:chOff x="152400" y="3467100"/>
            <a:chExt cx="2834640" cy="2103120"/>
          </a:xfrm>
        </p:grpSpPr>
        <p:grpSp>
          <p:nvGrpSpPr>
            <p:cNvPr id="4" name="Group 11"/>
            <p:cNvGrpSpPr/>
            <p:nvPr/>
          </p:nvGrpSpPr>
          <p:grpSpPr>
            <a:xfrm>
              <a:off x="152400" y="3467100"/>
              <a:ext cx="2834640" cy="2103120"/>
              <a:chOff x="609600" y="3581400"/>
              <a:chExt cx="2834640" cy="210312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09600" y="3581400"/>
                <a:ext cx="2834640" cy="210312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09600" y="3733800"/>
                <a:ext cx="2819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Angle – Angle (AA)</a:t>
                </a:r>
                <a:endParaRPr lang="en-US" b="1" dirty="0"/>
              </a:p>
            </p:txBody>
          </p:sp>
        </p:grpSp>
        <p:grpSp>
          <p:nvGrpSpPr>
            <p:cNvPr id="11" name="Group 4"/>
            <p:cNvGrpSpPr>
              <a:grpSpLocks/>
            </p:cNvGrpSpPr>
            <p:nvPr/>
          </p:nvGrpSpPr>
          <p:grpSpPr bwMode="auto">
            <a:xfrm>
              <a:off x="228600" y="4114800"/>
              <a:ext cx="1073150" cy="857250"/>
              <a:chOff x="3970" y="7995"/>
              <a:chExt cx="1690" cy="1350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3970" y="863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" name="Group 6"/>
              <p:cNvGrpSpPr>
                <a:grpSpLocks/>
              </p:cNvGrpSpPr>
              <p:nvPr/>
            </p:nvGrpSpPr>
            <p:grpSpPr bwMode="auto">
              <a:xfrm>
                <a:off x="4095" y="7995"/>
                <a:ext cx="1565" cy="1350"/>
                <a:chOff x="4095" y="7975"/>
                <a:chExt cx="1565" cy="1350"/>
              </a:xfrm>
            </p:grpSpPr>
            <p:grpSp>
              <p:nvGrpSpPr>
                <p:cNvPr id="13" name="Group 7"/>
                <p:cNvGrpSpPr>
                  <a:grpSpLocks/>
                </p:cNvGrpSpPr>
                <p:nvPr/>
              </p:nvGrpSpPr>
              <p:grpSpPr bwMode="auto">
                <a:xfrm>
                  <a:off x="4095" y="79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056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7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58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59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060" name="Freeform 12"/>
                <p:cNvSpPr>
                  <a:spLocks/>
                </p:cNvSpPr>
                <p:nvPr/>
              </p:nvSpPr>
              <p:spPr bwMode="auto">
                <a:xfrm>
                  <a:off x="4860" y="8740"/>
                  <a:ext cx="320" cy="320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80" y="160"/>
                    </a:cxn>
                    <a:cxn ang="0">
                      <a:pos x="320" y="0"/>
                    </a:cxn>
                  </a:cxnLst>
                  <a:rect l="0" t="0" r="r" b="b"/>
                  <a:pathLst>
                    <a:path w="320" h="320">
                      <a:moveTo>
                        <a:pt x="0" y="320"/>
                      </a:moveTo>
                      <a:cubicBezTo>
                        <a:pt x="13" y="266"/>
                        <a:pt x="27" y="213"/>
                        <a:pt x="80" y="160"/>
                      </a:cubicBezTo>
                      <a:cubicBezTo>
                        <a:pt x="133" y="107"/>
                        <a:pt x="226" y="53"/>
                        <a:pt x="320" y="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080" y="858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54</a:t>
                  </a:r>
                  <a:r>
                    <a:rPr kumimoji="0" lang="en-US" sz="1000" b="0" i="0" u="none" strike="noStrike" cap="none" normalizeH="0" baseline="3000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o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2" name="Freeform 14"/>
                <p:cNvSpPr>
                  <a:spLocks/>
                </p:cNvSpPr>
                <p:nvPr/>
              </p:nvSpPr>
              <p:spPr bwMode="auto">
                <a:xfrm>
                  <a:off x="4300" y="8843"/>
                  <a:ext cx="440" cy="257"/>
                </a:xfrm>
                <a:custGeom>
                  <a:avLst/>
                  <a:gdLst/>
                  <a:ahLst/>
                  <a:cxnLst>
                    <a:cxn ang="0">
                      <a:pos x="320" y="257"/>
                    </a:cxn>
                    <a:cxn ang="0">
                      <a:pos x="140" y="37"/>
                    </a:cxn>
                    <a:cxn ang="0">
                      <a:pos x="0" y="37"/>
                    </a:cxn>
                  </a:cxnLst>
                  <a:rect l="0" t="0" r="r" b="b"/>
                  <a:pathLst>
                    <a:path w="320" h="257">
                      <a:moveTo>
                        <a:pt x="320" y="257"/>
                      </a:moveTo>
                      <a:cubicBezTo>
                        <a:pt x="256" y="165"/>
                        <a:pt x="193" y="74"/>
                        <a:pt x="140" y="37"/>
                      </a:cubicBezTo>
                      <a:cubicBezTo>
                        <a:pt x="87" y="0"/>
                        <a:pt x="43" y="18"/>
                        <a:pt x="0" y="37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1143000" y="4638675"/>
              <a:ext cx="1600200" cy="923925"/>
              <a:chOff x="3610" y="9396"/>
              <a:chExt cx="2520" cy="1454"/>
            </a:xfrm>
          </p:grpSpPr>
          <p:grpSp>
            <p:nvGrpSpPr>
              <p:cNvPr id="18" name="Group 16"/>
              <p:cNvGrpSpPr>
                <a:grpSpLocks/>
              </p:cNvGrpSpPr>
              <p:nvPr/>
            </p:nvGrpSpPr>
            <p:grpSpPr bwMode="auto">
              <a:xfrm>
                <a:off x="3610" y="9396"/>
                <a:ext cx="2520" cy="1296"/>
                <a:chOff x="5985" y="3510"/>
                <a:chExt cx="2520" cy="1296"/>
              </a:xfrm>
            </p:grpSpPr>
            <p:sp>
              <p:nvSpPr>
                <p:cNvPr id="2065" name="AutoShape 17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6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69" name="Text Box 21"/>
              <p:cNvSpPr txBox="1">
                <a:spLocks noChangeArrowheads="1"/>
              </p:cNvSpPr>
              <p:nvPr/>
            </p:nvSpPr>
            <p:spPr bwMode="auto">
              <a:xfrm>
                <a:off x="4030" y="105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54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0" name="Text Box 22"/>
              <p:cNvSpPr txBox="1">
                <a:spLocks noChangeArrowheads="1"/>
              </p:cNvSpPr>
              <p:nvPr/>
            </p:nvSpPr>
            <p:spPr bwMode="auto">
              <a:xfrm>
                <a:off x="4170" y="96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4160" y="10060"/>
                <a:ext cx="227" cy="5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00" y="220"/>
                  </a:cxn>
                  <a:cxn ang="0">
                    <a:pos x="160" y="500"/>
                  </a:cxn>
                </a:cxnLst>
                <a:rect l="0" t="0" r="r" b="b"/>
                <a:pathLst>
                  <a:path w="227" h="500">
                    <a:moveTo>
                      <a:pt x="0" y="0"/>
                    </a:moveTo>
                    <a:cubicBezTo>
                      <a:pt x="86" y="68"/>
                      <a:pt x="173" y="137"/>
                      <a:pt x="200" y="220"/>
                    </a:cubicBezTo>
                    <a:cubicBezTo>
                      <a:pt x="227" y="303"/>
                      <a:pt x="193" y="401"/>
                      <a:pt x="160" y="50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96"/>
          <p:cNvGrpSpPr/>
          <p:nvPr/>
        </p:nvGrpSpPr>
        <p:grpSpPr>
          <a:xfrm>
            <a:off x="3150869" y="3467100"/>
            <a:ext cx="2834641" cy="2103120"/>
            <a:chOff x="3238499" y="3467100"/>
            <a:chExt cx="2834641" cy="2103120"/>
          </a:xfrm>
        </p:grpSpPr>
        <p:grpSp>
          <p:nvGrpSpPr>
            <p:cNvPr id="22" name="Group 10"/>
            <p:cNvGrpSpPr/>
            <p:nvPr/>
          </p:nvGrpSpPr>
          <p:grpSpPr>
            <a:xfrm>
              <a:off x="3238499" y="3467100"/>
              <a:ext cx="2834641" cy="2103120"/>
              <a:chOff x="3809999" y="3505200"/>
              <a:chExt cx="2834641" cy="210312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3810000" y="3505200"/>
                <a:ext cx="2834640" cy="210312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809999" y="3657600"/>
                <a:ext cx="28312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Side – Side – Side (SSS)</a:t>
                </a:r>
                <a:endParaRPr lang="en-US" b="1" dirty="0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4343400" y="4738687"/>
              <a:ext cx="1600200" cy="823913"/>
              <a:chOff x="6670" y="9636"/>
              <a:chExt cx="2520" cy="1296"/>
            </a:xfrm>
          </p:grpSpPr>
          <p:grpSp>
            <p:nvGrpSpPr>
              <p:cNvPr id="24" name="Group 25"/>
              <p:cNvGrpSpPr>
                <a:grpSpLocks/>
              </p:cNvGrpSpPr>
              <p:nvPr/>
            </p:nvGrpSpPr>
            <p:grpSpPr bwMode="auto">
              <a:xfrm>
                <a:off x="6670" y="9636"/>
                <a:ext cx="2520" cy="1296"/>
                <a:chOff x="5985" y="3510"/>
                <a:chExt cx="2520" cy="1296"/>
              </a:xfrm>
            </p:grpSpPr>
            <p:sp>
              <p:nvSpPr>
                <p:cNvPr id="2074" name="AutoShape 26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7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7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78" name="Text Box 30"/>
              <p:cNvSpPr txBox="1">
                <a:spLocks noChangeArrowheads="1"/>
              </p:cNvSpPr>
              <p:nvPr/>
            </p:nvSpPr>
            <p:spPr bwMode="auto">
              <a:xfrm>
                <a:off x="7590" y="105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9" name="Text Box 31"/>
              <p:cNvSpPr txBox="1">
                <a:spLocks noChangeArrowheads="1"/>
              </p:cNvSpPr>
              <p:nvPr/>
            </p:nvSpPr>
            <p:spPr bwMode="auto">
              <a:xfrm>
                <a:off x="6970" y="99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0" name="Text Box 32"/>
              <p:cNvSpPr txBox="1">
                <a:spLocks noChangeArrowheads="1"/>
              </p:cNvSpPr>
              <p:nvPr/>
            </p:nvSpPr>
            <p:spPr bwMode="auto">
              <a:xfrm>
                <a:off x="7850" y="983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" name="Group 33"/>
            <p:cNvGrpSpPr>
              <a:grpSpLocks/>
            </p:cNvGrpSpPr>
            <p:nvPr/>
          </p:nvGrpSpPr>
          <p:grpSpPr bwMode="auto">
            <a:xfrm>
              <a:off x="3276600" y="4435475"/>
              <a:ext cx="895350" cy="898525"/>
              <a:chOff x="6675" y="7995"/>
              <a:chExt cx="1410" cy="1415"/>
            </a:xfrm>
          </p:grpSpPr>
          <p:grpSp>
            <p:nvGrpSpPr>
              <p:cNvPr id="26" name="Group 34"/>
              <p:cNvGrpSpPr>
                <a:grpSpLocks/>
              </p:cNvGrpSpPr>
              <p:nvPr/>
            </p:nvGrpSpPr>
            <p:grpSpPr bwMode="auto">
              <a:xfrm>
                <a:off x="6675" y="7995"/>
                <a:ext cx="1410" cy="1350"/>
                <a:chOff x="7195" y="8275"/>
                <a:chExt cx="1410" cy="1350"/>
              </a:xfrm>
            </p:grpSpPr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7210" y="873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10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7" name="Group 36"/>
                <p:cNvGrpSpPr>
                  <a:grpSpLocks/>
                </p:cNvGrpSpPr>
                <p:nvPr/>
              </p:nvGrpSpPr>
              <p:grpSpPr bwMode="auto">
                <a:xfrm>
                  <a:off x="7195" y="82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085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8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8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8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08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7860" y="874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7190" y="90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9" name="Group 95"/>
          <p:cNvGrpSpPr/>
          <p:nvPr/>
        </p:nvGrpSpPr>
        <p:grpSpPr>
          <a:xfrm>
            <a:off x="6248400" y="3467100"/>
            <a:ext cx="2834640" cy="2171700"/>
            <a:chOff x="6324600" y="3467100"/>
            <a:chExt cx="2834640" cy="2171700"/>
          </a:xfrm>
        </p:grpSpPr>
        <p:grpSp>
          <p:nvGrpSpPr>
            <p:cNvPr id="30" name="Group 12"/>
            <p:cNvGrpSpPr/>
            <p:nvPr/>
          </p:nvGrpSpPr>
          <p:grpSpPr>
            <a:xfrm>
              <a:off x="6324600" y="3467100"/>
              <a:ext cx="2834640" cy="2103120"/>
              <a:chOff x="609600" y="3581400"/>
              <a:chExt cx="2834640" cy="210312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609600" y="3581400"/>
                <a:ext cx="2834640" cy="210312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" y="3733800"/>
                <a:ext cx="28184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Side – Angle – Side (SAS)</a:t>
                </a:r>
                <a:endParaRPr lang="en-US" b="1" dirty="0"/>
              </a:p>
            </p:txBody>
          </p:sp>
        </p:grpSp>
        <p:grpSp>
          <p:nvGrpSpPr>
            <p:cNvPr id="31" name="Group 43"/>
            <p:cNvGrpSpPr>
              <a:grpSpLocks/>
            </p:cNvGrpSpPr>
            <p:nvPr/>
          </p:nvGrpSpPr>
          <p:grpSpPr bwMode="auto">
            <a:xfrm>
              <a:off x="7239000" y="4814887"/>
              <a:ext cx="1600200" cy="823913"/>
              <a:chOff x="11230" y="9696"/>
              <a:chExt cx="2520" cy="1296"/>
            </a:xfrm>
          </p:grpSpPr>
          <p:grpSp>
            <p:nvGrpSpPr>
              <p:cNvPr id="2048" name="Group 44"/>
              <p:cNvGrpSpPr>
                <a:grpSpLocks/>
              </p:cNvGrpSpPr>
              <p:nvPr/>
            </p:nvGrpSpPr>
            <p:grpSpPr bwMode="auto">
              <a:xfrm>
                <a:off x="11230" y="9696"/>
                <a:ext cx="2520" cy="1296"/>
                <a:chOff x="5985" y="3510"/>
                <a:chExt cx="2520" cy="1296"/>
              </a:xfrm>
            </p:grpSpPr>
            <p:sp>
              <p:nvSpPr>
                <p:cNvPr id="2093" name="AutoShape 45"/>
                <p:cNvSpPr>
                  <a:spLocks noChangeArrowheads="1"/>
                </p:cNvSpPr>
                <p:nvPr/>
              </p:nvSpPr>
              <p:spPr bwMode="auto">
                <a:xfrm rot="-14479109">
                  <a:off x="6840" y="3690"/>
                  <a:ext cx="763" cy="1469"/>
                </a:xfrm>
                <a:prstGeom prst="rtTriangle">
                  <a:avLst/>
                </a:prstGeom>
                <a:solidFill>
                  <a:srgbClr val="FFFF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985" y="4155"/>
                  <a:ext cx="450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6345" y="3510"/>
                  <a:ext cx="540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Z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8025" y="4140"/>
                  <a:ext cx="480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7" name="Text Box 49"/>
              <p:cNvSpPr txBox="1">
                <a:spLocks noChangeArrowheads="1"/>
              </p:cNvSpPr>
              <p:nvPr/>
            </p:nvSpPr>
            <p:spPr bwMode="auto">
              <a:xfrm>
                <a:off x="11470" y="1005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8" name="Text Box 50"/>
              <p:cNvSpPr txBox="1">
                <a:spLocks noChangeArrowheads="1"/>
              </p:cNvSpPr>
              <p:nvPr/>
            </p:nvSpPr>
            <p:spPr bwMode="auto">
              <a:xfrm>
                <a:off x="11790" y="997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9" name="Text Box 51"/>
              <p:cNvSpPr txBox="1">
                <a:spLocks noChangeArrowheads="1"/>
              </p:cNvSpPr>
              <p:nvPr/>
            </p:nvSpPr>
            <p:spPr bwMode="auto">
              <a:xfrm>
                <a:off x="12460" y="992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49" name="Group 52"/>
            <p:cNvGrpSpPr>
              <a:grpSpLocks/>
            </p:cNvGrpSpPr>
            <p:nvPr/>
          </p:nvGrpSpPr>
          <p:grpSpPr bwMode="auto">
            <a:xfrm>
              <a:off x="6400800" y="4178300"/>
              <a:ext cx="974725" cy="904875"/>
              <a:chOff x="11490" y="8115"/>
              <a:chExt cx="1535" cy="1425"/>
            </a:xfrm>
          </p:grpSpPr>
          <p:sp>
            <p:nvSpPr>
              <p:cNvPr id="2101" name="Text Box 53"/>
              <p:cNvSpPr txBox="1">
                <a:spLocks noChangeArrowheads="1"/>
              </p:cNvSpPr>
              <p:nvPr/>
            </p:nvSpPr>
            <p:spPr bwMode="auto">
              <a:xfrm>
                <a:off x="11490" y="8710"/>
                <a:ext cx="580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91</a:t>
                </a:r>
                <a:r>
                  <a:rPr kumimoji="0" lang="en-US" sz="1000" b="0" i="0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052" name="Group 54"/>
              <p:cNvGrpSpPr>
                <a:grpSpLocks/>
              </p:cNvGrpSpPr>
              <p:nvPr/>
            </p:nvGrpSpPr>
            <p:grpSpPr bwMode="auto">
              <a:xfrm>
                <a:off x="11615" y="8115"/>
                <a:ext cx="1410" cy="1425"/>
                <a:chOff x="11615" y="8075"/>
                <a:chExt cx="1410" cy="1425"/>
              </a:xfrm>
            </p:grpSpPr>
            <p:grpSp>
              <p:nvGrpSpPr>
                <p:cNvPr id="2054" name="Group 55"/>
                <p:cNvGrpSpPr>
                  <a:grpSpLocks/>
                </p:cNvGrpSpPr>
                <p:nvPr/>
              </p:nvGrpSpPr>
              <p:grpSpPr bwMode="auto">
                <a:xfrm>
                  <a:off x="11615" y="8075"/>
                  <a:ext cx="1410" cy="1350"/>
                  <a:chOff x="4110" y="3405"/>
                  <a:chExt cx="1410" cy="1350"/>
                </a:xfrm>
              </p:grpSpPr>
              <p:sp>
                <p:nvSpPr>
                  <p:cNvPr id="2104" name="AutoShape 56"/>
                  <p:cNvSpPr>
                    <a:spLocks noChangeArrowheads="1"/>
                  </p:cNvSpPr>
                  <p:nvPr/>
                </p:nvSpPr>
                <p:spPr bwMode="auto">
                  <a:xfrm>
                    <a:off x="4575" y="3555"/>
                    <a:ext cx="510" cy="975"/>
                  </a:xfrm>
                  <a:prstGeom prst="rtTriangle">
                    <a:avLst/>
                  </a:prstGeom>
                  <a:solidFill>
                    <a:srgbClr val="FFFFFF"/>
                  </a:solidFill>
                  <a:ln w="381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105" name="Text Box 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4245"/>
                    <a:ext cx="480" cy="51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A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06" name="Text Box 5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70" y="3405"/>
                    <a:ext cx="495" cy="4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B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07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0" y="4275"/>
                    <a:ext cx="585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pitchFamily="34" charset="0"/>
                      </a:rPr>
                      <a:t>C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08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11680" y="846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10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09" name="Freeform 61"/>
                <p:cNvSpPr>
                  <a:spLocks/>
                </p:cNvSpPr>
                <p:nvPr/>
              </p:nvSpPr>
              <p:spPr bwMode="auto">
                <a:xfrm>
                  <a:off x="11820" y="8943"/>
                  <a:ext cx="440" cy="257"/>
                </a:xfrm>
                <a:custGeom>
                  <a:avLst/>
                  <a:gdLst/>
                  <a:ahLst/>
                  <a:cxnLst>
                    <a:cxn ang="0">
                      <a:pos x="320" y="257"/>
                    </a:cxn>
                    <a:cxn ang="0">
                      <a:pos x="140" y="37"/>
                    </a:cxn>
                    <a:cxn ang="0">
                      <a:pos x="0" y="37"/>
                    </a:cxn>
                  </a:cxnLst>
                  <a:rect l="0" t="0" r="r" b="b"/>
                  <a:pathLst>
                    <a:path w="320" h="257">
                      <a:moveTo>
                        <a:pt x="320" y="257"/>
                      </a:moveTo>
                      <a:cubicBezTo>
                        <a:pt x="256" y="165"/>
                        <a:pt x="193" y="74"/>
                        <a:pt x="140" y="37"/>
                      </a:cubicBezTo>
                      <a:cubicBezTo>
                        <a:pt x="87" y="0"/>
                        <a:pt x="43" y="18"/>
                        <a:pt x="0" y="37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2120" y="9160"/>
                  <a:ext cx="580" cy="3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99" name="Rectangle 98"/>
          <p:cNvSpPr/>
          <p:nvPr/>
        </p:nvSpPr>
        <p:spPr>
          <a:xfrm>
            <a:off x="0" y="6581001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cap="none" spc="0" dirty="0" smtClean="0">
                <a:ln w="10541" cmpd="sng">
                  <a:noFill/>
                  <a:prstDash val="solid"/>
                </a:ln>
                <a:effectLst/>
              </a:rPr>
              <a:t>Dr. Jennifer L. Brown, 2013, </a:t>
            </a:r>
            <a:r>
              <a:rPr lang="en-US" sz="1200" dirty="0" smtClean="0">
                <a:ln w="10541" cmpd="sng">
                  <a:noFill/>
                  <a:prstDash val="solid"/>
                </a:ln>
              </a:rPr>
              <a:t>Columbus State University, </a:t>
            </a:r>
            <a:r>
              <a:rPr lang="en-US" sz="1200" cap="none" spc="0" dirty="0" smtClean="0">
                <a:ln w="10541" cmpd="sng">
                  <a:noFill/>
                  <a:prstDash val="solid"/>
                </a:ln>
                <a:effectLst/>
              </a:rPr>
              <a:t>CRMC Summer Workshop</a:t>
            </a:r>
            <a:endParaRPr lang="en-US" sz="1200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3634" y="2967335"/>
            <a:ext cx="18767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Part 2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1" y="1143000"/>
            <a:ext cx="3200400" cy="502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rot="16200000" flipH="1">
            <a:off x="-304799" y="2057400"/>
            <a:ext cx="5029200" cy="320040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4267201" y="1828800"/>
            <a:ext cx="4648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4000" dirty="0"/>
              <a:t>Draw a </a:t>
            </a:r>
            <a:r>
              <a:rPr lang="en-US" sz="4000" dirty="0" smtClean="0"/>
              <a:t>diagonal from </a:t>
            </a:r>
            <a:r>
              <a:rPr lang="en-US" sz="4000" dirty="0"/>
              <a:t>the top left corner to the lower right corner.</a:t>
            </a:r>
          </a:p>
          <a:p>
            <a:pPr marL="457200" indent="-457200">
              <a:buFontTx/>
              <a:buAutoNum type="arabicPeriod"/>
            </a:pPr>
            <a:r>
              <a:rPr lang="en-US" sz="4000" dirty="0"/>
              <a:t>Cut along the </a:t>
            </a:r>
            <a:r>
              <a:rPr lang="en-US" sz="4000" dirty="0" smtClean="0"/>
              <a:t>diagonal.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3023212" y="0"/>
            <a:ext cx="309757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Directions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52600" y="2286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28925" y="39147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8438" y="4100513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85738" y="2362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3352800" y="136525"/>
            <a:ext cx="5791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 startAt="3"/>
            </a:pPr>
            <a:r>
              <a:rPr lang="en-US" sz="3200"/>
              <a:t>Label </a:t>
            </a:r>
            <a:r>
              <a:rPr lang="el-GR" sz="3200"/>
              <a:t>Δ</a:t>
            </a:r>
            <a:r>
              <a:rPr lang="en-US" sz="3200"/>
              <a:t>ABC (as shown).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Label points D, E, F, &amp; G.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Fold side BC up to meet point D. (Keep BC 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⊥</a:t>
            </a:r>
            <a:r>
              <a:rPr lang="en-US" sz="3200"/>
              <a:t> to AB. )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Label point E.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Draw segment DE.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Repeat step 5 but meet point F.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Label point G.</a:t>
            </a:r>
          </a:p>
          <a:p>
            <a:pPr marL="742950" indent="-742950">
              <a:buFontTx/>
              <a:buAutoNum type="arabicPeriod" startAt="3"/>
            </a:pPr>
            <a:r>
              <a:rPr lang="en-US" sz="3200"/>
              <a:t>Draw segment FG.</a:t>
            </a:r>
          </a:p>
        </p:txBody>
      </p:sp>
      <p:sp>
        <p:nvSpPr>
          <p:cNvPr id="6" name="Right Triangle 5"/>
          <p:cNvSpPr/>
          <p:nvPr/>
        </p:nvSpPr>
        <p:spPr>
          <a:xfrm>
            <a:off x="609600" y="914400"/>
            <a:ext cx="3200400" cy="5029200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96" name="TextBox 6"/>
          <p:cNvSpPr txBox="1">
            <a:spLocks noChangeArrowheads="1"/>
          </p:cNvSpPr>
          <p:nvPr/>
        </p:nvSpPr>
        <p:spPr bwMode="auto">
          <a:xfrm>
            <a:off x="185738" y="457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2297" name="TextBox 7"/>
          <p:cNvSpPr txBox="1">
            <a:spLocks noChangeArrowheads="1"/>
          </p:cNvSpPr>
          <p:nvPr/>
        </p:nvSpPr>
        <p:spPr bwMode="auto">
          <a:xfrm>
            <a:off x="185738" y="58293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2298" name="TextBox 8"/>
          <p:cNvSpPr txBox="1">
            <a:spLocks noChangeArrowheads="1"/>
          </p:cNvSpPr>
          <p:nvPr/>
        </p:nvSpPr>
        <p:spPr bwMode="auto">
          <a:xfrm>
            <a:off x="3810000" y="58293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66738" y="265906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00213" y="265906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7213" y="43386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1178719" y="2135981"/>
            <a:ext cx="1588" cy="1133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82613" y="4389438"/>
            <a:ext cx="2252662" cy="63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67013" y="43386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5" grpId="0"/>
      <p:bldP spid="14" grpId="0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52600" y="22860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28925" y="39147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98438" y="4100513"/>
            <a:ext cx="50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85738" y="2362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3318" name="TextBox 4"/>
          <p:cNvSpPr txBox="1">
            <a:spLocks noChangeArrowheads="1"/>
          </p:cNvSpPr>
          <p:nvPr/>
        </p:nvSpPr>
        <p:spPr bwMode="auto">
          <a:xfrm>
            <a:off x="3124200" y="914400"/>
            <a:ext cx="5715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 startAt="11"/>
            </a:pPr>
            <a:r>
              <a:rPr lang="en-US" sz="3200" dirty="0"/>
              <a:t>Measure the length of AC, AB, and BC (in centimeters to the nearest </a:t>
            </a:r>
            <a:r>
              <a:rPr lang="en-US" sz="3200" dirty="0" smtClean="0"/>
              <a:t>tenth).</a:t>
            </a:r>
            <a:endParaRPr lang="en-US" sz="3200" dirty="0"/>
          </a:p>
          <a:p>
            <a:pPr marL="742950" indent="-742950">
              <a:buFontTx/>
              <a:buAutoNum type="arabicPeriod" startAt="11"/>
            </a:pPr>
            <a:r>
              <a:rPr lang="en-US" sz="3200" dirty="0"/>
              <a:t>Measure the length of AG, AF, and FG.</a:t>
            </a:r>
          </a:p>
          <a:p>
            <a:pPr marL="742950" indent="-742950">
              <a:buFontTx/>
              <a:buAutoNum type="arabicPeriod" startAt="11"/>
            </a:pPr>
            <a:r>
              <a:rPr lang="en-US" sz="3200" dirty="0"/>
              <a:t>Measure the length of AE, AD, and DE.</a:t>
            </a:r>
          </a:p>
        </p:txBody>
      </p:sp>
      <p:sp>
        <p:nvSpPr>
          <p:cNvPr id="6" name="Right Triangle 5"/>
          <p:cNvSpPr/>
          <p:nvPr/>
        </p:nvSpPr>
        <p:spPr>
          <a:xfrm>
            <a:off x="609600" y="914400"/>
            <a:ext cx="3200400" cy="5029200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0" name="TextBox 6"/>
          <p:cNvSpPr txBox="1">
            <a:spLocks noChangeArrowheads="1"/>
          </p:cNvSpPr>
          <p:nvPr/>
        </p:nvSpPr>
        <p:spPr bwMode="auto">
          <a:xfrm>
            <a:off x="185738" y="4572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3321" name="TextBox 7"/>
          <p:cNvSpPr txBox="1">
            <a:spLocks noChangeArrowheads="1"/>
          </p:cNvSpPr>
          <p:nvPr/>
        </p:nvSpPr>
        <p:spPr bwMode="auto">
          <a:xfrm>
            <a:off x="185738" y="58293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3322" name="TextBox 8"/>
          <p:cNvSpPr txBox="1">
            <a:spLocks noChangeArrowheads="1"/>
          </p:cNvSpPr>
          <p:nvPr/>
        </p:nvSpPr>
        <p:spPr bwMode="auto">
          <a:xfrm>
            <a:off x="3810000" y="58293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566738" y="265906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700213" y="2659063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57213" y="43386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1178719" y="2135981"/>
            <a:ext cx="1588" cy="1133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82613" y="4389438"/>
            <a:ext cx="2252662" cy="63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767013" y="43386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5" grpId="0"/>
      <p:bldP spid="14" grpId="0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7728" y="0"/>
            <a:ext cx="31085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8392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>
              <a:buFontTx/>
              <a:buAutoNum type="arabicPeriod"/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 do you notice about the following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lengths?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AG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AF</a:t>
            </a: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  AC			AB</a:t>
            </a: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5836" y="5105400"/>
            <a:ext cx="195438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7728" y="0"/>
            <a:ext cx="31085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8392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2. 	What do you notice about the following lengths?</a:t>
            </a: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AE</a:t>
            </a: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  BC			AC</a:t>
            </a: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5836" y="5105400"/>
            <a:ext cx="195438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3634" y="2967335"/>
            <a:ext cx="187673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Part 1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7728" y="0"/>
            <a:ext cx="310854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990600"/>
            <a:ext cx="88392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 	What do you notice about the following lengths?</a:t>
            </a: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AG</a:t>
            </a: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</a:t>
            </a:r>
            <a:r>
              <a:rPr lang="en-US" sz="3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FG</a:t>
            </a:r>
          </a:p>
          <a:p>
            <a:pPr marL="742950" indent="-742950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  AB			DE</a:t>
            </a:r>
          </a:p>
          <a:p>
            <a:pPr marL="742950" indent="-742950">
              <a:buFontTx/>
              <a:buAutoNum type="arabicPeriod"/>
              <a:defRPr/>
            </a:pP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5836" y="5105400"/>
            <a:ext cx="195438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1191" y="0"/>
            <a:ext cx="47416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Materials Needed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914400"/>
            <a:ext cx="5278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/>
              <a:t>rectangular piece of </a:t>
            </a:r>
            <a:r>
              <a:rPr lang="en-US" sz="3600" dirty="0" smtClean="0"/>
              <a:t>paper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ruler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scissors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colored </a:t>
            </a:r>
            <a:r>
              <a:rPr lang="en-US" sz="3600" dirty="0"/>
              <a:t>pencils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Jennifer\AppData\Local\Microsoft\Windows\Temporary Internet Files\Content.IE5\EW3PM746\MC9000549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514600"/>
            <a:ext cx="3760206" cy="3425228"/>
          </a:xfrm>
          <a:prstGeom prst="rect">
            <a:avLst/>
          </a:prstGeom>
          <a:noFill/>
        </p:spPr>
      </p:pic>
      <p:pic>
        <p:nvPicPr>
          <p:cNvPr id="1029" name="Picture 5" descr="C:\Users\Jennifer\AppData\Local\Microsoft\Windows\Temporary Internet Files\Content.IE5\EW3PM746\MC9004462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971800"/>
            <a:ext cx="2081541" cy="2162861"/>
          </a:xfrm>
          <a:prstGeom prst="rect">
            <a:avLst/>
          </a:prstGeom>
          <a:noFill/>
        </p:spPr>
      </p:pic>
      <p:pic>
        <p:nvPicPr>
          <p:cNvPr id="1027" name="Picture 3" descr="C:\Users\Jennifer\AppData\Local\Microsoft\Windows\Temporary Internet Files\Content.IE5\NWX866SM\MC9002909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04010">
            <a:off x="4419600" y="4343400"/>
            <a:ext cx="1692998" cy="1665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16849" y="0"/>
            <a:ext cx="651030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 1:  Draw a diagonal.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1371600"/>
            <a:ext cx="7315200" cy="45720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 flipH="1" flipV="1">
            <a:off x="7772400" y="1371600"/>
            <a:ext cx="457200" cy="457200"/>
            <a:chOff x="914400" y="5562600"/>
            <a:chExt cx="457200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44107" y="0"/>
            <a:ext cx="66557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 2:  Draw an altitude.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1371600"/>
            <a:ext cx="7315200" cy="45720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/>
          <p:nvPr/>
        </p:nvGrpSpPr>
        <p:grpSpPr>
          <a:xfrm rot="1970672" flipH="1" flipV="1">
            <a:off x="2449641" y="2525841"/>
            <a:ext cx="457200" cy="457200"/>
            <a:chOff x="914400" y="5562600"/>
            <a:chExt cx="457200" cy="4572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0"/>
          <p:cNvGrpSpPr/>
          <p:nvPr/>
        </p:nvGrpSpPr>
        <p:grpSpPr>
          <a:xfrm flipH="1" flipV="1">
            <a:off x="7764992" y="1379008"/>
            <a:ext cx="457200" cy="457200"/>
            <a:chOff x="914400" y="5562600"/>
            <a:chExt cx="457200" cy="4572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10"/>
          <p:cNvGrpSpPr/>
          <p:nvPr/>
        </p:nvGrpSpPr>
        <p:grpSpPr>
          <a:xfrm rot="18125645" flipH="1" flipV="1">
            <a:off x="2835403" y="2773490"/>
            <a:ext cx="457200" cy="457200"/>
            <a:chOff x="914400" y="5562600"/>
            <a:chExt cx="457200" cy="4572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flipV="1">
            <a:off x="923925" y="2690813"/>
            <a:ext cx="2076450" cy="324326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914400" y="1371600"/>
            <a:ext cx="7315200" cy="45720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10"/>
          <p:cNvGrpSpPr/>
          <p:nvPr/>
        </p:nvGrpSpPr>
        <p:grpSpPr>
          <a:xfrm rot="1970672" flipH="1" flipV="1">
            <a:off x="2449641" y="2525841"/>
            <a:ext cx="457200" cy="457200"/>
            <a:chOff x="914400" y="5562600"/>
            <a:chExt cx="457200" cy="4572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10"/>
          <p:cNvGrpSpPr/>
          <p:nvPr/>
        </p:nvGrpSpPr>
        <p:grpSpPr>
          <a:xfrm flipH="1" flipV="1">
            <a:off x="7764992" y="1379008"/>
            <a:ext cx="457200" cy="457200"/>
            <a:chOff x="914400" y="5562600"/>
            <a:chExt cx="457200" cy="4572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10"/>
          <p:cNvGrpSpPr/>
          <p:nvPr/>
        </p:nvGrpSpPr>
        <p:grpSpPr>
          <a:xfrm rot="18125645" flipH="1" flipV="1">
            <a:off x="2835403" y="2773490"/>
            <a:ext cx="457200" cy="457200"/>
            <a:chOff x="914400" y="5562600"/>
            <a:chExt cx="457200" cy="4572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/>
          <p:nvPr/>
        </p:nvCxnSpPr>
        <p:spPr>
          <a:xfrm flipV="1">
            <a:off x="923925" y="2690813"/>
            <a:ext cx="2076450" cy="324326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027355" y="0"/>
            <a:ext cx="70893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 3:  Label the triangles.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58710" y="1334869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9000" y="18288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72400" y="4953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00" y="5334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48000" y="32004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95400" y="5334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400" y="46482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81200" y="25146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4400" y="16002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/>
      <p:bldP spid="21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371600"/>
            <a:ext cx="7315200" cy="4572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919162" y="2693194"/>
            <a:ext cx="2083594" cy="324326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24278" y="1389944"/>
            <a:ext cx="7315200" cy="45720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24278" y="1389944"/>
            <a:ext cx="7315200" cy="4572000"/>
          </a:xfrm>
          <a:prstGeom prst="line">
            <a:avLst/>
          </a:prstGeom>
          <a:ln w="38100">
            <a:solidFill>
              <a:srgbClr val="FF006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3663" y="0"/>
            <a:ext cx="761670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 4:  Cut out the triangles.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5" name="Group 10"/>
          <p:cNvGrpSpPr/>
          <p:nvPr/>
        </p:nvGrpSpPr>
        <p:grpSpPr>
          <a:xfrm flipH="1" flipV="1">
            <a:off x="7767373" y="1379008"/>
            <a:ext cx="457200" cy="457200"/>
            <a:chOff x="914400" y="5562600"/>
            <a:chExt cx="457200" cy="4572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1658710" y="1334869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39000" y="18288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72400" y="4953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00" y="5334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95400" y="53340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400" y="46482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14400" y="16002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30" name="Group 10"/>
          <p:cNvGrpSpPr/>
          <p:nvPr/>
        </p:nvGrpSpPr>
        <p:grpSpPr>
          <a:xfrm rot="1970672" flipH="1" flipV="1">
            <a:off x="2463930" y="2530607"/>
            <a:ext cx="457200" cy="457200"/>
            <a:chOff x="914400" y="5562600"/>
            <a:chExt cx="457200" cy="4572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10"/>
          <p:cNvGrpSpPr/>
          <p:nvPr/>
        </p:nvGrpSpPr>
        <p:grpSpPr>
          <a:xfrm rot="18125645" flipH="1" flipV="1">
            <a:off x="2849692" y="2778256"/>
            <a:ext cx="457200" cy="457200"/>
            <a:chOff x="914400" y="5562600"/>
            <a:chExt cx="457200" cy="45720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914400" y="5562600"/>
              <a:ext cx="4572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371600" y="5562600"/>
              <a:ext cx="0" cy="457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3048000" y="32004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81200" y="2514600"/>
            <a:ext cx="418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8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919162" y="2688431"/>
            <a:ext cx="2085976" cy="3248027"/>
          </a:xfrm>
          <a:prstGeom prst="line">
            <a:avLst/>
          </a:prstGeom>
          <a:ln w="38100">
            <a:solidFill>
              <a:srgbClr val="FF006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 rot="5400000">
            <a:off x="3614021" y="1468241"/>
            <a:ext cx="6675120" cy="3856047"/>
            <a:chOff x="914400" y="1327721"/>
            <a:chExt cx="7315200" cy="4615879"/>
          </a:xfrm>
        </p:grpSpPr>
        <p:sp>
          <p:nvSpPr>
            <p:cNvPr id="37" name="Right Triangle 36"/>
            <p:cNvSpPr/>
            <p:nvPr/>
          </p:nvSpPr>
          <p:spPr>
            <a:xfrm flipH="1" flipV="1">
              <a:off x="914400" y="1371600"/>
              <a:ext cx="7315200" cy="4572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10"/>
            <p:cNvGrpSpPr/>
            <p:nvPr/>
          </p:nvGrpSpPr>
          <p:grpSpPr>
            <a:xfrm flipH="1" flipV="1">
              <a:off x="7766308" y="1372192"/>
              <a:ext cx="457200" cy="457200"/>
              <a:chOff x="903559" y="5578941"/>
              <a:chExt cx="457200" cy="4572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903559" y="5578941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360759" y="5578941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1756272" y="1327721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239000" y="1828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772400" y="49530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45" name="Right Triangle 44"/>
          <p:cNvSpPr/>
          <p:nvPr/>
        </p:nvSpPr>
        <p:spPr>
          <a:xfrm rot="5401157" flipH="1" flipV="1">
            <a:off x="4497681" y="1238746"/>
            <a:ext cx="5535945" cy="3165514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ight Triangle 52"/>
          <p:cNvSpPr/>
          <p:nvPr/>
        </p:nvSpPr>
        <p:spPr>
          <a:xfrm rot="5411470" flipH="1" flipV="1">
            <a:off x="5202261" y="1049391"/>
            <a:ext cx="4637772" cy="2639696"/>
          </a:xfrm>
          <a:prstGeom prst="rt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1401296" y="3428028"/>
            <a:ext cx="6461516" cy="5182572"/>
            <a:chOff x="1295400" y="2835405"/>
            <a:chExt cx="6461516" cy="5182572"/>
          </a:xfrm>
        </p:grpSpPr>
        <p:sp>
          <p:nvSpPr>
            <p:cNvPr id="31" name="Right Triangle 30"/>
            <p:cNvSpPr/>
            <p:nvPr/>
          </p:nvSpPr>
          <p:spPr>
            <a:xfrm rot="1942672" flipV="1">
              <a:off x="1558289" y="4098190"/>
              <a:ext cx="6198627" cy="3919787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10"/>
            <p:cNvGrpSpPr/>
            <p:nvPr/>
          </p:nvGrpSpPr>
          <p:grpSpPr>
            <a:xfrm rot="18125645" flipH="1" flipV="1">
              <a:off x="2921129" y="2835405"/>
              <a:ext cx="457200" cy="457200"/>
              <a:chOff x="914400" y="5562600"/>
              <a:chExt cx="457200" cy="457200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914400" y="5562600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1371600" y="55626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6858000" y="54496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4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124200" y="3352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295400" y="54496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6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772935" y="0"/>
            <a:ext cx="75981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Step 5:  Arrange the triangles</a:t>
            </a:r>
          </a:p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using 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sym typeface="Mathematica1"/>
              </a:rPr>
              <a:t>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1, 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sym typeface="Mathematica1"/>
              </a:rPr>
              <a:t>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sym typeface="Mathematica1"/>
              </a:rPr>
              <a:t>4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&amp; 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sym typeface="Mathematica1"/>
              </a:rPr>
              <a:t></a:t>
            </a:r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sym typeface="Mathematica1"/>
              </a:rPr>
              <a:t>7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004812" y="1524000"/>
            <a:ext cx="7315200" cy="4608731"/>
            <a:chOff x="914400" y="1334869"/>
            <a:chExt cx="7315200" cy="4608731"/>
          </a:xfrm>
        </p:grpSpPr>
        <p:sp>
          <p:nvSpPr>
            <p:cNvPr id="30" name="Right Triangle 29"/>
            <p:cNvSpPr/>
            <p:nvPr/>
          </p:nvSpPr>
          <p:spPr>
            <a:xfrm flipH="1" flipV="1">
              <a:off x="914400" y="1371600"/>
              <a:ext cx="7315200" cy="4572000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10"/>
            <p:cNvGrpSpPr/>
            <p:nvPr/>
          </p:nvGrpSpPr>
          <p:grpSpPr>
            <a:xfrm flipH="1" flipV="1">
              <a:off x="7748587" y="1374245"/>
              <a:ext cx="475488" cy="457200"/>
              <a:chOff x="902992" y="5576888"/>
              <a:chExt cx="475488" cy="457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V="1">
                <a:off x="902992" y="5576888"/>
                <a:ext cx="475488" cy="110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371336" y="5576888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1658710" y="1334869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239000" y="1828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2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772400" y="49530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3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-457200" y="1981200"/>
            <a:ext cx="3192804" cy="3982105"/>
            <a:chOff x="-319012" y="1600200"/>
            <a:chExt cx="3192804" cy="3982105"/>
          </a:xfrm>
        </p:grpSpPr>
        <p:sp>
          <p:nvSpPr>
            <p:cNvPr id="32" name="Right Triangle 31"/>
            <p:cNvSpPr/>
            <p:nvPr/>
          </p:nvSpPr>
          <p:spPr>
            <a:xfrm rot="7359183" flipV="1">
              <a:off x="-1010304" y="2424187"/>
              <a:ext cx="3849410" cy="2466825"/>
            </a:xfrm>
            <a:prstGeom prst="rt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0"/>
            <p:cNvGrpSpPr/>
            <p:nvPr/>
          </p:nvGrpSpPr>
          <p:grpSpPr>
            <a:xfrm rot="1970672" flipH="1" flipV="1">
              <a:off x="2416592" y="2543689"/>
              <a:ext cx="457200" cy="457200"/>
              <a:chOff x="914400" y="5562600"/>
              <a:chExt cx="457200" cy="457200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914400" y="5562600"/>
                <a:ext cx="4572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371600" y="5562600"/>
                <a:ext cx="0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angle 24"/>
            <p:cNvSpPr/>
            <p:nvPr/>
          </p:nvSpPr>
          <p:spPr>
            <a:xfrm>
              <a:off x="952895" y="46482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7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905000" y="25908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8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52895" y="1600200"/>
              <a:ext cx="41870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95123" y="0"/>
            <a:ext cx="27537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Questions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400" y="914400"/>
            <a:ext cx="83820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61963" indent="-461963"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How are the two smaller triangles related to the large triangle?</a:t>
            </a:r>
          </a:p>
          <a:p>
            <a:pPr marL="461963" indent="-461963"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Explain </a:t>
            </a:r>
            <a:r>
              <a:rPr lang="en-US" sz="3600" dirty="0"/>
              <a:t>how you would show that the triangle that includes ∠8 is similar to the triangle that </a:t>
            </a:r>
            <a:r>
              <a:rPr lang="en-US" sz="3600" dirty="0" smtClean="0"/>
              <a:t>includes ∠5.</a:t>
            </a:r>
          </a:p>
          <a:p>
            <a:pPr marL="461963" indent="-461963">
              <a:spcAft>
                <a:spcPts val="1200"/>
              </a:spcAft>
              <a:buFont typeface="+mj-lt"/>
              <a:buAutoNum type="arabicPeriod"/>
            </a:pPr>
            <a:r>
              <a:rPr lang="en-US" sz="3600" dirty="0" smtClean="0"/>
              <a:t>Explain </a:t>
            </a:r>
            <a:r>
              <a:rPr lang="en-US" sz="3600" dirty="0"/>
              <a:t>how you would show that the triangle that includes ∠5 is similar to the triangle that </a:t>
            </a:r>
            <a:r>
              <a:rPr lang="en-US" sz="3600" dirty="0" smtClean="0"/>
              <a:t>includes ∠</a:t>
            </a:r>
            <a:r>
              <a:rPr lang="en-US" sz="3600" dirty="0"/>
              <a:t>2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651</Words>
  <Application>Microsoft Office PowerPoint</Application>
  <PresentationFormat>On-screen Show (4:3)</PresentationFormat>
  <Paragraphs>225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22</cp:revision>
  <dcterms:created xsi:type="dcterms:W3CDTF">2013-05-23T15:29:37Z</dcterms:created>
  <dcterms:modified xsi:type="dcterms:W3CDTF">2013-05-23T18:44:15Z</dcterms:modified>
</cp:coreProperties>
</file>