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2429" y="67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4C7C0B-A810-4626-9DE2-E7366513B077}" type="doc">
      <dgm:prSet loTypeId="urn:microsoft.com/office/officeart/2005/8/layout/radial4" loCatId="relationship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B3897521-52C8-4176-BC63-C6F9CBCE6AF6}">
      <dgm:prSet phldrT="[Text]"/>
      <dgm:spPr/>
      <dgm:t>
        <a:bodyPr/>
        <a:lstStyle/>
        <a:p>
          <a:r>
            <a:rPr lang="en-US" dirty="0" smtClean="0"/>
            <a:t>Writing an equation of a line</a:t>
          </a:r>
          <a:endParaRPr lang="en-US" dirty="0"/>
        </a:p>
      </dgm:t>
    </dgm:pt>
    <dgm:pt modelId="{F59C45FA-0ED7-4E33-8F7F-B7F7B90EEA2B}" type="parTrans" cxnId="{D63636DC-F646-4354-BE36-37784BE58DED}">
      <dgm:prSet/>
      <dgm:spPr/>
      <dgm:t>
        <a:bodyPr/>
        <a:lstStyle/>
        <a:p>
          <a:endParaRPr lang="en-US"/>
        </a:p>
      </dgm:t>
    </dgm:pt>
    <dgm:pt modelId="{C1F45396-CD0C-48F9-B6D8-71715B1CF3C6}" type="sibTrans" cxnId="{D63636DC-F646-4354-BE36-37784BE58DED}">
      <dgm:prSet/>
      <dgm:spPr/>
      <dgm:t>
        <a:bodyPr/>
        <a:lstStyle/>
        <a:p>
          <a:endParaRPr lang="en-US"/>
        </a:p>
      </dgm:t>
    </dgm:pt>
    <dgm:pt modelId="{4BA7FE33-0032-4430-A399-80468157A7F7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600" dirty="0" smtClean="0"/>
            <a:t>If you have slope and y-intercept: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en-US" sz="1600" dirty="0"/>
        </a:p>
      </dgm:t>
    </dgm:pt>
    <dgm:pt modelId="{441375B5-FD5D-4068-800F-981649526993}" type="parTrans" cxnId="{B58E2407-BEB0-47C3-917F-47F6F6D0F30D}">
      <dgm:prSet/>
      <dgm:spPr/>
      <dgm:t>
        <a:bodyPr/>
        <a:lstStyle/>
        <a:p>
          <a:endParaRPr lang="en-US"/>
        </a:p>
      </dgm:t>
    </dgm:pt>
    <dgm:pt modelId="{5BC7CE8E-75D8-4229-B983-D556F9007A10}" type="sibTrans" cxnId="{B58E2407-BEB0-47C3-917F-47F6F6D0F30D}">
      <dgm:prSet/>
      <dgm:spPr/>
      <dgm:t>
        <a:bodyPr/>
        <a:lstStyle/>
        <a:p>
          <a:endParaRPr lang="en-US"/>
        </a:p>
      </dgm:t>
    </dgm:pt>
    <dgm:pt modelId="{1AF70C1C-AC12-47F8-BA57-F862375EAD2D}">
      <dgm:prSet phldrT="[Text]" custT="1"/>
      <dgm:spPr/>
      <dgm:t>
        <a:bodyPr/>
        <a:lstStyle/>
        <a:p>
          <a:r>
            <a:rPr lang="en-US" sz="1800" dirty="0" smtClean="0"/>
            <a:t>If you have slope and a point:</a:t>
          </a:r>
        </a:p>
        <a:p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BAE4D12D-6F95-49E6-BA05-106A6141B786}" type="parTrans" cxnId="{81744AF8-808F-4C46-8B06-C77DCE08E77E}">
      <dgm:prSet/>
      <dgm:spPr/>
      <dgm:t>
        <a:bodyPr/>
        <a:lstStyle/>
        <a:p>
          <a:endParaRPr lang="en-US"/>
        </a:p>
      </dgm:t>
    </dgm:pt>
    <dgm:pt modelId="{99BDAC34-1848-4D82-9C83-E1B150A9D552}" type="sibTrans" cxnId="{81744AF8-808F-4C46-8B06-C77DCE08E77E}">
      <dgm:prSet/>
      <dgm:spPr/>
      <dgm:t>
        <a:bodyPr/>
        <a:lstStyle/>
        <a:p>
          <a:endParaRPr lang="en-US"/>
        </a:p>
      </dgm:t>
    </dgm:pt>
    <dgm:pt modelId="{034DF4AF-8D70-4576-8725-94DDCF831FC8}">
      <dgm:prSet phldrT="[Text]" custT="1"/>
      <dgm:spPr/>
      <dgm:t>
        <a:bodyPr/>
        <a:lstStyle/>
        <a:p>
          <a:r>
            <a:rPr lang="en-US" sz="1800" dirty="0" smtClean="0"/>
            <a:t>If you have 2 points:</a:t>
          </a:r>
        </a:p>
        <a:p>
          <a:r>
            <a:rPr lang="en-US" sz="1800" dirty="0" smtClean="0"/>
            <a:t>1. 	</a:t>
          </a:r>
        </a:p>
        <a:p>
          <a:r>
            <a:rPr lang="en-US" sz="1800" dirty="0" smtClean="0"/>
            <a:t>2. 	</a:t>
          </a:r>
          <a:endParaRPr lang="en-US" sz="1800" dirty="0"/>
        </a:p>
      </dgm:t>
    </dgm:pt>
    <dgm:pt modelId="{F912CE46-3C22-4678-BE8D-A16C91C42703}" type="parTrans" cxnId="{682A7135-2586-49B8-87E9-1CAC1EC32940}">
      <dgm:prSet/>
      <dgm:spPr/>
      <dgm:t>
        <a:bodyPr/>
        <a:lstStyle/>
        <a:p>
          <a:endParaRPr lang="en-US"/>
        </a:p>
      </dgm:t>
    </dgm:pt>
    <dgm:pt modelId="{0991EF63-A57C-47A3-AC44-C855E9C2573F}" type="sibTrans" cxnId="{682A7135-2586-49B8-87E9-1CAC1EC32940}">
      <dgm:prSet/>
      <dgm:spPr/>
      <dgm:t>
        <a:bodyPr/>
        <a:lstStyle/>
        <a:p>
          <a:endParaRPr lang="en-US"/>
        </a:p>
      </dgm:t>
    </dgm:pt>
    <dgm:pt modelId="{B866F60D-EF7C-460B-9D95-F0515BAB6F60}" type="pres">
      <dgm:prSet presAssocID="{324C7C0B-A810-4626-9DE2-E7366513B07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AC0892-ECE6-4779-8AFC-369A771D62AB}" type="pres">
      <dgm:prSet presAssocID="{B3897521-52C8-4176-BC63-C6F9CBCE6AF6}" presName="centerShape" presStyleLbl="node0" presStyleIdx="0" presStyleCnt="1" custFlipVert="1"/>
      <dgm:spPr/>
      <dgm:t>
        <a:bodyPr/>
        <a:lstStyle/>
        <a:p>
          <a:endParaRPr lang="en-US"/>
        </a:p>
      </dgm:t>
    </dgm:pt>
    <dgm:pt modelId="{67331E83-16B5-4C8C-8567-CEEBC1EE5B3F}" type="pres">
      <dgm:prSet presAssocID="{441375B5-FD5D-4068-800F-981649526993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7E712A6B-5126-4555-AD65-7FE2C88B556C}" type="pres">
      <dgm:prSet presAssocID="{4BA7FE33-0032-4430-A399-80468157A7F7}" presName="node" presStyleLbl="node1" presStyleIdx="0" presStyleCnt="3" custFlipVert="1" custScaleX="973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0120F7-DA21-4DB7-9F32-A625C115B6C1}" type="pres">
      <dgm:prSet presAssocID="{BAE4D12D-6F95-49E6-BA05-106A6141B786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8FBDF1B3-4622-441D-9D48-3C16AE5FEC21}" type="pres">
      <dgm:prSet presAssocID="{1AF70C1C-AC12-47F8-BA57-F862375EAD2D}" presName="node" presStyleLbl="node1" presStyleIdx="1" presStyleCnt="3" custFlipVert="1" custFlipHor="1" custScaleX="112977" custRadScaleRad="95079" custRadScaleInc="23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7B4F13-1579-4706-B384-4EDC13DBD171}" type="pres">
      <dgm:prSet presAssocID="{F912CE46-3C22-4678-BE8D-A16C91C42703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3B231E30-5320-4C5C-A314-357AD5EE12E9}" type="pres">
      <dgm:prSet presAssocID="{034DF4AF-8D70-4576-8725-94DDCF831FC8}" presName="node" presStyleLbl="node1" presStyleIdx="2" presStyleCnt="3" custFlipVert="1" custScaleX="92340" custScaleY="115145" custRadScaleRad="103745" custRadScaleInc="34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DFA35F-BE7A-46D3-BD8F-729B20042B80}" type="presOf" srcId="{BAE4D12D-6F95-49E6-BA05-106A6141B786}" destId="{C30120F7-DA21-4DB7-9F32-A625C115B6C1}" srcOrd="0" destOrd="0" presId="urn:microsoft.com/office/officeart/2005/8/layout/radial4"/>
    <dgm:cxn modelId="{B58E2407-BEB0-47C3-917F-47F6F6D0F30D}" srcId="{B3897521-52C8-4176-BC63-C6F9CBCE6AF6}" destId="{4BA7FE33-0032-4430-A399-80468157A7F7}" srcOrd="0" destOrd="0" parTransId="{441375B5-FD5D-4068-800F-981649526993}" sibTransId="{5BC7CE8E-75D8-4229-B983-D556F9007A10}"/>
    <dgm:cxn modelId="{81744AF8-808F-4C46-8B06-C77DCE08E77E}" srcId="{B3897521-52C8-4176-BC63-C6F9CBCE6AF6}" destId="{1AF70C1C-AC12-47F8-BA57-F862375EAD2D}" srcOrd="1" destOrd="0" parTransId="{BAE4D12D-6F95-49E6-BA05-106A6141B786}" sibTransId="{99BDAC34-1848-4D82-9C83-E1B150A9D552}"/>
    <dgm:cxn modelId="{330FB7F7-5B8A-46DD-B94E-0CCE62F00AE4}" type="presOf" srcId="{441375B5-FD5D-4068-800F-981649526993}" destId="{67331E83-16B5-4C8C-8567-CEEBC1EE5B3F}" srcOrd="0" destOrd="0" presId="urn:microsoft.com/office/officeart/2005/8/layout/radial4"/>
    <dgm:cxn modelId="{83538D11-142B-4168-BD01-DC265EF72003}" type="presOf" srcId="{324C7C0B-A810-4626-9DE2-E7366513B077}" destId="{B866F60D-EF7C-460B-9D95-F0515BAB6F60}" srcOrd="0" destOrd="0" presId="urn:microsoft.com/office/officeart/2005/8/layout/radial4"/>
    <dgm:cxn modelId="{D6DC4E36-0E86-4A16-8E93-D149B7C09FF4}" type="presOf" srcId="{1AF70C1C-AC12-47F8-BA57-F862375EAD2D}" destId="{8FBDF1B3-4622-441D-9D48-3C16AE5FEC21}" srcOrd="0" destOrd="0" presId="urn:microsoft.com/office/officeart/2005/8/layout/radial4"/>
    <dgm:cxn modelId="{682A7135-2586-49B8-87E9-1CAC1EC32940}" srcId="{B3897521-52C8-4176-BC63-C6F9CBCE6AF6}" destId="{034DF4AF-8D70-4576-8725-94DDCF831FC8}" srcOrd="2" destOrd="0" parTransId="{F912CE46-3C22-4678-BE8D-A16C91C42703}" sibTransId="{0991EF63-A57C-47A3-AC44-C855E9C2573F}"/>
    <dgm:cxn modelId="{5C704A9E-1741-4450-A873-3A6F2985B000}" type="presOf" srcId="{034DF4AF-8D70-4576-8725-94DDCF831FC8}" destId="{3B231E30-5320-4C5C-A314-357AD5EE12E9}" srcOrd="0" destOrd="0" presId="urn:microsoft.com/office/officeart/2005/8/layout/radial4"/>
    <dgm:cxn modelId="{34061FE1-F633-4F5E-A34E-41036D4C188B}" type="presOf" srcId="{B3897521-52C8-4176-BC63-C6F9CBCE6AF6}" destId="{2EAC0892-ECE6-4779-8AFC-369A771D62AB}" srcOrd="0" destOrd="0" presId="urn:microsoft.com/office/officeart/2005/8/layout/radial4"/>
    <dgm:cxn modelId="{D63636DC-F646-4354-BE36-37784BE58DED}" srcId="{324C7C0B-A810-4626-9DE2-E7366513B077}" destId="{B3897521-52C8-4176-BC63-C6F9CBCE6AF6}" srcOrd="0" destOrd="0" parTransId="{F59C45FA-0ED7-4E33-8F7F-B7F7B90EEA2B}" sibTransId="{C1F45396-CD0C-48F9-B6D8-71715B1CF3C6}"/>
    <dgm:cxn modelId="{65017658-705F-421C-B9CB-436A496FA84F}" type="presOf" srcId="{4BA7FE33-0032-4430-A399-80468157A7F7}" destId="{7E712A6B-5126-4555-AD65-7FE2C88B556C}" srcOrd="0" destOrd="0" presId="urn:microsoft.com/office/officeart/2005/8/layout/radial4"/>
    <dgm:cxn modelId="{6FD4D624-619A-4F11-8017-A6ED4BA7DDF0}" type="presOf" srcId="{F912CE46-3C22-4678-BE8D-A16C91C42703}" destId="{E47B4F13-1579-4706-B384-4EDC13DBD171}" srcOrd="0" destOrd="0" presId="urn:microsoft.com/office/officeart/2005/8/layout/radial4"/>
    <dgm:cxn modelId="{5601CD65-8BE0-4FB3-BEB5-1D15FFC03D77}" type="presParOf" srcId="{B866F60D-EF7C-460B-9D95-F0515BAB6F60}" destId="{2EAC0892-ECE6-4779-8AFC-369A771D62AB}" srcOrd="0" destOrd="0" presId="urn:microsoft.com/office/officeart/2005/8/layout/radial4"/>
    <dgm:cxn modelId="{403256F3-2619-4BD5-A2AE-C572A2E589E9}" type="presParOf" srcId="{B866F60D-EF7C-460B-9D95-F0515BAB6F60}" destId="{67331E83-16B5-4C8C-8567-CEEBC1EE5B3F}" srcOrd="1" destOrd="0" presId="urn:microsoft.com/office/officeart/2005/8/layout/radial4"/>
    <dgm:cxn modelId="{DCEC165F-72FA-4634-AA1E-66CB5E80FBC2}" type="presParOf" srcId="{B866F60D-EF7C-460B-9D95-F0515BAB6F60}" destId="{7E712A6B-5126-4555-AD65-7FE2C88B556C}" srcOrd="2" destOrd="0" presId="urn:microsoft.com/office/officeart/2005/8/layout/radial4"/>
    <dgm:cxn modelId="{10814276-828D-4A8D-84B6-9326790F9DD1}" type="presParOf" srcId="{B866F60D-EF7C-460B-9D95-F0515BAB6F60}" destId="{C30120F7-DA21-4DB7-9F32-A625C115B6C1}" srcOrd="3" destOrd="0" presId="urn:microsoft.com/office/officeart/2005/8/layout/radial4"/>
    <dgm:cxn modelId="{6B8F27C0-DDED-44E4-82A5-F1DA75DBA274}" type="presParOf" srcId="{B866F60D-EF7C-460B-9D95-F0515BAB6F60}" destId="{8FBDF1B3-4622-441D-9D48-3C16AE5FEC21}" srcOrd="4" destOrd="0" presId="urn:microsoft.com/office/officeart/2005/8/layout/radial4"/>
    <dgm:cxn modelId="{CE278A79-E09B-4179-A576-0F45905BC6F0}" type="presParOf" srcId="{B866F60D-EF7C-460B-9D95-F0515BAB6F60}" destId="{E47B4F13-1579-4706-B384-4EDC13DBD171}" srcOrd="5" destOrd="0" presId="urn:microsoft.com/office/officeart/2005/8/layout/radial4"/>
    <dgm:cxn modelId="{E991693F-0BCD-46A4-9940-BA3E71C15C5F}" type="presParOf" srcId="{B866F60D-EF7C-460B-9D95-F0515BAB6F60}" destId="{3B231E30-5320-4C5C-A314-357AD5EE12E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AC0892-ECE6-4779-8AFC-369A771D62AB}">
      <dsp:nvSpPr>
        <dsp:cNvPr id="0" name=""/>
        <dsp:cNvSpPr/>
      </dsp:nvSpPr>
      <dsp:spPr>
        <a:xfrm flipV="1">
          <a:off x="2161548" y="2370583"/>
          <a:ext cx="1972151" cy="197215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Writing an equation of a line</a:t>
          </a:r>
          <a:endParaRPr lang="en-US" sz="2500" kern="1200" dirty="0"/>
        </a:p>
      </dsp:txBody>
      <dsp:txXfrm rot="10800000">
        <a:off x="2450363" y="2659398"/>
        <a:ext cx="1394521" cy="1394521"/>
      </dsp:txXfrm>
    </dsp:sp>
    <dsp:sp modelId="{67331E83-16B5-4C8C-8567-CEEBC1EE5B3F}">
      <dsp:nvSpPr>
        <dsp:cNvPr id="0" name=""/>
        <dsp:cNvSpPr/>
      </dsp:nvSpPr>
      <dsp:spPr>
        <a:xfrm rot="12900000">
          <a:off x="873969" y="2019736"/>
          <a:ext cx="1531372" cy="56206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E712A6B-5126-4555-AD65-7FE2C88B556C}">
      <dsp:nvSpPr>
        <dsp:cNvPr id="0" name=""/>
        <dsp:cNvSpPr/>
      </dsp:nvSpPr>
      <dsp:spPr>
        <a:xfrm flipV="1">
          <a:off x="100579" y="1112170"/>
          <a:ext cx="1823726" cy="14988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If you have slope and y-intercept: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600" kern="1200" dirty="0"/>
        </a:p>
      </dsp:txBody>
      <dsp:txXfrm rot="10800000">
        <a:off x="144478" y="1156069"/>
        <a:ext cx="1735928" cy="1411036"/>
      </dsp:txXfrm>
    </dsp:sp>
    <dsp:sp modelId="{C30120F7-DA21-4DB7-9F32-A625C115B6C1}">
      <dsp:nvSpPr>
        <dsp:cNvPr id="0" name=""/>
        <dsp:cNvSpPr/>
      </dsp:nvSpPr>
      <dsp:spPr>
        <a:xfrm rot="16284960">
          <a:off x="2486363" y="1302941"/>
          <a:ext cx="1410157" cy="56206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FBDF1B3-4622-441D-9D48-3C16AE5FEC21}">
      <dsp:nvSpPr>
        <dsp:cNvPr id="0" name=""/>
        <dsp:cNvSpPr/>
      </dsp:nvSpPr>
      <dsp:spPr>
        <a:xfrm flipH="1" flipV="1">
          <a:off x="2150529" y="129691"/>
          <a:ext cx="2116673" cy="14988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If you have slope and a point: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2194428" y="173590"/>
        <a:ext cx="2028875" cy="1411036"/>
      </dsp:txXfrm>
    </dsp:sp>
    <dsp:sp modelId="{E47B4F13-1579-4706-B384-4EDC13DBD171}">
      <dsp:nvSpPr>
        <dsp:cNvPr id="0" name=""/>
        <dsp:cNvSpPr/>
      </dsp:nvSpPr>
      <dsp:spPr>
        <a:xfrm rot="19600479">
          <a:off x="3917923" y="2044209"/>
          <a:ext cx="1596741" cy="56206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B231E30-5320-4C5C-A314-357AD5EE12E9}">
      <dsp:nvSpPr>
        <dsp:cNvPr id="0" name=""/>
        <dsp:cNvSpPr/>
      </dsp:nvSpPr>
      <dsp:spPr>
        <a:xfrm flipV="1">
          <a:off x="4518369" y="1023705"/>
          <a:ext cx="1730030" cy="17258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If you have 2 points: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1. 	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2. 	</a:t>
          </a:r>
          <a:endParaRPr lang="en-US" sz="1800" kern="1200" dirty="0"/>
        </a:p>
      </dsp:txBody>
      <dsp:txXfrm rot="10800000">
        <a:off x="4568917" y="1074253"/>
        <a:ext cx="1628934" cy="16247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0B60-7987-465E-AEF0-8798DD64E656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BE29-D4AC-4EBB-8CFC-39B0EB989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0B60-7987-465E-AEF0-8798DD64E656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BE29-D4AC-4EBB-8CFC-39B0EB989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77639" y="513399"/>
            <a:ext cx="1234441" cy="109213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320" y="513399"/>
            <a:ext cx="3581401" cy="109213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0B60-7987-465E-AEF0-8798DD64E656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BE29-D4AC-4EBB-8CFC-39B0EB989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0B60-7987-465E-AEF0-8798DD64E656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BE29-D4AC-4EBB-8CFC-39B0EB989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0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0B60-7987-465E-AEF0-8798DD64E656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BE29-D4AC-4EBB-8CFC-39B0EB989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21" y="2987040"/>
            <a:ext cx="2407920" cy="844772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04161" y="2987040"/>
            <a:ext cx="2407920" cy="844772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0B60-7987-465E-AEF0-8798DD64E656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BE29-D4AC-4EBB-8CFC-39B0EB989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149158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044825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8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5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0B60-7987-465E-AEF0-8798DD64E656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BE29-D4AC-4EBB-8CFC-39B0EB989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0B60-7987-465E-AEF0-8798DD64E656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BE29-D4AC-4EBB-8CFC-39B0EB989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0B60-7987-465E-AEF0-8798DD64E656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BE29-D4AC-4EBB-8CFC-39B0EB989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1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0B60-7987-465E-AEF0-8798DD64E656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BE29-D4AC-4EBB-8CFC-39B0EB989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4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0B60-7987-465E-AEF0-8798DD64E656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BE29-D4AC-4EBB-8CFC-39B0EB989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2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50B60-7987-465E-AEF0-8798DD64E656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8BE29-D4AC-4EBB-8CFC-39B0EB989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image" Target="../media/image1.jpe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image" Target="../media/image1.jpeg"/><Relationship Id="rId7" Type="http://schemas.openxmlformats.org/officeDocument/2006/relationships/image" Target="../media/image10.wmf"/><Relationship Id="rId12" Type="http://schemas.microsoft.com/office/2007/relationships/diagramDrawing" Target="../diagrams/drawing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diagramColors" Target="../diagrams/colors1.xml"/><Relationship Id="rId5" Type="http://schemas.openxmlformats.org/officeDocument/2006/relationships/image" Target="../media/image9.wmf"/><Relationship Id="rId10" Type="http://schemas.openxmlformats.org/officeDocument/2006/relationships/diagramQuickStyle" Target="../diagrams/quickStyle1.xml"/><Relationship Id="rId4" Type="http://schemas.openxmlformats.org/officeDocument/2006/relationships/oleObject" Target="../embeddings/oleObject5.bin"/><Relationship Id="rId9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graphing paper.jpg"/>
          <p:cNvPicPr>
            <a:picLocks noChangeAspect="1"/>
          </p:cNvPicPr>
          <p:nvPr/>
        </p:nvPicPr>
        <p:blipFill>
          <a:blip r:embed="rId2" cstate="print"/>
          <a:srcRect l="14583" t="4178" r="16667" b="4178"/>
          <a:stretch>
            <a:fillRect/>
          </a:stretch>
        </p:blipFill>
        <p:spPr>
          <a:xfrm>
            <a:off x="0" y="0"/>
            <a:ext cx="3505200" cy="3505200"/>
          </a:xfrm>
          <a:prstGeom prst="rect">
            <a:avLst/>
          </a:prstGeom>
        </p:spPr>
      </p:pic>
      <p:pic>
        <p:nvPicPr>
          <p:cNvPr id="11" name="Picture 5" descr="graph of function in example 9"/>
          <p:cNvPicPr>
            <a:picLocks noChangeAspect="1" noChangeArrowheads="1"/>
          </p:cNvPicPr>
          <p:nvPr/>
        </p:nvPicPr>
        <p:blipFill>
          <a:blip r:embed="rId3" cstate="print"/>
          <a:srcRect b="6483"/>
          <a:stretch>
            <a:fillRect/>
          </a:stretch>
        </p:blipFill>
        <p:spPr bwMode="auto">
          <a:xfrm>
            <a:off x="533400" y="5105400"/>
            <a:ext cx="5464175" cy="425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4800600"/>
            <a:ext cx="731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400800" y="0"/>
            <a:ext cx="914400" cy="3886200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00800" y="5715000"/>
            <a:ext cx="914400" cy="3886200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400800" y="4876800"/>
            <a:ext cx="9144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What are piecewise functions?</a:t>
            </a:r>
            <a:endParaRPr lang="en-US" sz="1300" dirty="0"/>
          </a:p>
        </p:txBody>
      </p:sp>
      <p:sp>
        <p:nvSpPr>
          <p:cNvPr id="9" name="TextBox 8"/>
          <p:cNvSpPr txBox="1"/>
          <p:nvPr/>
        </p:nvSpPr>
        <p:spPr>
          <a:xfrm rot="10800000">
            <a:off x="6400800" y="4038600"/>
            <a:ext cx="9144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What are piecewise functions?</a:t>
            </a:r>
            <a:endParaRPr lang="en-US" sz="1300" dirty="0"/>
          </a:p>
        </p:txBody>
      </p:sp>
      <p:sp>
        <p:nvSpPr>
          <p:cNvPr id="10" name="Rectangle 9"/>
          <p:cNvSpPr/>
          <p:nvPr/>
        </p:nvSpPr>
        <p:spPr>
          <a:xfrm>
            <a:off x="0" y="5257800"/>
            <a:ext cx="3200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/>
              <a:t>A </a:t>
            </a:r>
            <a:r>
              <a:rPr lang="en-US" sz="2400" b="1" dirty="0" smtClean="0"/>
              <a:t>__________ function </a:t>
            </a:r>
            <a:r>
              <a:rPr lang="en-US" sz="2400" dirty="0" smtClean="0"/>
              <a:t>consists of different function rules for different parts of the domain.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 rot="10800000">
            <a:off x="2667000" y="2362200"/>
            <a:ext cx="3505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1.  Graph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+ 1.</a:t>
            </a:r>
          </a:p>
          <a:p>
            <a:endParaRPr lang="en-US" sz="1400" dirty="0" smtClean="0"/>
          </a:p>
          <a:p>
            <a:r>
              <a:rPr lang="en-US" sz="1400" dirty="0" smtClean="0"/>
              <a:t>2.  Erase part of the graph.</a:t>
            </a:r>
          </a:p>
          <a:p>
            <a:endParaRPr lang="en-US" sz="1400" dirty="0" smtClean="0"/>
          </a:p>
          <a:p>
            <a:pPr marL="342900">
              <a:buFont typeface="Arial" pitchFamily="34" charset="0"/>
              <a:buChar char="•"/>
            </a:pPr>
            <a:r>
              <a:rPr lang="en-US" sz="1400" dirty="0" smtClean="0"/>
              <a:t>What is the domain?</a:t>
            </a:r>
          </a:p>
          <a:p>
            <a:pPr marL="342900">
              <a:buFont typeface="Arial" pitchFamily="34" charset="0"/>
              <a:buChar char="•"/>
            </a:pPr>
            <a:endParaRPr lang="en-US" sz="1400" dirty="0" smtClean="0"/>
          </a:p>
          <a:p>
            <a:pPr marL="342900">
              <a:buFont typeface="Arial" pitchFamily="34" charset="0"/>
              <a:buChar char="•"/>
            </a:pPr>
            <a:endParaRPr lang="en-US" sz="1400" dirty="0" smtClean="0"/>
          </a:p>
          <a:p>
            <a:pPr marL="342900">
              <a:buFont typeface="Arial" pitchFamily="34" charset="0"/>
              <a:buChar char="•"/>
            </a:pPr>
            <a:r>
              <a:rPr lang="en-US" sz="1400" dirty="0" smtClean="0"/>
              <a:t>What is the NEW equation?</a:t>
            </a:r>
          </a:p>
          <a:p>
            <a:endParaRPr lang="en-US" sz="1400" dirty="0"/>
          </a:p>
        </p:txBody>
      </p:sp>
      <p:sp>
        <p:nvSpPr>
          <p:cNvPr id="13" name="TextBox 2"/>
          <p:cNvSpPr txBox="1">
            <a:spLocks noChangeArrowheads="1"/>
          </p:cNvSpPr>
          <p:nvPr/>
        </p:nvSpPr>
        <p:spPr bwMode="auto">
          <a:xfrm>
            <a:off x="0" y="9364662"/>
            <a:ext cx="73152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©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2010, </a:t>
            </a: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Dr. Jennifer L. Bell, LaGrange High School, LaGrange, 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Georgia      Adapted </a:t>
            </a: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from Various 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Sources	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   MCC9-12.F.IF.7b</a:t>
            </a:r>
            <a:endParaRPr lang="en-US" altLang="en-US" sz="8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4953000"/>
            <a:ext cx="7315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What do these symbols mean?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	_____________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_____________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4800600"/>
            <a:ext cx="731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400800" y="0"/>
            <a:ext cx="914400" cy="2971800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00800" y="6629400"/>
            <a:ext cx="914400" cy="2971800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400800" y="6019800"/>
            <a:ext cx="914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Characteristics</a:t>
            </a:r>
            <a:endParaRPr lang="en-US" sz="900" dirty="0"/>
          </a:p>
        </p:txBody>
      </p:sp>
      <p:sp>
        <p:nvSpPr>
          <p:cNvPr id="9" name="TextBox 8"/>
          <p:cNvSpPr txBox="1"/>
          <p:nvPr/>
        </p:nvSpPr>
        <p:spPr>
          <a:xfrm rot="10800000">
            <a:off x="6400800" y="3355032"/>
            <a:ext cx="914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Characteristics</a:t>
            </a:r>
            <a:endParaRPr lang="en-US" sz="9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8975" y="6237262"/>
            <a:ext cx="3097213" cy="326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Oval 2"/>
          <p:cNvSpPr>
            <a:spLocks noChangeArrowheads="1"/>
          </p:cNvSpPr>
          <p:nvPr/>
        </p:nvSpPr>
        <p:spPr bwMode="auto">
          <a:xfrm>
            <a:off x="2590800" y="5410200"/>
            <a:ext cx="92075" cy="920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" name="Oval 1"/>
          <p:cNvSpPr>
            <a:spLocks noChangeArrowheads="1"/>
          </p:cNvSpPr>
          <p:nvPr/>
        </p:nvSpPr>
        <p:spPr bwMode="auto">
          <a:xfrm>
            <a:off x="762000" y="5410200"/>
            <a:ext cx="92075" cy="920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52400" y="5791200"/>
            <a:ext cx="3733800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3"/>
              <a:tabLst>
                <a:tab pos="457200" algn="r"/>
                <a:tab pos="2743200" algn="ctr"/>
                <a:tab pos="5486400" algn="r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What is the domain for the first (left) segment?  The Range?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3"/>
              <a:tabLst>
                <a:tab pos="457200" algn="r"/>
                <a:tab pos="2743200" algn="ctr"/>
                <a:tab pos="5486400" algn="r"/>
              </a:tabLst>
            </a:pPr>
            <a:endParaRPr lang="en-US" sz="1400" dirty="0" smtClean="0">
              <a:solidFill>
                <a:srgbClr val="0000FF"/>
              </a:solidFill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3"/>
              <a:tabLst>
                <a:tab pos="457200" algn="r"/>
                <a:tab pos="2743200" algn="ctr"/>
                <a:tab pos="5486400" algn="r"/>
              </a:tabLst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3"/>
              <a:tabLst>
                <a:tab pos="457200" algn="r"/>
                <a:tab pos="2743200" algn="ctr"/>
                <a:tab pos="5486400" algn="r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What is the domain for the second (middle) segment? The Range?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Arial" pitchFamily="34" charset="0"/>
              </a:rPr>
              <a:t>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3"/>
              <a:tabLst>
                <a:tab pos="457200" algn="r"/>
                <a:tab pos="2743200" algn="ctr"/>
                <a:tab pos="5486400" algn="r"/>
              </a:tabLst>
            </a:pPr>
            <a:endParaRPr lang="en-US" sz="1400" dirty="0" smtClean="0">
              <a:solidFill>
                <a:srgbClr val="0000FF"/>
              </a:solidFill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3"/>
              <a:tabLst>
                <a:tab pos="457200" algn="r"/>
                <a:tab pos="2743200" algn="ctr"/>
                <a:tab pos="5486400" algn="r"/>
              </a:tabLst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3"/>
              <a:tabLst>
                <a:tab pos="457200" algn="r"/>
                <a:tab pos="2743200" algn="ctr"/>
                <a:tab pos="5486400" algn="r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What is the domain for the third (right) segment? The Range?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Arial" pitchFamily="34" charset="0"/>
              </a:rPr>
              <a:t>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3"/>
              <a:tabLst>
                <a:tab pos="457200" algn="r"/>
                <a:tab pos="2743200" algn="ctr"/>
                <a:tab pos="5486400" algn="r"/>
              </a:tabLst>
            </a:pPr>
            <a:endParaRPr lang="en-US" sz="1400" dirty="0" smtClean="0">
              <a:solidFill>
                <a:srgbClr val="0000FF"/>
              </a:solidFill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3"/>
              <a:tabLst>
                <a:tab pos="457200" algn="r"/>
                <a:tab pos="2743200" algn="ctr"/>
                <a:tab pos="5486400" algn="r"/>
              </a:tabLst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3"/>
              <a:tabLst>
                <a:tab pos="457200" algn="r"/>
                <a:tab pos="2743200" algn="ctr"/>
                <a:tab pos="5486400" algn="r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How many equations do you think you would have to use to write rule for the following piecewise function?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3"/>
              <a:tabLst>
                <a:tab pos="457200" algn="r"/>
                <a:tab pos="2743200" algn="ctr"/>
                <a:tab pos="5486400" algn="r"/>
              </a:tabLst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0" y="0"/>
            <a:ext cx="3124200" cy="3297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 rot="10800000">
            <a:off x="2743200" y="2514600"/>
            <a:ext cx="34290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7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What is the domain for the first (left) ray?  The Range?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Arial" pitchFamily="34" charset="0"/>
              </a:rPr>
              <a:t>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7"/>
              <a:tabLst/>
            </a:pPr>
            <a:endParaRPr lang="en-US" sz="1400" dirty="0" smtClean="0">
              <a:solidFill>
                <a:srgbClr val="0000FF"/>
              </a:solidFill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7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7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7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What is the domain for the second (right) ray? The Range?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7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6" name="TextBox 2"/>
          <p:cNvSpPr txBox="1">
            <a:spLocks noChangeArrowheads="1"/>
          </p:cNvSpPr>
          <p:nvPr/>
        </p:nvSpPr>
        <p:spPr bwMode="auto">
          <a:xfrm>
            <a:off x="0" y="9364662"/>
            <a:ext cx="73152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©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2010, </a:t>
            </a: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Dr. Jennifer L. Bell, LaGrange High School, LaGrange, 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Georgia      Adapted </a:t>
            </a: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from Various 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Sources	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   MCC9-12.F.IF.7b</a:t>
            </a:r>
            <a:endParaRPr lang="en-US" altLang="en-US" sz="8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800600"/>
            <a:ext cx="731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400800" y="0"/>
            <a:ext cx="914400" cy="2057400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00800" y="7543800"/>
            <a:ext cx="914400" cy="2057400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400800" y="6858000"/>
            <a:ext cx="91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Graphing by tables</a:t>
            </a:r>
            <a:endParaRPr lang="en-US" sz="1300" dirty="0"/>
          </a:p>
        </p:txBody>
      </p:sp>
      <p:sp>
        <p:nvSpPr>
          <p:cNvPr id="9" name="TextBox 8"/>
          <p:cNvSpPr txBox="1"/>
          <p:nvPr/>
        </p:nvSpPr>
        <p:spPr>
          <a:xfrm rot="10800000">
            <a:off x="6400800" y="2286000"/>
            <a:ext cx="91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Graphing by tables</a:t>
            </a:r>
            <a:endParaRPr lang="en-US" sz="1300" dirty="0"/>
          </a:p>
        </p:txBody>
      </p:sp>
      <p:sp>
        <p:nvSpPr>
          <p:cNvPr id="16" name="Rectangle 15"/>
          <p:cNvSpPr/>
          <p:nvPr/>
        </p:nvSpPr>
        <p:spPr>
          <a:xfrm>
            <a:off x="0" y="4800600"/>
            <a:ext cx="609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Both of the following notations can be used to describe a piecewise function over the function’s domain: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228600" y="5500852"/>
            <a:ext cx="811441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0" y="0"/>
            <a:ext cx="73152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1428749" y="5367576"/>
          <a:ext cx="1142999" cy="67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3" imgW="533169" imgH="431613" progId="Equation.3">
                  <p:embed/>
                </p:oleObj>
              </mc:Choice>
              <mc:Fallback>
                <p:oleObj name="Equation" r:id="rId3" imgW="533169" imgH="431613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49" y="5367576"/>
                        <a:ext cx="1142999" cy="670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0"/>
            <a:ext cx="73152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847725" y="5245582"/>
          <a:ext cx="5524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5" imgW="279400" imgH="457200" progId="Equation.3">
                  <p:embed/>
                </p:oleObj>
              </mc:Choice>
              <mc:Fallback>
                <p:oleObj name="Equation" r:id="rId5" imgW="279400" imgH="4572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5245582"/>
                        <a:ext cx="55245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2514600" y="5500852"/>
            <a:ext cx="1257075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73152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10" name="Object 14"/>
          <p:cNvGraphicFramePr>
            <a:graphicFrameLocks noChangeAspect="1"/>
          </p:cNvGraphicFramePr>
          <p:nvPr/>
        </p:nvGraphicFramePr>
        <p:xfrm>
          <a:off x="4191000" y="5345595"/>
          <a:ext cx="115399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7" imgW="1002865" imgH="622030" progId="Equation.3">
                  <p:embed/>
                </p:oleObj>
              </mc:Choice>
              <mc:Fallback>
                <p:oleObj name="Equation" r:id="rId7" imgW="1002865" imgH="62203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345595"/>
                        <a:ext cx="115399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73152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12" name="Object 16"/>
          <p:cNvGraphicFramePr>
            <a:graphicFrameLocks noChangeAspect="1"/>
          </p:cNvGraphicFramePr>
          <p:nvPr/>
        </p:nvGraphicFramePr>
        <p:xfrm>
          <a:off x="3609975" y="5291302"/>
          <a:ext cx="568811" cy="82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9" imgW="444307" imgH="647419" progId="Equation.3">
                  <p:embed/>
                </p:oleObj>
              </mc:Choice>
              <mc:Fallback>
                <p:oleObj name="Equation" r:id="rId9" imgW="444307" imgH="647419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9975" y="5291302"/>
                        <a:ext cx="568811" cy="8229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533400" y="7010400"/>
          <a:ext cx="1828800" cy="234696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Times New Roman"/>
                          <a:ea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400" b="1" i="1" dirty="0">
                          <a:latin typeface="Times New Roman"/>
                          <a:ea typeface="Times New Roman"/>
                        </a:rPr>
                        <a:t>x)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-5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-3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1.7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1.9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2.2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114" name="Picture 18" descr="graphing paper"/>
          <p:cNvPicPr>
            <a:picLocks noChangeAspect="1" noChangeArrowheads="1"/>
          </p:cNvPicPr>
          <p:nvPr/>
        </p:nvPicPr>
        <p:blipFill>
          <a:blip r:embed="rId11" cstate="print"/>
          <a:srcRect l="14981" t="4314" r="17081" b="5875"/>
          <a:stretch>
            <a:fillRect/>
          </a:stretch>
        </p:blipFill>
        <p:spPr bwMode="auto">
          <a:xfrm>
            <a:off x="3048000" y="6862763"/>
            <a:ext cx="2762250" cy="273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Rectangle 19"/>
          <p:cNvSpPr>
            <a:spLocks noChangeArrowheads="1"/>
          </p:cNvSpPr>
          <p:nvPr/>
        </p:nvSpPr>
        <p:spPr bwMode="auto">
          <a:xfrm rot="10800000">
            <a:off x="152400" y="914400"/>
            <a:ext cx="58674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How many pieces does your graph have?  Why?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Are the pieces rays or segments?  Why?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Are all the endpoints solid dots or open dots or some of each?  Why?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Were all these x values necessary to graph this piecewise function?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400" dirty="0" smtClean="0"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Could this function have been graphed using less points?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  <a:tabLst/>
            </a:pPr>
            <a:endParaRPr lang="en-US" sz="1400" dirty="0" smtClean="0">
              <a:solidFill>
                <a:srgbClr val="0000FF"/>
              </a:solidFill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5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Which x values were “critical” to include in order to sketch the graph of this piecewise function?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5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2400" y="6096000"/>
            <a:ext cx="6172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 startAt="9"/>
            </a:pPr>
            <a:r>
              <a:rPr lang="en-US" sz="1400" dirty="0" smtClean="0"/>
              <a:t>Complete the following table of values for the piecewise function.</a:t>
            </a:r>
          </a:p>
          <a:p>
            <a:pPr marL="457200" lvl="0" indent="-457200">
              <a:buFont typeface="+mj-lt"/>
              <a:buAutoNum type="arabicPeriod" startAt="9"/>
            </a:pPr>
            <a:endParaRPr lang="en-US" sz="1400" dirty="0" smtClean="0"/>
          </a:p>
          <a:p>
            <a:pPr marL="457200" lvl="0" indent="-457200">
              <a:buFont typeface="+mj-lt"/>
              <a:buAutoNum type="arabicPeriod" startAt="9"/>
            </a:pPr>
            <a:r>
              <a:rPr lang="en-US" sz="1400" dirty="0" smtClean="0">
                <a:ea typeface="Times New Roman" pitchFamily="18" charset="0"/>
                <a:cs typeface="Arial" pitchFamily="34" charset="0"/>
              </a:rPr>
              <a:t>Graph the ordered pairs from your table to graph the piecewise function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25" name="TextBox 2"/>
          <p:cNvSpPr txBox="1">
            <a:spLocks noChangeArrowheads="1"/>
          </p:cNvSpPr>
          <p:nvPr/>
        </p:nvSpPr>
        <p:spPr bwMode="auto">
          <a:xfrm>
            <a:off x="0" y="9364662"/>
            <a:ext cx="73152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©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2010, </a:t>
            </a: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Dr. Jennifer L. Bell, LaGrange High School, LaGrange, 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Georgia      Adapted </a:t>
            </a: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from Various 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Sources	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   MCC9-12.F.IF.7b</a:t>
            </a:r>
            <a:endParaRPr lang="en-US" altLang="en-US" sz="8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4581525"/>
            <a:ext cx="73152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4"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6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Graph this piecewise function by completing a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table of values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 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28600" lvl="0" indent="-228600">
              <a:buFont typeface="+mj-lt"/>
              <a:buAutoNum type="arabicPeriod" startAt="17"/>
            </a:pPr>
            <a:r>
              <a:rPr lang="en-US" sz="1200" dirty="0" smtClean="0"/>
              <a:t>How many pieces does your graph </a:t>
            </a:r>
          </a:p>
          <a:p>
            <a:pPr marL="228600" lvl="0" indent="-228600"/>
            <a:r>
              <a:rPr lang="en-US" sz="1200" dirty="0" smtClean="0"/>
              <a:t>	have?  Why?  </a:t>
            </a:r>
          </a:p>
          <a:p>
            <a:pPr marL="228600" lvl="0" indent="-228600">
              <a:buFont typeface="+mj-lt"/>
              <a:buAutoNum type="arabicPeriod" startAt="15"/>
            </a:pPr>
            <a:endParaRPr lang="en-US" sz="1200" dirty="0" smtClean="0"/>
          </a:p>
          <a:p>
            <a:pPr marL="228600" lvl="0" indent="-228600">
              <a:buFont typeface="+mj-lt"/>
              <a:buAutoNum type="arabicPeriod" startAt="18"/>
            </a:pPr>
            <a:r>
              <a:rPr lang="en-US" sz="1200" dirty="0" smtClean="0"/>
              <a:t>Are the pieces rays or segments?  </a:t>
            </a:r>
          </a:p>
          <a:p>
            <a:pPr marL="228600" lvl="0" indent="-228600"/>
            <a:r>
              <a:rPr lang="en-US" sz="1200" dirty="0" smtClean="0"/>
              <a:t>	Why? </a:t>
            </a:r>
          </a:p>
          <a:p>
            <a:pPr marL="228600" lvl="0" indent="-228600">
              <a:buFont typeface="+mj-lt"/>
              <a:buAutoNum type="arabicPeriod" startAt="15"/>
            </a:pPr>
            <a:endParaRPr lang="en-US" sz="1200" dirty="0" smtClean="0"/>
          </a:p>
          <a:p>
            <a:pPr marL="228600" lvl="0" indent="-228600">
              <a:buFont typeface="+mj-lt"/>
              <a:buAutoNum type="arabicPeriod" startAt="19"/>
            </a:pPr>
            <a:r>
              <a:rPr lang="en-US" sz="1200" dirty="0" smtClean="0"/>
              <a:t>Are all the endpoints filled circles or open </a:t>
            </a:r>
          </a:p>
          <a:p>
            <a:pPr marL="228600" lvl="0" indent="-228600"/>
            <a:r>
              <a:rPr lang="en-US" sz="1200" dirty="0" smtClean="0"/>
              <a:t>	circles or some of each?  Why?   </a:t>
            </a:r>
          </a:p>
          <a:p>
            <a:pPr marL="228600" indent="-228600">
              <a:buFont typeface="+mj-lt"/>
              <a:buAutoNum type="arabicPeriod" startAt="17"/>
            </a:pPr>
            <a:endParaRPr lang="en-US" sz="1200" dirty="0" smtClean="0"/>
          </a:p>
          <a:p>
            <a:pPr marL="228600" indent="-228600">
              <a:buFont typeface="+mj-lt"/>
              <a:buAutoNum type="arabicPeriod" startAt="20"/>
            </a:pPr>
            <a:r>
              <a:rPr lang="en-US" sz="1200" dirty="0" smtClean="0"/>
              <a:t> Was it necessary to evaluate both pieces of the function for the x-value 1?  Why or why not?   </a:t>
            </a:r>
          </a:p>
          <a:p>
            <a:pPr marL="228600" indent="-228600">
              <a:buFont typeface="+mj-lt"/>
              <a:buAutoNum type="arabicPeriod" startAt="17"/>
            </a:pPr>
            <a:endParaRPr lang="en-US" sz="1200" dirty="0" smtClean="0"/>
          </a:p>
          <a:p>
            <a:pPr marL="228600" lvl="0" indent="-228600">
              <a:buFont typeface="+mj-lt"/>
              <a:buAutoNum type="arabicPeriod" startAt="21"/>
            </a:pPr>
            <a:r>
              <a:rPr lang="en-US" sz="1200" dirty="0" smtClean="0"/>
              <a:t> Which x values were “critical” to include in order to graph this piecewise function?  Explain.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21"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4800600"/>
            <a:ext cx="731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400800" y="0"/>
            <a:ext cx="914400" cy="2057400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00800" y="7543800"/>
            <a:ext cx="914400" cy="2057400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400800" y="6858000"/>
            <a:ext cx="91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Graphing by tables</a:t>
            </a:r>
            <a:endParaRPr lang="en-US" sz="1300" dirty="0"/>
          </a:p>
        </p:txBody>
      </p:sp>
      <p:sp>
        <p:nvSpPr>
          <p:cNvPr id="9" name="TextBox 8"/>
          <p:cNvSpPr txBox="1"/>
          <p:nvPr/>
        </p:nvSpPr>
        <p:spPr>
          <a:xfrm rot="10800000">
            <a:off x="6400800" y="2185973"/>
            <a:ext cx="9144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Writing equations of lines</a:t>
            </a:r>
            <a:endParaRPr lang="en-US" sz="1300" dirty="0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0" y="0"/>
            <a:ext cx="73152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0"/>
            <a:ext cx="73152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73152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73152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4" name="Picture 18" descr="graphing paper"/>
          <p:cNvPicPr>
            <a:picLocks noChangeAspect="1" noChangeArrowheads="1"/>
          </p:cNvPicPr>
          <p:nvPr/>
        </p:nvPicPr>
        <p:blipFill>
          <a:blip r:embed="rId3" cstate="print"/>
          <a:srcRect l="14981" t="4314" r="17081" b="5875"/>
          <a:stretch>
            <a:fillRect/>
          </a:stretch>
        </p:blipFill>
        <p:spPr bwMode="auto">
          <a:xfrm>
            <a:off x="3276600" y="5885629"/>
            <a:ext cx="2667000" cy="2644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457200"/>
            <a:ext cx="73152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468" name="Object 12"/>
          <p:cNvGraphicFramePr>
            <a:graphicFrameLocks noChangeAspect="1"/>
          </p:cNvGraphicFramePr>
          <p:nvPr/>
        </p:nvGraphicFramePr>
        <p:xfrm>
          <a:off x="1504950" y="5153024"/>
          <a:ext cx="1008793" cy="77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Equation" r:id="rId4" imgW="850900" imgH="647700" progId="Equation.3">
                  <p:embed/>
                </p:oleObj>
              </mc:Choice>
              <mc:Fallback>
                <p:oleObj name="Equation" r:id="rId4" imgW="850900" imgH="6477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950" y="5153024"/>
                        <a:ext cx="1008793" cy="770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7" name="Object 11"/>
          <p:cNvGraphicFramePr>
            <a:graphicFrameLocks noChangeAspect="1"/>
          </p:cNvGraphicFramePr>
          <p:nvPr/>
        </p:nvGraphicFramePr>
        <p:xfrm>
          <a:off x="2428874" y="5170026"/>
          <a:ext cx="1133475" cy="736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Equation" r:id="rId6" imgW="952087" imgH="622030" progId="Equation.3">
                  <p:embed/>
                </p:oleObj>
              </mc:Choice>
              <mc:Fallback>
                <p:oleObj name="Equation" r:id="rId6" imgW="952087" imgH="62203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4" y="5170026"/>
                        <a:ext cx="1133475" cy="7367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73152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647700"/>
            <a:ext cx="73152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228600" y="6019800"/>
          <a:ext cx="1371600" cy="85344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latin typeface="Times New Roman"/>
                          <a:ea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400" i="1" dirty="0"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1676400" y="6019800"/>
          <a:ext cx="1371600" cy="85344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latin typeface="Times New Roman"/>
                          <a:ea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400" i="1" dirty="0"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3" name="Diagram 32"/>
          <p:cNvGraphicFramePr/>
          <p:nvPr/>
        </p:nvGraphicFramePr>
        <p:xfrm>
          <a:off x="0" y="152400"/>
          <a:ext cx="6248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3" name="TextBox 2"/>
          <p:cNvSpPr txBox="1">
            <a:spLocks noChangeArrowheads="1"/>
          </p:cNvSpPr>
          <p:nvPr/>
        </p:nvSpPr>
        <p:spPr bwMode="auto">
          <a:xfrm>
            <a:off x="0" y="9364662"/>
            <a:ext cx="73152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©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2010, </a:t>
            </a: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Dr. Jennifer L. Bell, LaGrange High School, LaGrange, 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Georgia      Adapted </a:t>
            </a: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from Various 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Sources	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   MCC9-12.F.IF.7b</a:t>
            </a:r>
            <a:endParaRPr lang="en-US" altLang="en-US" sz="8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graphicEl>
                                              <a:dgm id="{2EAC0892-ECE6-4779-8AFC-369A771D62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">
                                            <p:graphicEl>
                                              <a:dgm id="{2EAC0892-ECE6-4779-8AFC-369A771D62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graphicEl>
                                              <a:dgm id="{67331E83-16B5-4C8C-8567-CEEBC1EE5B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3">
                                            <p:graphicEl>
                                              <a:dgm id="{67331E83-16B5-4C8C-8567-CEEBC1EE5B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graphicEl>
                                              <a:dgm id="{7E712A6B-5126-4555-AD65-7FE2C88B55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3">
                                            <p:graphicEl>
                                              <a:dgm id="{7E712A6B-5126-4555-AD65-7FE2C88B55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graphicEl>
                                              <a:dgm id="{C30120F7-DA21-4DB7-9F32-A625C115B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3">
                                            <p:graphicEl>
                                              <a:dgm id="{C30120F7-DA21-4DB7-9F32-A625C115B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graphicEl>
                                              <a:dgm id="{8FBDF1B3-4622-441D-9D48-3C16AE5FE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3">
                                            <p:graphicEl>
                                              <a:dgm id="{8FBDF1B3-4622-441D-9D48-3C16AE5FEC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graphicEl>
                                              <a:dgm id="{E47B4F13-1579-4706-B384-4EDC13DBD1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3">
                                            <p:graphicEl>
                                              <a:dgm id="{E47B4F13-1579-4706-B384-4EDC13DBD1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graphicEl>
                                              <a:dgm id="{3B231E30-5320-4C5C-A314-357AD5EE12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3">
                                            <p:graphicEl>
                                              <a:dgm id="{3B231E30-5320-4C5C-A314-357AD5EE12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3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5" descr="graphing paper.jpg"/>
          <p:cNvPicPr>
            <a:picLocks noChangeAspect="1"/>
          </p:cNvPicPr>
          <p:nvPr/>
        </p:nvPicPr>
        <p:blipFill>
          <a:blip r:embed="rId3" cstate="print"/>
          <a:srcRect l="15825" t="3333" r="16660" b="4443"/>
          <a:stretch>
            <a:fillRect/>
          </a:stretch>
        </p:blipFill>
        <p:spPr bwMode="auto">
          <a:xfrm>
            <a:off x="0" y="0"/>
            <a:ext cx="312301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4800600"/>
            <a:ext cx="731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400800" y="0"/>
            <a:ext cx="914400" cy="1143000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00800" y="8458200"/>
            <a:ext cx="914400" cy="1143000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400800" y="7696200"/>
            <a:ext cx="91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Writing equations</a:t>
            </a:r>
            <a:endParaRPr lang="en-US" sz="1300" dirty="0"/>
          </a:p>
        </p:txBody>
      </p:sp>
      <p:sp>
        <p:nvSpPr>
          <p:cNvPr id="9" name="TextBox 8"/>
          <p:cNvSpPr txBox="1"/>
          <p:nvPr/>
        </p:nvSpPr>
        <p:spPr>
          <a:xfrm rot="10800000">
            <a:off x="6400800" y="1295400"/>
            <a:ext cx="91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Writing equations</a:t>
            </a:r>
            <a:endParaRPr lang="en-US" sz="13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 l="3922" r="5882" b="7433"/>
          <a:stretch>
            <a:fillRect/>
          </a:stretch>
        </p:blipFill>
        <p:spPr bwMode="auto">
          <a:xfrm>
            <a:off x="2971800" y="6052861"/>
            <a:ext cx="3276600" cy="3548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52400" y="4724400"/>
            <a:ext cx="71628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236538" marR="0" lvl="0" indent="-2365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22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Write the equations of the lines that contain each segment.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Left segment equation</a:t>
            </a:r>
          </a:p>
          <a:p>
            <a:pPr marL="685800" marR="0" lvl="1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Middle equation</a:t>
            </a:r>
          </a:p>
          <a:p>
            <a:pPr marL="685800" marR="0" lvl="1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Right equation</a:t>
            </a:r>
          </a:p>
          <a:p>
            <a:pPr marL="685800" marR="0" lvl="1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>
              <a:ea typeface="Times New Roman" pitchFamily="18" charset="0"/>
              <a:cs typeface="Arial" pitchFamily="34" charset="0"/>
            </a:endParaRPr>
          </a:p>
          <a:p>
            <a:pPr marL="236538" lvl="1" indent="-236538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3"/>
            </a:pPr>
            <a:r>
              <a:rPr lang="en-US" sz="1200" dirty="0" smtClean="0"/>
              <a:t>List the domain of each segment.</a:t>
            </a:r>
          </a:p>
          <a:p>
            <a:pPr marL="236538" lvl="1" indent="-236538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3"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68580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1200" dirty="0" smtClean="0">
                <a:ea typeface="Times New Roman" pitchFamily="18" charset="0"/>
                <a:cs typeface="Arial" pitchFamily="34" charset="0"/>
              </a:rPr>
              <a:t>Left segment equation</a:t>
            </a:r>
          </a:p>
          <a:p>
            <a:pPr marL="685800" lvl="1" indent="-22860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>
                <a:solidFill>
                  <a:srgbClr val="0000FF"/>
                </a:solidFill>
                <a:ea typeface="Times New Roman" pitchFamily="18" charset="0"/>
                <a:cs typeface="Arial" pitchFamily="34" charset="0"/>
              </a:rPr>
              <a:t> </a:t>
            </a:r>
            <a:endParaRPr lang="en-US" sz="1200" dirty="0" smtClean="0">
              <a:ea typeface="Times New Roman" pitchFamily="18" charset="0"/>
              <a:cs typeface="Arial" pitchFamily="34" charset="0"/>
            </a:endParaRPr>
          </a:p>
          <a:p>
            <a:pPr marL="68580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1200" dirty="0" smtClean="0">
                <a:ea typeface="Times New Roman" pitchFamily="18" charset="0"/>
                <a:cs typeface="Arial" pitchFamily="34" charset="0"/>
              </a:rPr>
              <a:t>Middle equation</a:t>
            </a:r>
          </a:p>
          <a:p>
            <a:pPr marL="68580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endParaRPr lang="en-US" sz="1200" dirty="0" smtClean="0">
              <a:ea typeface="Times New Roman" pitchFamily="18" charset="0"/>
              <a:cs typeface="Arial" pitchFamily="34" charset="0"/>
            </a:endParaRPr>
          </a:p>
          <a:p>
            <a:pPr marL="68580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1200" dirty="0" smtClean="0">
                <a:ea typeface="Times New Roman" pitchFamily="18" charset="0"/>
                <a:cs typeface="Arial" pitchFamily="34" charset="0"/>
              </a:rPr>
              <a:t>Right equation</a:t>
            </a:r>
          </a:p>
          <a:p>
            <a:pPr marL="68580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endParaRPr lang="en-US" sz="1200" dirty="0" smtClean="0">
              <a:ea typeface="Times New Roman" pitchFamily="18" charset="0"/>
              <a:cs typeface="Arial" pitchFamily="34" charset="0"/>
            </a:endParaRPr>
          </a:p>
          <a:p>
            <a:pPr marL="22860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4"/>
            </a:pPr>
            <a:r>
              <a:rPr lang="en-US" sz="1200" dirty="0" smtClean="0"/>
              <a:t> Put the domain together with the </a:t>
            </a:r>
          </a:p>
          <a:p>
            <a:pPr marL="228600" lvl="1" indent="-22860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/>
              <a:t>	equations to write the equation for</a:t>
            </a:r>
          </a:p>
          <a:p>
            <a:pPr marL="228600" lvl="1" indent="-22860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/>
              <a:t>	the piecewise function.</a:t>
            </a:r>
            <a:endParaRPr lang="en-US" sz="1200" dirty="0" smtClean="0">
              <a:ea typeface="Times New Roman" pitchFamily="18" charset="0"/>
              <a:cs typeface="Arial" pitchFamily="34" charset="0"/>
            </a:endParaRPr>
          </a:p>
          <a:p>
            <a:pPr marL="236538" lvl="1" indent="-236538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1"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28600" y="8458200"/>
            <a:ext cx="2628900" cy="914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73152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304800" y="8534400"/>
          <a:ext cx="685800" cy="76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5" imgW="634725" imgH="710891" progId="Equation.3">
                  <p:embed/>
                </p:oleObj>
              </mc:Choice>
              <mc:Fallback>
                <p:oleObj name="Equation" r:id="rId5" imgW="634725" imgH="710891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8534400"/>
                        <a:ext cx="685800" cy="767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0" y="457200"/>
            <a:ext cx="19891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3716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</a:t>
            </a:r>
            <a:endParaRPr kumimoji="0" lang="en-US" sz="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rot="10800000">
            <a:off x="0" y="3048000"/>
            <a:ext cx="6400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5"/>
            </a:pPr>
            <a:r>
              <a:rPr lang="en-US" sz="1400" dirty="0" smtClean="0"/>
              <a:t>Graph the absolute value function.</a:t>
            </a:r>
          </a:p>
          <a:p>
            <a:pPr marL="457200" indent="-457200">
              <a:buFont typeface="+mj-lt"/>
              <a:buAutoNum type="arabicPeriod" startAt="25"/>
            </a:pPr>
            <a:endParaRPr lang="en-US" sz="1400" dirty="0" smtClean="0"/>
          </a:p>
          <a:p>
            <a:pPr marL="457200" indent="-457200">
              <a:buFont typeface="+mj-lt"/>
              <a:buAutoNum type="arabicPeriod" startAt="25"/>
            </a:pPr>
            <a:endParaRPr lang="en-US" sz="1400" dirty="0" smtClean="0"/>
          </a:p>
          <a:p>
            <a:pPr marL="457200" indent="-457200">
              <a:buFont typeface="+mj-lt"/>
              <a:buAutoNum type="arabicPeriod" startAt="25"/>
            </a:pPr>
            <a:r>
              <a:rPr lang="en-US" sz="1400" dirty="0" smtClean="0"/>
              <a:t>List all transformations compared to the parent function.</a:t>
            </a:r>
          </a:p>
          <a:p>
            <a:pPr marL="457200" indent="-457200">
              <a:buFont typeface="+mj-lt"/>
              <a:buAutoNum type="arabicPeriod" startAt="25"/>
            </a:pPr>
            <a:endParaRPr lang="en-US" sz="1400" dirty="0" smtClean="0"/>
          </a:p>
          <a:p>
            <a:pPr marL="457200" indent="-457200">
              <a:buFont typeface="+mj-lt"/>
              <a:buAutoNum type="arabicPeriod" startAt="25"/>
            </a:pPr>
            <a:endParaRPr lang="en-US" sz="1400" dirty="0" smtClean="0"/>
          </a:p>
          <a:p>
            <a:pPr marL="457200" indent="-457200">
              <a:buFont typeface="+mj-lt"/>
              <a:buAutoNum type="arabicPeriod" startAt="25"/>
            </a:pPr>
            <a:r>
              <a:rPr lang="en-US" sz="1400" dirty="0" smtClean="0"/>
              <a:t>Write the absolute value function as a piecewise function.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 rot="10800000">
            <a:off x="685800" y="4267200"/>
            <a:ext cx="22860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 -</a:t>
            </a:r>
            <a:r>
              <a:rPr lang="en-US" baseline="-25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⎥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n-US" baseline="-25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⎥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3581400" y="304800"/>
          <a:ext cx="1981200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990600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 rot="10800000">
            <a:off x="3048000" y="2209800"/>
            <a:ext cx="22860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	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2"/>
          <p:cNvSpPr txBox="1">
            <a:spLocks noChangeArrowheads="1"/>
          </p:cNvSpPr>
          <p:nvPr/>
        </p:nvSpPr>
        <p:spPr bwMode="auto">
          <a:xfrm>
            <a:off x="0" y="9364662"/>
            <a:ext cx="73152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©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2010, </a:t>
            </a: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Dr. Jennifer L. Bell, LaGrange High School, LaGrange, 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Georgia      Adapted </a:t>
            </a: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from Various 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Sources	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   MCC9-12.F.IF.7b</a:t>
            </a:r>
            <a:endParaRPr lang="en-US" altLang="en-US" sz="8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800600"/>
            <a:ext cx="731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400800" y="8610600"/>
            <a:ext cx="91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Step Functions</a:t>
            </a:r>
            <a:endParaRPr lang="en-US" sz="1300" dirty="0"/>
          </a:p>
        </p:txBody>
      </p:sp>
      <p:sp>
        <p:nvSpPr>
          <p:cNvPr id="9" name="TextBox 8"/>
          <p:cNvSpPr txBox="1"/>
          <p:nvPr/>
        </p:nvSpPr>
        <p:spPr>
          <a:xfrm rot="10800000">
            <a:off x="6400800" y="381000"/>
            <a:ext cx="91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Step Functions</a:t>
            </a:r>
            <a:endParaRPr lang="en-US" sz="13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0" y="4876800"/>
            <a:ext cx="6400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/>
              <a:t>A </a:t>
            </a:r>
            <a:r>
              <a:rPr lang="en-US" sz="2400" b="1" dirty="0" smtClean="0"/>
              <a:t>_________ </a:t>
            </a:r>
            <a:r>
              <a:rPr lang="en-US" sz="2400" b="1" dirty="0"/>
              <a:t>function</a:t>
            </a:r>
            <a:r>
              <a:rPr lang="en-US" sz="2400" dirty="0"/>
              <a:t> is a piecewise function that consists of different constant range values for different intervals of the </a:t>
            </a:r>
            <a:r>
              <a:rPr lang="en-US" sz="2400" dirty="0" smtClean="0"/>
              <a:t>function’s domain.</a:t>
            </a:r>
            <a:endParaRPr lang="en-US" sz="2400" dirty="0"/>
          </a:p>
        </p:txBody>
      </p:sp>
      <p:grpSp>
        <p:nvGrpSpPr>
          <p:cNvPr id="7" name="Group 107"/>
          <p:cNvGrpSpPr>
            <a:grpSpLocks/>
          </p:cNvGrpSpPr>
          <p:nvPr/>
        </p:nvGrpSpPr>
        <p:grpSpPr bwMode="auto">
          <a:xfrm>
            <a:off x="1676400" y="6110288"/>
            <a:ext cx="3124200" cy="3124200"/>
            <a:chOff x="1056" y="1631"/>
            <a:chExt cx="2405" cy="2449"/>
          </a:xfrm>
        </p:grpSpPr>
        <p:pic>
          <p:nvPicPr>
            <p:cNvPr id="10" name="Picture 80" descr="grids"/>
            <p:cNvPicPr>
              <a:picLocks noChangeAspect="1" noChangeArrowheads="1"/>
            </p:cNvPicPr>
            <p:nvPr/>
          </p:nvPicPr>
          <p:blipFill>
            <a:blip r:embed="rId2" cstate="print">
              <a:lum bright="40000" contrast="-40000"/>
            </a:blip>
            <a:srcRect l="54257" t="21228" r="15575" b="47137"/>
            <a:stretch>
              <a:fillRect/>
            </a:stretch>
          </p:blipFill>
          <p:spPr bwMode="auto">
            <a:xfrm>
              <a:off x="1147" y="1722"/>
              <a:ext cx="2223" cy="2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Line 81"/>
            <p:cNvSpPr>
              <a:spLocks noChangeShapeType="1"/>
            </p:cNvSpPr>
            <p:nvPr/>
          </p:nvSpPr>
          <p:spPr bwMode="auto">
            <a:xfrm flipV="1">
              <a:off x="1056" y="2848"/>
              <a:ext cx="240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82"/>
            <p:cNvSpPr>
              <a:spLocks noChangeShapeType="1"/>
            </p:cNvSpPr>
            <p:nvPr/>
          </p:nvSpPr>
          <p:spPr bwMode="auto">
            <a:xfrm>
              <a:off x="2252" y="1631"/>
              <a:ext cx="0" cy="24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 Box 83"/>
            <p:cNvSpPr txBox="1">
              <a:spLocks noChangeArrowheads="1"/>
            </p:cNvSpPr>
            <p:nvPr/>
          </p:nvSpPr>
          <p:spPr bwMode="auto">
            <a:xfrm>
              <a:off x="2032" y="2439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/>
                <a:t>1</a:t>
              </a:r>
            </a:p>
          </p:txBody>
        </p:sp>
        <p:sp>
          <p:nvSpPr>
            <p:cNvPr id="14" name="Text Box 84"/>
            <p:cNvSpPr txBox="1">
              <a:spLocks noChangeArrowheads="1"/>
            </p:cNvSpPr>
            <p:nvPr/>
          </p:nvSpPr>
          <p:spPr bwMode="auto">
            <a:xfrm>
              <a:off x="1460" y="2913"/>
              <a:ext cx="357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/>
                <a:t>-2</a:t>
              </a:r>
            </a:p>
          </p:txBody>
        </p:sp>
        <p:sp>
          <p:nvSpPr>
            <p:cNvPr id="15" name="Text Box 85"/>
            <p:cNvSpPr txBox="1">
              <a:spLocks noChangeArrowheads="1"/>
            </p:cNvSpPr>
            <p:nvPr/>
          </p:nvSpPr>
          <p:spPr bwMode="auto">
            <a:xfrm>
              <a:off x="1146" y="2913"/>
              <a:ext cx="357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/>
                <a:t>-3</a:t>
              </a:r>
            </a:p>
          </p:txBody>
        </p:sp>
        <p:sp>
          <p:nvSpPr>
            <p:cNvPr id="16" name="Text Box 86"/>
            <p:cNvSpPr txBox="1">
              <a:spLocks noChangeArrowheads="1"/>
            </p:cNvSpPr>
            <p:nvPr/>
          </p:nvSpPr>
          <p:spPr bwMode="auto">
            <a:xfrm>
              <a:off x="1794" y="2905"/>
              <a:ext cx="3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/>
                <a:t>-1</a:t>
              </a:r>
            </a:p>
          </p:txBody>
        </p:sp>
        <p:sp>
          <p:nvSpPr>
            <p:cNvPr id="17" name="Text Box 87"/>
            <p:cNvSpPr txBox="1">
              <a:spLocks noChangeArrowheads="1"/>
            </p:cNvSpPr>
            <p:nvPr/>
          </p:nvSpPr>
          <p:spPr bwMode="auto">
            <a:xfrm>
              <a:off x="1951" y="3038"/>
              <a:ext cx="3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/>
                <a:t>-1</a:t>
              </a:r>
            </a:p>
          </p:txBody>
        </p:sp>
        <p:sp>
          <p:nvSpPr>
            <p:cNvPr id="18" name="Text Box 88"/>
            <p:cNvSpPr txBox="1">
              <a:spLocks noChangeArrowheads="1"/>
            </p:cNvSpPr>
            <p:nvPr/>
          </p:nvSpPr>
          <p:spPr bwMode="auto">
            <a:xfrm>
              <a:off x="2774" y="2905"/>
              <a:ext cx="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/>
                <a:t>2</a:t>
              </a:r>
            </a:p>
          </p:txBody>
        </p:sp>
        <p:sp>
          <p:nvSpPr>
            <p:cNvPr id="19" name="Text Box 89"/>
            <p:cNvSpPr txBox="1">
              <a:spLocks noChangeArrowheads="1"/>
            </p:cNvSpPr>
            <p:nvPr/>
          </p:nvSpPr>
          <p:spPr bwMode="auto">
            <a:xfrm>
              <a:off x="1953" y="3652"/>
              <a:ext cx="357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/>
                <a:t>-3</a:t>
              </a:r>
            </a:p>
          </p:txBody>
        </p:sp>
        <p:sp>
          <p:nvSpPr>
            <p:cNvPr id="20" name="Text Box 90"/>
            <p:cNvSpPr txBox="1">
              <a:spLocks noChangeArrowheads="1"/>
            </p:cNvSpPr>
            <p:nvPr/>
          </p:nvSpPr>
          <p:spPr bwMode="auto">
            <a:xfrm>
              <a:off x="1944" y="3350"/>
              <a:ext cx="357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/>
                <a:t>-2</a:t>
              </a:r>
            </a:p>
          </p:txBody>
        </p:sp>
        <p:sp>
          <p:nvSpPr>
            <p:cNvPr id="21" name="Text Box 91"/>
            <p:cNvSpPr txBox="1">
              <a:spLocks noChangeArrowheads="1"/>
            </p:cNvSpPr>
            <p:nvPr/>
          </p:nvSpPr>
          <p:spPr bwMode="auto">
            <a:xfrm>
              <a:off x="2013" y="1804"/>
              <a:ext cx="24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/>
                <a:t>3</a:t>
              </a:r>
            </a:p>
          </p:txBody>
        </p:sp>
        <p:sp>
          <p:nvSpPr>
            <p:cNvPr id="22" name="Text Box 92"/>
            <p:cNvSpPr txBox="1">
              <a:spLocks noChangeArrowheads="1"/>
            </p:cNvSpPr>
            <p:nvPr/>
          </p:nvSpPr>
          <p:spPr bwMode="auto">
            <a:xfrm>
              <a:off x="2469" y="2897"/>
              <a:ext cx="24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/>
                <a:t>1</a:t>
              </a:r>
            </a:p>
          </p:txBody>
        </p:sp>
        <p:sp>
          <p:nvSpPr>
            <p:cNvPr id="23" name="Line 93"/>
            <p:cNvSpPr>
              <a:spLocks noChangeShapeType="1"/>
            </p:cNvSpPr>
            <p:nvPr/>
          </p:nvSpPr>
          <p:spPr bwMode="auto">
            <a:xfrm>
              <a:off x="1638" y="2797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94"/>
            <p:cNvSpPr>
              <a:spLocks noChangeShapeType="1"/>
            </p:cNvSpPr>
            <p:nvPr/>
          </p:nvSpPr>
          <p:spPr bwMode="auto">
            <a:xfrm>
              <a:off x="1956" y="2797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95"/>
            <p:cNvSpPr>
              <a:spLocks noChangeShapeType="1"/>
            </p:cNvSpPr>
            <p:nvPr/>
          </p:nvSpPr>
          <p:spPr bwMode="auto">
            <a:xfrm>
              <a:off x="2567" y="2797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96"/>
            <p:cNvSpPr>
              <a:spLocks noChangeShapeType="1"/>
            </p:cNvSpPr>
            <p:nvPr/>
          </p:nvSpPr>
          <p:spPr bwMode="auto">
            <a:xfrm>
              <a:off x="2879" y="2797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97"/>
            <p:cNvSpPr>
              <a:spLocks noChangeShapeType="1"/>
            </p:cNvSpPr>
            <p:nvPr/>
          </p:nvSpPr>
          <p:spPr bwMode="auto">
            <a:xfrm>
              <a:off x="1321" y="2797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98"/>
            <p:cNvSpPr>
              <a:spLocks noChangeShapeType="1"/>
            </p:cNvSpPr>
            <p:nvPr/>
          </p:nvSpPr>
          <p:spPr bwMode="auto">
            <a:xfrm>
              <a:off x="2212" y="3469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99"/>
            <p:cNvSpPr>
              <a:spLocks noChangeShapeType="1"/>
            </p:cNvSpPr>
            <p:nvPr/>
          </p:nvSpPr>
          <p:spPr bwMode="auto">
            <a:xfrm>
              <a:off x="2204" y="3157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100"/>
            <p:cNvSpPr>
              <a:spLocks noChangeShapeType="1"/>
            </p:cNvSpPr>
            <p:nvPr/>
          </p:nvSpPr>
          <p:spPr bwMode="auto">
            <a:xfrm>
              <a:off x="2204" y="2546"/>
              <a:ext cx="11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01"/>
            <p:cNvSpPr>
              <a:spLocks noChangeShapeType="1"/>
            </p:cNvSpPr>
            <p:nvPr/>
          </p:nvSpPr>
          <p:spPr bwMode="auto">
            <a:xfrm>
              <a:off x="2213" y="3766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102"/>
            <p:cNvSpPr>
              <a:spLocks noChangeShapeType="1"/>
            </p:cNvSpPr>
            <p:nvPr/>
          </p:nvSpPr>
          <p:spPr bwMode="auto">
            <a:xfrm>
              <a:off x="2207" y="1919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 Box 103"/>
            <p:cNvSpPr txBox="1">
              <a:spLocks noChangeArrowheads="1"/>
            </p:cNvSpPr>
            <p:nvPr/>
          </p:nvSpPr>
          <p:spPr bwMode="auto">
            <a:xfrm>
              <a:off x="3083" y="2900"/>
              <a:ext cx="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/>
                <a:t>3</a:t>
              </a:r>
            </a:p>
          </p:txBody>
        </p:sp>
        <p:sp>
          <p:nvSpPr>
            <p:cNvPr id="34" name="Line 104"/>
            <p:cNvSpPr>
              <a:spLocks noChangeShapeType="1"/>
            </p:cNvSpPr>
            <p:nvPr/>
          </p:nvSpPr>
          <p:spPr bwMode="auto">
            <a:xfrm>
              <a:off x="3184" y="2791"/>
              <a:ext cx="0" cy="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Text Box 105"/>
            <p:cNvSpPr txBox="1">
              <a:spLocks noChangeArrowheads="1"/>
            </p:cNvSpPr>
            <p:nvPr/>
          </p:nvSpPr>
          <p:spPr bwMode="auto">
            <a:xfrm>
              <a:off x="2025" y="2128"/>
              <a:ext cx="24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/>
                <a:t>2</a:t>
              </a:r>
            </a:p>
          </p:txBody>
        </p:sp>
        <p:sp>
          <p:nvSpPr>
            <p:cNvPr id="36" name="Line 106"/>
            <p:cNvSpPr>
              <a:spLocks noChangeShapeType="1"/>
            </p:cNvSpPr>
            <p:nvPr/>
          </p:nvSpPr>
          <p:spPr bwMode="auto">
            <a:xfrm>
              <a:off x="2209" y="2236"/>
              <a:ext cx="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" name="Oval 136"/>
          <p:cNvSpPr>
            <a:spLocks noChangeArrowheads="1"/>
          </p:cNvSpPr>
          <p:nvPr/>
        </p:nvSpPr>
        <p:spPr bwMode="auto">
          <a:xfrm>
            <a:off x="1952625" y="8758238"/>
            <a:ext cx="152400" cy="152400"/>
          </a:xfrm>
          <a:prstGeom prst="ellipse">
            <a:avLst/>
          </a:prstGeom>
          <a:solidFill>
            <a:srgbClr val="0000CC"/>
          </a:solidFill>
          <a:ln w="2857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137"/>
          <p:cNvSpPr>
            <a:spLocks noChangeArrowheads="1"/>
          </p:cNvSpPr>
          <p:nvPr/>
        </p:nvSpPr>
        <p:spPr bwMode="auto">
          <a:xfrm>
            <a:off x="2362200" y="8763000"/>
            <a:ext cx="152400" cy="152400"/>
          </a:xfrm>
          <a:prstGeom prst="ellips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138"/>
          <p:cNvSpPr>
            <a:spLocks noChangeShapeType="1"/>
          </p:cNvSpPr>
          <p:nvPr/>
        </p:nvSpPr>
        <p:spPr bwMode="auto">
          <a:xfrm>
            <a:off x="2119313" y="8839200"/>
            <a:ext cx="2286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Oval 139"/>
          <p:cNvSpPr>
            <a:spLocks noChangeArrowheads="1"/>
          </p:cNvSpPr>
          <p:nvPr/>
        </p:nvSpPr>
        <p:spPr bwMode="auto">
          <a:xfrm>
            <a:off x="2362200" y="8382000"/>
            <a:ext cx="152400" cy="152400"/>
          </a:xfrm>
          <a:prstGeom prst="ellipse">
            <a:avLst/>
          </a:prstGeom>
          <a:solidFill>
            <a:srgbClr val="0000CC"/>
          </a:solidFill>
          <a:ln w="2857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Oval 140"/>
          <p:cNvSpPr>
            <a:spLocks noChangeArrowheads="1"/>
          </p:cNvSpPr>
          <p:nvPr/>
        </p:nvSpPr>
        <p:spPr bwMode="auto">
          <a:xfrm>
            <a:off x="2771775" y="8386763"/>
            <a:ext cx="152400" cy="152400"/>
          </a:xfrm>
          <a:prstGeom prst="ellips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141"/>
          <p:cNvSpPr>
            <a:spLocks noChangeShapeType="1"/>
          </p:cNvSpPr>
          <p:nvPr/>
        </p:nvSpPr>
        <p:spPr bwMode="auto">
          <a:xfrm>
            <a:off x="2528888" y="8462963"/>
            <a:ext cx="2286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Oval 143"/>
          <p:cNvSpPr>
            <a:spLocks noChangeArrowheads="1"/>
          </p:cNvSpPr>
          <p:nvPr/>
        </p:nvSpPr>
        <p:spPr bwMode="auto">
          <a:xfrm>
            <a:off x="2747963" y="7962900"/>
            <a:ext cx="152400" cy="152400"/>
          </a:xfrm>
          <a:prstGeom prst="ellipse">
            <a:avLst/>
          </a:prstGeom>
          <a:solidFill>
            <a:srgbClr val="0000CC"/>
          </a:solidFill>
          <a:ln w="2857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144"/>
          <p:cNvSpPr>
            <a:spLocks noChangeArrowheads="1"/>
          </p:cNvSpPr>
          <p:nvPr/>
        </p:nvSpPr>
        <p:spPr bwMode="auto">
          <a:xfrm>
            <a:off x="3157538" y="7967663"/>
            <a:ext cx="152400" cy="152400"/>
          </a:xfrm>
          <a:prstGeom prst="ellips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145"/>
          <p:cNvSpPr>
            <a:spLocks noChangeShapeType="1"/>
          </p:cNvSpPr>
          <p:nvPr/>
        </p:nvSpPr>
        <p:spPr bwMode="auto">
          <a:xfrm>
            <a:off x="2914650" y="8043863"/>
            <a:ext cx="2286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Oval 146"/>
          <p:cNvSpPr>
            <a:spLocks noChangeArrowheads="1"/>
          </p:cNvSpPr>
          <p:nvPr/>
        </p:nvSpPr>
        <p:spPr bwMode="auto">
          <a:xfrm>
            <a:off x="3157538" y="7586663"/>
            <a:ext cx="152400" cy="152400"/>
          </a:xfrm>
          <a:prstGeom prst="ellipse">
            <a:avLst/>
          </a:prstGeom>
          <a:solidFill>
            <a:srgbClr val="0000CC"/>
          </a:solidFill>
          <a:ln w="2857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147"/>
          <p:cNvSpPr>
            <a:spLocks noChangeArrowheads="1"/>
          </p:cNvSpPr>
          <p:nvPr/>
        </p:nvSpPr>
        <p:spPr bwMode="auto">
          <a:xfrm>
            <a:off x="3567113" y="7591425"/>
            <a:ext cx="152400" cy="152400"/>
          </a:xfrm>
          <a:prstGeom prst="ellips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148"/>
          <p:cNvSpPr>
            <a:spLocks noChangeShapeType="1"/>
          </p:cNvSpPr>
          <p:nvPr/>
        </p:nvSpPr>
        <p:spPr bwMode="auto">
          <a:xfrm>
            <a:off x="3324225" y="7667625"/>
            <a:ext cx="2286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Oval 149"/>
          <p:cNvSpPr>
            <a:spLocks noChangeArrowheads="1"/>
          </p:cNvSpPr>
          <p:nvPr/>
        </p:nvSpPr>
        <p:spPr bwMode="auto">
          <a:xfrm>
            <a:off x="3552825" y="7191375"/>
            <a:ext cx="152400" cy="152400"/>
          </a:xfrm>
          <a:prstGeom prst="ellipse">
            <a:avLst/>
          </a:prstGeom>
          <a:solidFill>
            <a:srgbClr val="0000CC"/>
          </a:solidFill>
          <a:ln w="2857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Oval 150"/>
          <p:cNvSpPr>
            <a:spLocks noChangeArrowheads="1"/>
          </p:cNvSpPr>
          <p:nvPr/>
        </p:nvSpPr>
        <p:spPr bwMode="auto">
          <a:xfrm>
            <a:off x="3962400" y="7196138"/>
            <a:ext cx="152400" cy="152400"/>
          </a:xfrm>
          <a:prstGeom prst="ellips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151"/>
          <p:cNvSpPr>
            <a:spLocks noChangeShapeType="1"/>
          </p:cNvSpPr>
          <p:nvPr/>
        </p:nvSpPr>
        <p:spPr bwMode="auto">
          <a:xfrm>
            <a:off x="3719513" y="7272338"/>
            <a:ext cx="2286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" name="Oval 152"/>
          <p:cNvSpPr>
            <a:spLocks noChangeArrowheads="1"/>
          </p:cNvSpPr>
          <p:nvPr/>
        </p:nvSpPr>
        <p:spPr bwMode="auto">
          <a:xfrm>
            <a:off x="3962400" y="6800850"/>
            <a:ext cx="152400" cy="152400"/>
          </a:xfrm>
          <a:prstGeom prst="ellipse">
            <a:avLst/>
          </a:prstGeom>
          <a:solidFill>
            <a:srgbClr val="0000CC"/>
          </a:solidFill>
          <a:ln w="2857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Oval 153"/>
          <p:cNvSpPr>
            <a:spLocks noChangeArrowheads="1"/>
          </p:cNvSpPr>
          <p:nvPr/>
        </p:nvSpPr>
        <p:spPr bwMode="auto">
          <a:xfrm>
            <a:off x="4371975" y="6805613"/>
            <a:ext cx="152400" cy="152400"/>
          </a:xfrm>
          <a:prstGeom prst="ellips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Line 154"/>
          <p:cNvSpPr>
            <a:spLocks noChangeShapeType="1"/>
          </p:cNvSpPr>
          <p:nvPr/>
        </p:nvSpPr>
        <p:spPr bwMode="auto">
          <a:xfrm>
            <a:off x="4129088" y="6881813"/>
            <a:ext cx="2286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5" name="Group 101"/>
          <p:cNvGrpSpPr>
            <a:grpSpLocks/>
          </p:cNvGrpSpPr>
          <p:nvPr/>
        </p:nvGrpSpPr>
        <p:grpSpPr bwMode="auto">
          <a:xfrm rot="-5400000">
            <a:off x="-1097756" y="7193756"/>
            <a:ext cx="3962400" cy="852488"/>
            <a:chOff x="1447800" y="1981200"/>
            <a:chExt cx="3962400" cy="852488"/>
          </a:xfrm>
        </p:grpSpPr>
        <p:sp>
          <p:nvSpPr>
            <p:cNvPr id="56" name="Text Box 142"/>
            <p:cNvSpPr txBox="1">
              <a:spLocks noChangeArrowheads="1"/>
            </p:cNvSpPr>
            <p:nvPr/>
          </p:nvSpPr>
          <p:spPr bwMode="auto">
            <a:xfrm>
              <a:off x="1447800" y="2376488"/>
              <a:ext cx="35814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Rounding-down function</a:t>
              </a:r>
            </a:p>
          </p:txBody>
        </p:sp>
        <p:sp>
          <p:nvSpPr>
            <p:cNvPr id="57" name="Text Box 205"/>
            <p:cNvSpPr txBox="1">
              <a:spLocks noChangeArrowheads="1"/>
            </p:cNvSpPr>
            <p:nvPr/>
          </p:nvSpPr>
          <p:spPr bwMode="auto">
            <a:xfrm>
              <a:off x="1447800" y="1981200"/>
              <a:ext cx="39624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Greatest integer function</a:t>
              </a:r>
            </a:p>
          </p:txBody>
        </p:sp>
      </p:grp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 cstate="print"/>
          <a:srcRect l="31226" r="29339" b="25333"/>
          <a:stretch>
            <a:fillRect/>
          </a:stretch>
        </p:blipFill>
        <p:spPr bwMode="auto">
          <a:xfrm>
            <a:off x="914400" y="9067800"/>
            <a:ext cx="502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5" descr="graphing paper"/>
          <p:cNvPicPr>
            <a:picLocks noChangeAspect="1" noChangeArrowheads="1"/>
          </p:cNvPicPr>
          <p:nvPr/>
        </p:nvPicPr>
        <p:blipFill>
          <a:blip r:embed="rId4" cstate="print"/>
          <a:srcRect l="14981" t="4314" r="17081" b="5875"/>
          <a:stretch>
            <a:fillRect/>
          </a:stretch>
        </p:blipFill>
        <p:spPr bwMode="auto">
          <a:xfrm>
            <a:off x="0" y="0"/>
            <a:ext cx="2762250" cy="2738438"/>
          </a:xfrm>
          <a:prstGeom prst="rect">
            <a:avLst/>
          </a:prstGeom>
          <a:noFill/>
        </p:spPr>
      </p:pic>
      <p:sp>
        <p:nvSpPr>
          <p:cNvPr id="61" name="Rectangle 8"/>
          <p:cNvSpPr>
            <a:spLocks noChangeArrowheads="1"/>
          </p:cNvSpPr>
          <p:nvPr/>
        </p:nvSpPr>
        <p:spPr bwMode="auto">
          <a:xfrm rot="10800000">
            <a:off x="0" y="1905000"/>
            <a:ext cx="6172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28"/>
              <a:tabLst>
                <a:tab pos="28575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Graph the step function.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42900" lvl="0" indent="-342900" defTabSz="9144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28"/>
            </a:pPr>
            <a:endParaRPr lang="en-US" sz="1400" dirty="0" smtClean="0">
              <a:cs typeface="Arial" pitchFamily="34" charset="0"/>
            </a:endParaRPr>
          </a:p>
          <a:p>
            <a:pPr marL="342900" lvl="0" indent="-342900" defTabSz="9144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28"/>
            </a:pPr>
            <a:endParaRPr lang="en-US" sz="1400" dirty="0" smtClean="0">
              <a:cs typeface="Arial" pitchFamily="34" charset="0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8"/>
            </a:pPr>
            <a:r>
              <a:rPr lang="en-US" sz="1400" dirty="0" smtClean="0">
                <a:ea typeface="Times New Roman" pitchFamily="18" charset="0"/>
                <a:cs typeface="Arial" pitchFamily="34" charset="0"/>
              </a:rPr>
              <a:t>What is the domain? 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8"/>
            </a:pPr>
            <a:endParaRPr lang="en-US" sz="1400" dirty="0" smtClean="0">
              <a:cs typeface="Arial" pitchFamily="34" charset="0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8"/>
            </a:pPr>
            <a:endParaRPr lang="en-US" sz="1400" dirty="0" smtClean="0">
              <a:cs typeface="Arial" pitchFamily="34" charset="0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8"/>
            </a:pPr>
            <a:r>
              <a:rPr lang="en-US" sz="1400" dirty="0" smtClean="0">
                <a:ea typeface="Times New Roman" pitchFamily="18" charset="0"/>
                <a:cs typeface="Arial" pitchFamily="34" charset="0"/>
              </a:rPr>
              <a:t>What is the range?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8"/>
            </a:pPr>
            <a:endParaRPr lang="en-US" sz="1400" dirty="0" smtClean="0">
              <a:cs typeface="Arial" pitchFamily="34" charset="0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8"/>
            </a:pPr>
            <a:endParaRPr lang="en-US" sz="1400" dirty="0" smtClean="0">
              <a:cs typeface="Arial" pitchFamily="34" charset="0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8"/>
            </a:pPr>
            <a:r>
              <a:rPr lang="en-US" sz="1400" dirty="0" smtClean="0">
                <a:ea typeface="Times New Roman" pitchFamily="18" charset="0"/>
                <a:cs typeface="Arial" pitchFamily="34" charset="0"/>
              </a:rPr>
              <a:t>Why is the range not all real numbers?  </a:t>
            </a:r>
            <a:endParaRPr lang="en-US" sz="1400" dirty="0" smtClean="0">
              <a:cs typeface="Arial" pitchFamily="34" charset="0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8"/>
            </a:pPr>
            <a:endParaRPr lang="en-US" sz="1400" dirty="0" smtClean="0"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28"/>
              <a:tabLst>
                <a:tab pos="285750" algn="l"/>
              </a:tabLst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62" name="Picture 61" descr="Picture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0800000">
            <a:off x="381000" y="2945234"/>
            <a:ext cx="1981200" cy="1340856"/>
          </a:xfrm>
          <a:prstGeom prst="rect">
            <a:avLst/>
          </a:prstGeom>
        </p:spPr>
      </p:pic>
      <p:sp>
        <p:nvSpPr>
          <p:cNvPr id="63" name="TextBox 2"/>
          <p:cNvSpPr txBox="1">
            <a:spLocks noChangeArrowheads="1"/>
          </p:cNvSpPr>
          <p:nvPr/>
        </p:nvSpPr>
        <p:spPr bwMode="auto">
          <a:xfrm>
            <a:off x="0" y="9364662"/>
            <a:ext cx="73152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©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2010, </a:t>
            </a: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Dr. Jennifer L. Bell, LaGrange High School, LaGrange, 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Georgia      Adapted </a:t>
            </a: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from Various 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Sources	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   MCC9-12.F.IF.7b</a:t>
            </a:r>
            <a:endParaRPr lang="en-US" altLang="en-US" sz="8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3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23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0"/>
                            </p:stCondLst>
                            <p:childTnLst>
                              <p:par>
                                <p:cTn id="8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500"/>
                            </p:stCondLst>
                            <p:childTnLst>
                              <p:par>
                                <p:cTn id="87" presetID="23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7000"/>
                            </p:stCondLst>
                            <p:childTnLst>
                              <p:par>
                                <p:cTn id="96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800600"/>
            <a:ext cx="731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400800" y="8610600"/>
            <a:ext cx="91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Step Functions</a:t>
            </a:r>
            <a:endParaRPr lang="en-US" sz="1300" dirty="0"/>
          </a:p>
        </p:txBody>
      </p:sp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6313487"/>
            <a:ext cx="3117644" cy="328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" name="Rectangle 63"/>
          <p:cNvSpPr/>
          <p:nvPr/>
        </p:nvSpPr>
        <p:spPr>
          <a:xfrm>
            <a:off x="228600" y="5181600"/>
            <a:ext cx="563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32"/>
            </a:pPr>
            <a:r>
              <a:rPr lang="en-US" sz="1400" dirty="0" smtClean="0"/>
              <a:t>Write the equation of the piecewise function that matches the step function graph. </a:t>
            </a:r>
            <a:endParaRPr lang="en-US" sz="1400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 rot="10800000">
            <a:off x="0" y="2476872"/>
            <a:ext cx="71628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PRACTICE</a:t>
            </a:r>
            <a:r>
              <a:rPr kumimoji="0" lang="en-US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 Use the following piecewise functions to answer the following questions: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4572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What is the domain? Range?.</a:t>
            </a:r>
          </a:p>
          <a:p>
            <a:pPr marL="4572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endParaRPr lang="en-US" sz="1200" dirty="0" smtClean="0">
              <a:ea typeface="Times New Roman" pitchFamily="18" charset="0"/>
              <a:cs typeface="Arial" pitchFamily="34" charset="0"/>
            </a:endParaRPr>
          </a:p>
          <a:p>
            <a:pPr marL="4572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What are the x-intercepts?</a:t>
            </a:r>
            <a:r>
              <a:rPr kumimoji="0" lang="en-US" sz="12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y-</a:t>
            </a:r>
            <a:r>
              <a:rPr kumimoji="0" lang="en-US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intercepts?</a:t>
            </a:r>
          </a:p>
          <a:p>
            <a:pPr marL="4572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endParaRPr kumimoji="0" lang="en-US" sz="1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4572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Describe the end behavior.</a:t>
            </a:r>
          </a:p>
          <a:p>
            <a:pPr marL="4572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endParaRPr lang="en-US" sz="1200" dirty="0" smtClean="0">
              <a:ea typeface="Times New Roman" pitchFamily="18" charset="0"/>
              <a:cs typeface="Arial" pitchFamily="34" charset="0"/>
            </a:endParaRPr>
          </a:p>
          <a:p>
            <a:pPr marL="4572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Where are th</a:t>
            </a:r>
            <a:r>
              <a:rPr lang="en-US" sz="1200" dirty="0" smtClean="0">
                <a:ea typeface="Times New Roman" pitchFamily="18" charset="0"/>
                <a:cs typeface="Arial" pitchFamily="34" charset="0"/>
              </a:rPr>
              <a:t>e </a:t>
            </a:r>
            <a:r>
              <a:rPr kumimoji="0" lang="en-US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intervals of increasing? Decreasing? </a:t>
            </a:r>
            <a:r>
              <a:rPr lang="en-US" sz="1200" dirty="0" smtClean="0">
                <a:ea typeface="Times New Roman" pitchFamily="18" charset="0"/>
                <a:cs typeface="Arial" pitchFamily="34" charset="0"/>
              </a:rPr>
              <a:t>Remaining constant?</a:t>
            </a:r>
          </a:p>
          <a:p>
            <a:pPr marL="4572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endParaRPr kumimoji="0" lang="en-US" sz="1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lang="en-US" sz="1200" dirty="0" smtClean="0">
                <a:cs typeface="Arial" pitchFamily="34" charset="0"/>
              </a:rPr>
              <a:t>Find </a:t>
            </a:r>
            <a:r>
              <a:rPr lang="en-US" sz="1200" i="1" dirty="0" smtClean="0">
                <a:cs typeface="Times New Roman" pitchFamily="18" charset="0"/>
              </a:rPr>
              <a:t>f(</a:t>
            </a:r>
            <a:r>
              <a:rPr lang="en-US" sz="1200" dirty="0" smtClean="0">
                <a:cs typeface="Arial" pitchFamily="34" charset="0"/>
              </a:rPr>
              <a:t>2).</a:t>
            </a:r>
            <a:endParaRPr kumimoji="0" lang="en-US" sz="1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4953000" y="47695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/>
          <a:srcRect t="9756" b="7317"/>
          <a:stretch>
            <a:fillRect/>
          </a:stretch>
        </p:blipFill>
        <p:spPr bwMode="auto">
          <a:xfrm rot="10800000">
            <a:off x="2289908" y="0"/>
            <a:ext cx="2811585" cy="245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800000">
            <a:off x="0" y="762000"/>
            <a:ext cx="2438400" cy="141235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68" name="Rectangle 67"/>
          <p:cNvSpPr/>
          <p:nvPr/>
        </p:nvSpPr>
        <p:spPr>
          <a:xfrm rot="10800000">
            <a:off x="6981455" y="1819275"/>
            <a:ext cx="333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</a:t>
            </a:r>
            <a:endParaRPr lang="en-US" sz="20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9" name="Rectangle 68"/>
          <p:cNvSpPr/>
          <p:nvPr/>
        </p:nvSpPr>
        <p:spPr>
          <a:xfrm rot="10800000">
            <a:off x="4495800" y="1819275"/>
            <a:ext cx="333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B</a:t>
            </a:r>
            <a:endParaRPr lang="en-US" sz="20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0" name="Rectangle 69"/>
          <p:cNvSpPr/>
          <p:nvPr/>
        </p:nvSpPr>
        <p:spPr>
          <a:xfrm rot="10800000">
            <a:off x="2063812" y="1819275"/>
            <a:ext cx="32092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</a:t>
            </a:r>
            <a:endParaRPr lang="en-US" sz="20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TextBox 2"/>
          <p:cNvSpPr txBox="1">
            <a:spLocks noChangeArrowheads="1"/>
          </p:cNvSpPr>
          <p:nvPr/>
        </p:nvSpPr>
        <p:spPr bwMode="auto">
          <a:xfrm>
            <a:off x="0" y="9364662"/>
            <a:ext cx="73152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©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2010, </a:t>
            </a: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Dr. Jennifer L. Bell, LaGrange High School, LaGrange, 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Georgia      Adapted </a:t>
            </a:r>
            <a:r>
              <a:rPr lang="en-US" altLang="en-US" sz="8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from Various 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Sources	</a:t>
            </a:r>
            <a:r>
              <a:rPr lang="en-US" altLang="en-US" sz="8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   MCC9-12.F.IF.7b</a:t>
            </a:r>
            <a:endParaRPr lang="en-US" altLang="en-US" sz="8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702</Words>
  <Application>Microsoft Office PowerPoint</Application>
  <PresentationFormat>Custom</PresentationFormat>
  <Paragraphs>187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jbell</dc:creator>
  <cp:lastModifiedBy>Jennifer Brown</cp:lastModifiedBy>
  <cp:revision>29</cp:revision>
  <dcterms:created xsi:type="dcterms:W3CDTF">2010-04-22T14:12:07Z</dcterms:created>
  <dcterms:modified xsi:type="dcterms:W3CDTF">2015-01-30T15:45:03Z</dcterms:modified>
</cp:coreProperties>
</file>