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67" r:id="rId12"/>
    <p:sldId id="276" r:id="rId13"/>
    <p:sldId id="270" r:id="rId14"/>
    <p:sldId id="272" r:id="rId15"/>
    <p:sldId id="271" r:id="rId16"/>
    <p:sldId id="269" r:id="rId17"/>
    <p:sldId id="273" r:id="rId18"/>
    <p:sldId id="274" r:id="rId19"/>
    <p:sldId id="268" r:id="rId20"/>
    <p:sldId id="275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11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D1297589-C232-4315-A0E9-C9F7763D91F3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803D7377-ED0A-461A-A213-88D906A15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133600" y="6492875"/>
            <a:ext cx="487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© 2009, Dr. Jennifer L. Bell, LaGrange High School, LaGrange, Georgia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133600" y="6492875"/>
            <a:ext cx="487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© 2009, Dr. Jennifer L. Bell, LaGrange High School, LaGrange, Georgia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133600" y="6492875"/>
            <a:ext cx="487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© 2009, Dr. Jennifer L. Bell, LaGrange High School, LaGrange, Georgia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BF88AC-C04E-45A4-817F-EB1E8D46DC85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A1B6A7-AF29-4A49-B19B-AA337E7B3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492875"/>
            <a:ext cx="487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latin typeface="Arial Narrow" pitchFamily="34" charset="0"/>
              </a:rPr>
              <a:t>© 2009, Dr. Jennifer L. Bell, LaGrange High School, LaGrange, Georgia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6200000">
            <a:off x="-360362" y="2538688"/>
            <a:ext cx="2863262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Your name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81212" y="3429001"/>
            <a:ext cx="2972266" cy="2554533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My</a:t>
            </a:r>
          </a:p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Trig Book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94595"/>
            <a:ext cx="3200400" cy="440119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342860" indent="-342860"/>
            <a:r>
              <a:rPr lang="en-US" sz="2800" u="sng" dirty="0" smtClean="0"/>
              <a:t>Directions</a:t>
            </a:r>
          </a:p>
          <a:p>
            <a:pPr marL="342860" indent="-342860">
              <a:buAutoNum type="arabicPeriod"/>
            </a:pPr>
            <a:r>
              <a:rPr lang="en-US" sz="2800" dirty="0" smtClean="0"/>
              <a:t>Fold the top right corner to meet the bottom.</a:t>
            </a:r>
          </a:p>
          <a:p>
            <a:pPr marL="342860" indent="-342860">
              <a:buAutoNum type="arabicPeriod"/>
            </a:pPr>
            <a:r>
              <a:rPr lang="en-US" sz="2800" dirty="0" smtClean="0"/>
              <a:t>Write your name &amp; “Trig Book”.</a:t>
            </a:r>
          </a:p>
          <a:p>
            <a:pPr marL="342860" indent="-342860">
              <a:buAutoNum type="arabicPeriod"/>
            </a:pPr>
            <a:r>
              <a:rPr lang="en-US" sz="2800" dirty="0" smtClean="0"/>
              <a:t>Staple the hypotenuse.</a:t>
            </a:r>
          </a:p>
          <a:p>
            <a:pPr marL="342860" indent="-342860">
              <a:buAutoNum type="arabicPeriod"/>
            </a:pPr>
            <a:r>
              <a:rPr lang="en-US" sz="2800" dirty="0" smtClean="0"/>
              <a:t>Punch hole in the left side.</a:t>
            </a:r>
            <a:endParaRPr lang="en-US" sz="2800" dirty="0"/>
          </a:p>
        </p:txBody>
      </p:sp>
      <p:grpSp>
        <p:nvGrpSpPr>
          <p:cNvPr id="2" name="Group 14"/>
          <p:cNvGrpSpPr/>
          <p:nvPr/>
        </p:nvGrpSpPr>
        <p:grpSpPr>
          <a:xfrm>
            <a:off x="190500" y="1623060"/>
            <a:ext cx="182880" cy="3154680"/>
            <a:chOff x="190500" y="1524000"/>
            <a:chExt cx="182880" cy="3154680"/>
          </a:xfrm>
        </p:grpSpPr>
        <p:sp>
          <p:nvSpPr>
            <p:cNvPr id="13" name="Oval 12"/>
            <p:cNvSpPr/>
            <p:nvPr/>
          </p:nvSpPr>
          <p:spPr>
            <a:xfrm>
              <a:off x="190500" y="1524000"/>
              <a:ext cx="182880" cy="1828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0500" y="4495800"/>
              <a:ext cx="182880" cy="1828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/>
          <p:nvPr/>
        </p:nvCxnSpPr>
        <p:spPr>
          <a:xfrm rot="16200000" flipH="1">
            <a:off x="2133600" y="716280"/>
            <a:ext cx="274320" cy="2743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6903720" y="5532120"/>
            <a:ext cx="274320" cy="2743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518660" y="3124200"/>
            <a:ext cx="274320" cy="2743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1200" dirty="0" smtClean="0"/>
              <a:t>Dr. Jennifer L. Bell, ©2009, LaGrange High School, LaGrange, Georgia (MCC9‐12.G.SRT.6; MCC9‐12.G.SRT.8)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8" grpId="0" animBg="1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911436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31242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1752601"/>
            <a:ext cx="3581400" cy="132342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ngle of depression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28800" y="3581401"/>
            <a:ext cx="2133600" cy="255454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angle made between the horizontal (parallel to the ground) and the line of sight when looking down at the object.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ight Triangle 22"/>
          <p:cNvSpPr/>
          <p:nvPr/>
        </p:nvSpPr>
        <p:spPr>
          <a:xfrm>
            <a:off x="4099557" y="4881182"/>
            <a:ext cx="1554480" cy="118872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099557" y="5890833"/>
            <a:ext cx="182880" cy="1828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3362205" y="5268018"/>
            <a:ext cx="1112520" cy="36933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 smtClean="0"/>
              <a:t>  </a:t>
            </a:r>
            <a:r>
              <a:rPr lang="en-US" b="1" dirty="0" smtClean="0"/>
              <a:t>15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16339" y="4495799"/>
            <a:ext cx="1630469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20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358640" y="4861559"/>
            <a:ext cx="518160" cy="36576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ambria Math"/>
                <a:ea typeface="Cambria Math"/>
              </a:rPr>
              <a:t>θ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886200" y="6085142"/>
            <a:ext cx="1828800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01440" y="4865942"/>
            <a:ext cx="1828800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92539" y="6111238"/>
            <a:ext cx="1630469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20</a:t>
            </a:r>
            <a:endParaRPr lang="en-US" b="1" dirty="0"/>
          </a:p>
        </p:txBody>
      </p:sp>
      <p:pic>
        <p:nvPicPr>
          <p:cNvPr id="38" name="Picture 37" descr="j0078721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94943" y="4734316"/>
            <a:ext cx="229871" cy="830220"/>
          </a:xfrm>
          <a:prstGeom prst="rect">
            <a:avLst/>
          </a:prstGeom>
        </p:spPr>
      </p:pic>
      <p:pic>
        <p:nvPicPr>
          <p:cNvPr id="39" name="Picture 38" descr="j0078733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562600" y="5486399"/>
            <a:ext cx="216694" cy="60989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 rot="2218121">
            <a:off x="4124569" y="5151919"/>
            <a:ext cx="1630469" cy="36933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r"/>
            <a:r>
              <a:rPr lang="en-US" dirty="0" smtClean="0"/>
              <a:t>line of sight</a:t>
            </a:r>
            <a:endParaRPr lang="en-US" b="1" dirty="0"/>
          </a:p>
        </p:txBody>
      </p:sp>
      <p:sp>
        <p:nvSpPr>
          <p:cNvPr id="37" name="Rectangle 36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6" grpId="0"/>
      <p:bldP spid="27" grpId="0"/>
      <p:bldP spid="28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3124200"/>
            <a:ext cx="199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152400"/>
            <a:ext cx="301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grpSp>
        <p:nvGrpSpPr>
          <p:cNvPr id="5" name="Group 4"/>
          <p:cNvGrpSpPr/>
          <p:nvPr/>
        </p:nvGrpSpPr>
        <p:grpSpPr>
          <a:xfrm>
            <a:off x="4191000" y="4658117"/>
            <a:ext cx="1893094" cy="1361981"/>
            <a:chOff x="4038600" y="4734317"/>
            <a:chExt cx="1893094" cy="1361981"/>
          </a:xfrm>
        </p:grpSpPr>
        <p:grpSp>
          <p:nvGrpSpPr>
            <p:cNvPr id="6" name="Group 36"/>
            <p:cNvGrpSpPr/>
            <p:nvPr/>
          </p:nvGrpSpPr>
          <p:grpSpPr>
            <a:xfrm>
              <a:off x="4038600" y="4865943"/>
              <a:ext cx="1844040" cy="1220788"/>
              <a:chOff x="4191000" y="4953000"/>
              <a:chExt cx="1844040" cy="1220788"/>
            </a:xfrm>
          </p:grpSpPr>
          <p:grpSp>
            <p:nvGrpSpPr>
              <p:cNvPr id="9" name="Group 27"/>
              <p:cNvGrpSpPr/>
              <p:nvPr/>
            </p:nvGrpSpPr>
            <p:grpSpPr>
              <a:xfrm>
                <a:off x="4404357" y="4968240"/>
                <a:ext cx="1554480" cy="1188720"/>
                <a:chOff x="3581400" y="4953000"/>
                <a:chExt cx="1554480" cy="1188720"/>
              </a:xfrm>
            </p:grpSpPr>
            <p:sp>
              <p:nvSpPr>
                <p:cNvPr id="13" name="Right Triangle 12"/>
                <p:cNvSpPr/>
                <p:nvPr/>
              </p:nvSpPr>
              <p:spPr>
                <a:xfrm>
                  <a:off x="3581400" y="4953000"/>
                  <a:ext cx="1554480" cy="118872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3581400" y="5957888"/>
                  <a:ext cx="182880" cy="18288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4191000" y="6172200"/>
                <a:ext cx="1828800" cy="1588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4206240" y="4953000"/>
                <a:ext cx="1828800" cy="1588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 descr="j0078721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7343" y="4734317"/>
              <a:ext cx="229871" cy="830220"/>
            </a:xfrm>
            <a:prstGeom prst="rect">
              <a:avLst/>
            </a:prstGeom>
          </p:spPr>
        </p:pic>
        <p:pic>
          <p:nvPicPr>
            <p:cNvPr id="8" name="Picture 7" descr="j0078733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flipH="1">
              <a:off x="5715000" y="5486400"/>
              <a:ext cx="216694" cy="609898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/>
        </p:nvSpPr>
        <p:spPr>
          <a:xfrm>
            <a:off x="8608276" y="0"/>
            <a:ext cx="5357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-1143000" y="3429000"/>
            <a:ext cx="6858000" cy="158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303" y="2967335"/>
            <a:ext cx="3879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(leave blank)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3124200"/>
            <a:ext cx="199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152400"/>
            <a:ext cx="301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grpSp>
        <p:nvGrpSpPr>
          <p:cNvPr id="2" name="Group 4"/>
          <p:cNvGrpSpPr/>
          <p:nvPr/>
        </p:nvGrpSpPr>
        <p:grpSpPr>
          <a:xfrm>
            <a:off x="4191000" y="4658117"/>
            <a:ext cx="1893094" cy="1361981"/>
            <a:chOff x="4038600" y="4734317"/>
            <a:chExt cx="1893094" cy="1361981"/>
          </a:xfrm>
        </p:grpSpPr>
        <p:grpSp>
          <p:nvGrpSpPr>
            <p:cNvPr id="5" name="Group 36"/>
            <p:cNvGrpSpPr/>
            <p:nvPr/>
          </p:nvGrpSpPr>
          <p:grpSpPr>
            <a:xfrm>
              <a:off x="4038600" y="4865943"/>
              <a:ext cx="1844040" cy="1220788"/>
              <a:chOff x="4191000" y="4953000"/>
              <a:chExt cx="1844040" cy="1220788"/>
            </a:xfrm>
          </p:grpSpPr>
          <p:grpSp>
            <p:nvGrpSpPr>
              <p:cNvPr id="6" name="Group 27"/>
              <p:cNvGrpSpPr/>
              <p:nvPr/>
            </p:nvGrpSpPr>
            <p:grpSpPr>
              <a:xfrm>
                <a:off x="4404357" y="4968240"/>
                <a:ext cx="1554480" cy="1192530"/>
                <a:chOff x="3581400" y="4953000"/>
                <a:chExt cx="1554480" cy="1192530"/>
              </a:xfrm>
            </p:grpSpPr>
            <p:sp>
              <p:nvSpPr>
                <p:cNvPr id="13" name="Right Triangle 12"/>
                <p:cNvSpPr/>
                <p:nvPr/>
              </p:nvSpPr>
              <p:spPr>
                <a:xfrm>
                  <a:off x="3581400" y="4953000"/>
                  <a:ext cx="1554480" cy="118872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3586163" y="5962650"/>
                  <a:ext cx="182880" cy="18288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0" name="Straight Connector 9"/>
              <p:cNvCxnSpPr/>
              <p:nvPr/>
            </p:nvCxnSpPr>
            <p:spPr>
              <a:xfrm>
                <a:off x="4191000" y="6172200"/>
                <a:ext cx="1828800" cy="1588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4206240" y="4953000"/>
                <a:ext cx="1828800" cy="1588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 descr="j0078721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7343" y="4734317"/>
              <a:ext cx="229871" cy="830220"/>
            </a:xfrm>
            <a:prstGeom prst="rect">
              <a:avLst/>
            </a:prstGeom>
          </p:spPr>
        </p:pic>
        <p:pic>
          <p:nvPicPr>
            <p:cNvPr id="8" name="Picture 7" descr="j0078733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flipH="1">
              <a:off x="5715000" y="5486400"/>
              <a:ext cx="216694" cy="609898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/>
        </p:nvSpPr>
        <p:spPr>
          <a:xfrm>
            <a:off x="8608276" y="0"/>
            <a:ext cx="5357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0"/>
            <a:ext cx="6858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6200000">
            <a:off x="2286000" y="0"/>
            <a:ext cx="6858000" cy="6858000"/>
            <a:chOff x="2286000" y="0"/>
            <a:chExt cx="6858000" cy="6858000"/>
          </a:xfrm>
        </p:grpSpPr>
        <p:sp>
          <p:nvSpPr>
            <p:cNvPr id="5" name="TextBox 4"/>
            <p:cNvSpPr txBox="1"/>
            <p:nvPr/>
          </p:nvSpPr>
          <p:spPr>
            <a:xfrm>
              <a:off x="2362200" y="3124200"/>
              <a:ext cx="1996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Definition:</a:t>
              </a:r>
              <a:endParaRPr lang="en-US" sz="3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15000" y="152400"/>
              <a:ext cx="30175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Term:</a:t>
              </a:r>
              <a:endParaRPr lang="en-US" sz="32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608276" y="0"/>
              <a:ext cx="535724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9</a:t>
              </a:r>
              <a:endParaRPr lang="en-US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0" y="0"/>
              <a:ext cx="6858000" cy="685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3124200"/>
            <a:ext cx="199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152400"/>
            <a:ext cx="301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Procedure: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4724400"/>
            <a:ext cx="199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grpSp>
        <p:nvGrpSpPr>
          <p:cNvPr id="2" name="Group 27"/>
          <p:cNvGrpSpPr/>
          <p:nvPr/>
        </p:nvGrpSpPr>
        <p:grpSpPr>
          <a:xfrm>
            <a:off x="5181597" y="4953000"/>
            <a:ext cx="1554480" cy="1192530"/>
            <a:chOff x="3581400" y="4953000"/>
            <a:chExt cx="1554480" cy="1192530"/>
          </a:xfrm>
        </p:grpSpPr>
        <p:sp>
          <p:nvSpPr>
            <p:cNvPr id="11" name="Right Triangle 10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1400" y="5962650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8608276" y="0"/>
            <a:ext cx="5357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0"/>
            <a:ext cx="6858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6200000">
            <a:off x="2286000" y="0"/>
            <a:ext cx="6858000" cy="6858000"/>
            <a:chOff x="2286000" y="0"/>
            <a:chExt cx="6858000" cy="6858000"/>
          </a:xfrm>
        </p:grpSpPr>
        <p:sp>
          <p:nvSpPr>
            <p:cNvPr id="5" name="TextBox 4"/>
            <p:cNvSpPr txBox="1"/>
            <p:nvPr/>
          </p:nvSpPr>
          <p:spPr>
            <a:xfrm>
              <a:off x="2362200" y="3124200"/>
              <a:ext cx="1996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Definition:</a:t>
              </a:r>
              <a:endParaRPr lang="en-US" sz="3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15000" y="152400"/>
              <a:ext cx="30175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Term:</a:t>
              </a:r>
              <a:endParaRPr lang="en-US" sz="3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14600" y="4724400"/>
              <a:ext cx="1996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Example:</a:t>
              </a:r>
              <a:endParaRPr lang="en-US" sz="3200" dirty="0"/>
            </a:p>
          </p:txBody>
        </p:sp>
        <p:grpSp>
          <p:nvGrpSpPr>
            <p:cNvPr id="2" name="Group 27"/>
            <p:cNvGrpSpPr/>
            <p:nvPr/>
          </p:nvGrpSpPr>
          <p:grpSpPr>
            <a:xfrm>
              <a:off x="5181597" y="4953000"/>
              <a:ext cx="1554480" cy="1192530"/>
              <a:chOff x="3581400" y="4953000"/>
              <a:chExt cx="1554480" cy="1192530"/>
            </a:xfrm>
          </p:grpSpPr>
          <p:sp>
            <p:nvSpPr>
              <p:cNvPr id="11" name="Right Triangle 10"/>
              <p:cNvSpPr/>
              <p:nvPr/>
            </p:nvSpPr>
            <p:spPr>
              <a:xfrm>
                <a:off x="3581400" y="4953000"/>
                <a:ext cx="1554480" cy="1188720"/>
              </a:xfrm>
              <a:prstGeom prst="rtTriangl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581400" y="5962650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8608276" y="0"/>
              <a:ext cx="535724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8</a:t>
              </a:r>
              <a:endParaRPr lang="en-US" sz="3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0" y="0"/>
              <a:ext cx="6858000" cy="685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15000" y="152400"/>
            <a:ext cx="301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grpSp>
        <p:nvGrpSpPr>
          <p:cNvPr id="2" name="Group 27"/>
          <p:cNvGrpSpPr/>
          <p:nvPr/>
        </p:nvGrpSpPr>
        <p:grpSpPr>
          <a:xfrm>
            <a:off x="5181597" y="4953000"/>
            <a:ext cx="1554480" cy="1188720"/>
            <a:chOff x="3581400" y="4953000"/>
            <a:chExt cx="1554480" cy="1188720"/>
          </a:xfrm>
        </p:grpSpPr>
        <p:sp>
          <p:nvSpPr>
            <p:cNvPr id="11" name="Right Triangle 10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1403" y="5957887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8608276" y="0"/>
            <a:ext cx="5357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0"/>
            <a:ext cx="6858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2286000" y="0"/>
            <a:ext cx="6858000" cy="6858000"/>
            <a:chOff x="0" y="0"/>
            <a:chExt cx="6858000" cy="6858000"/>
          </a:xfrm>
        </p:grpSpPr>
        <p:grpSp>
          <p:nvGrpSpPr>
            <p:cNvPr id="8" name="Group 7"/>
            <p:cNvGrpSpPr/>
            <p:nvPr/>
          </p:nvGrpSpPr>
          <p:grpSpPr>
            <a:xfrm rot="5400000">
              <a:off x="0" y="0"/>
              <a:ext cx="6858000" cy="6858000"/>
              <a:chOff x="2286000" y="0"/>
              <a:chExt cx="6858000" cy="68580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715000" y="152400"/>
                <a:ext cx="30175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/>
                  <a:t>Term:</a:t>
                </a:r>
                <a:endParaRPr lang="en-US" sz="3200" dirty="0"/>
              </a:p>
            </p:txBody>
          </p:sp>
          <p:grpSp>
            <p:nvGrpSpPr>
              <p:cNvPr id="2" name="Group 27"/>
              <p:cNvGrpSpPr/>
              <p:nvPr/>
            </p:nvGrpSpPr>
            <p:grpSpPr>
              <a:xfrm>
                <a:off x="5181597" y="4953000"/>
                <a:ext cx="1554480" cy="1192530"/>
                <a:chOff x="3581400" y="4953000"/>
                <a:chExt cx="1554480" cy="1192530"/>
              </a:xfrm>
            </p:grpSpPr>
            <p:sp>
              <p:nvSpPr>
                <p:cNvPr id="11" name="Right Triangle 10"/>
                <p:cNvSpPr/>
                <p:nvPr/>
              </p:nvSpPr>
              <p:spPr>
                <a:xfrm>
                  <a:off x="3581400" y="4953000"/>
                  <a:ext cx="1554480" cy="118872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3581400" y="5962650"/>
                  <a:ext cx="182880" cy="18288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" name="Rectangle 15"/>
              <p:cNvSpPr/>
              <p:nvPr/>
            </p:nvSpPr>
            <p:spPr>
              <a:xfrm>
                <a:off x="8608276" y="0"/>
                <a:ext cx="535724" cy="6463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3600" b="1" dirty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7</a:t>
                </a:r>
                <a:endParaRPr lang="en-US" sz="3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286000" y="0"/>
                <a:ext cx="6858000" cy="6858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Right Triangle 18"/>
            <p:cNvSpPr/>
            <p:nvPr/>
          </p:nvSpPr>
          <p:spPr>
            <a:xfrm rot="5400000">
              <a:off x="3855720" y="86868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rot="5400000">
              <a:off x="4044315" y="690562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3124200"/>
            <a:ext cx="199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152400"/>
            <a:ext cx="301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4724400"/>
            <a:ext cx="199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grpSp>
        <p:nvGrpSpPr>
          <p:cNvPr id="9" name="Group 27"/>
          <p:cNvGrpSpPr/>
          <p:nvPr/>
        </p:nvGrpSpPr>
        <p:grpSpPr>
          <a:xfrm>
            <a:off x="5181597" y="4953000"/>
            <a:ext cx="1554480" cy="1188720"/>
            <a:chOff x="3581400" y="4953000"/>
            <a:chExt cx="1554480" cy="1188720"/>
          </a:xfrm>
        </p:grpSpPr>
        <p:sp>
          <p:nvSpPr>
            <p:cNvPr id="11" name="Right Triangle 10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1400" y="5957888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8608276" y="0"/>
            <a:ext cx="5357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0"/>
            <a:ext cx="6858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31242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840480" y="1935481"/>
            <a:ext cx="3124200" cy="707886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dirty="0" smtClean="0"/>
              <a:t>Trigonometry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981200" y="3810000"/>
            <a:ext cx="3429000" cy="240064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000" dirty="0" smtClean="0"/>
              <a:t>A ratio of the</a:t>
            </a:r>
          </a:p>
          <a:p>
            <a:pPr algn="ctr"/>
            <a:r>
              <a:rPr lang="en-US" sz="3000" dirty="0" smtClean="0"/>
              <a:t>lengths of the sides of a right triangle are called the trigonometric ratios.</a:t>
            </a:r>
            <a:endParaRPr lang="en-US" sz="3000" dirty="0"/>
          </a:p>
        </p:txBody>
      </p:sp>
      <p:sp>
        <p:nvSpPr>
          <p:cNvPr id="22" name="Rectangle 21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10800000">
            <a:off x="2285206" y="0"/>
            <a:ext cx="6858794" cy="6858794"/>
            <a:chOff x="0" y="0"/>
            <a:chExt cx="6858794" cy="6858794"/>
          </a:xfrm>
        </p:grpSpPr>
        <p:grpSp>
          <p:nvGrpSpPr>
            <p:cNvPr id="10" name="Group 9"/>
            <p:cNvGrpSpPr/>
            <p:nvPr/>
          </p:nvGrpSpPr>
          <p:grpSpPr>
            <a:xfrm rot="5400000">
              <a:off x="397034" y="397034"/>
              <a:ext cx="6781800" cy="6141720"/>
              <a:chOff x="2362200" y="0"/>
              <a:chExt cx="6781800" cy="614172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362200" y="3124200"/>
                <a:ext cx="19964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Definition:</a:t>
                </a:r>
                <a:endParaRPr lang="en-US" sz="320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715000" y="152400"/>
                <a:ext cx="30175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/>
                  <a:t>Procedure:</a:t>
                </a:r>
                <a:endParaRPr lang="en-US" sz="32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514600" y="4724400"/>
                <a:ext cx="19964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Example:</a:t>
                </a:r>
                <a:endParaRPr lang="en-US" sz="3200" dirty="0"/>
              </a:p>
            </p:txBody>
          </p:sp>
          <p:grpSp>
            <p:nvGrpSpPr>
              <p:cNvPr id="2" name="Group 27"/>
              <p:cNvGrpSpPr/>
              <p:nvPr/>
            </p:nvGrpSpPr>
            <p:grpSpPr>
              <a:xfrm>
                <a:off x="5181597" y="4953000"/>
                <a:ext cx="1554480" cy="1188720"/>
                <a:chOff x="3581400" y="4953000"/>
                <a:chExt cx="1554480" cy="1188720"/>
              </a:xfrm>
            </p:grpSpPr>
            <p:sp>
              <p:nvSpPr>
                <p:cNvPr id="11" name="Right Triangle 10"/>
                <p:cNvSpPr/>
                <p:nvPr/>
              </p:nvSpPr>
              <p:spPr>
                <a:xfrm>
                  <a:off x="3581400" y="4953000"/>
                  <a:ext cx="1554480" cy="1188720"/>
                </a:xfrm>
                <a:prstGeom prst="rtTriangl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3586162" y="5953125"/>
                  <a:ext cx="182880" cy="18288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" name="Rectangle 15"/>
              <p:cNvSpPr/>
              <p:nvPr/>
            </p:nvSpPr>
            <p:spPr>
              <a:xfrm>
                <a:off x="8608276" y="0"/>
                <a:ext cx="535724" cy="6463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3600" b="1" cap="none" spc="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6</a:t>
                </a:r>
                <a:endParaRPr lang="en-US" sz="36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0"/>
              <a:ext cx="6858000" cy="6858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31242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962400" y="1752601"/>
            <a:ext cx="3124200" cy="70787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sin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33600" y="3657600"/>
            <a:ext cx="2286000" cy="101565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000" b="1" u="sng" dirty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en-US" sz="3000" b="1" u="sng" dirty="0" smtClean="0">
                <a:solidFill>
                  <a:schemeClr val="accent3">
                    <a:lumMod val="75000"/>
                  </a:schemeClr>
                </a:solidFill>
              </a:rPr>
              <a:t>pposite</a:t>
            </a:r>
          </a:p>
          <a:p>
            <a:pPr algn="ctr"/>
            <a:r>
              <a:rPr lang="en-US" sz="3000" b="1" dirty="0">
                <a:solidFill>
                  <a:schemeClr val="accent3">
                    <a:lumMod val="75000"/>
                  </a:schemeClr>
                </a:solidFill>
              </a:rPr>
              <a:t>h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ypotenuse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14800" y="2590801"/>
            <a:ext cx="3017520" cy="5232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Pronounced “sign”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4267201" y="4876798"/>
            <a:ext cx="2080650" cy="1329452"/>
            <a:chOff x="3200401" y="4876799"/>
            <a:chExt cx="2080650" cy="1329453"/>
          </a:xfrm>
        </p:grpSpPr>
        <p:sp>
          <p:nvSpPr>
            <p:cNvPr id="23" name="Right Triangle 22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1400" y="5962651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72000" y="583692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ambria Math"/>
                  <a:ea typeface="Cambria Math"/>
                </a:rPr>
                <a:t>θ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2737367" y="5339833"/>
              <a:ext cx="1295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pposite  </a:t>
              </a:r>
              <a:r>
                <a:rPr lang="en-US" b="1" dirty="0" smtClean="0"/>
                <a:t>4</a:t>
              </a:r>
              <a:endParaRPr lang="en-US" b="1" dirty="0"/>
            </a:p>
          </p:txBody>
        </p:sp>
        <p:sp>
          <p:nvSpPr>
            <p:cNvPr id="27" name="TextBox 26"/>
            <p:cNvSpPr txBox="1"/>
            <p:nvPr/>
          </p:nvSpPr>
          <p:spPr>
            <a:xfrm rot="2308206">
              <a:off x="3650582" y="5177219"/>
              <a:ext cx="1630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  <a:r>
                <a:rPr lang="en-US" dirty="0" smtClean="0"/>
                <a:t>ypotenuse  </a:t>
              </a:r>
              <a:r>
                <a:rPr lang="en-US" b="1" dirty="0" smtClean="0"/>
                <a:t>5</a:t>
              </a:r>
              <a:endParaRPr lang="en-US" b="1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057400" y="47244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981200" y="5486401"/>
            <a:ext cx="1828800" cy="5232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sin </a:t>
            </a: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θ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= 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40" y="5334001"/>
            <a:ext cx="822960" cy="95409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</a:p>
          <a:p>
            <a:pPr algn="ctr"/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2819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Procedure: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1752600"/>
            <a:ext cx="3581400" cy="132343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Find missing side length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6000" y="3200400"/>
            <a:ext cx="1676400" cy="40009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sin 15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=       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28800" y="3200400"/>
            <a:ext cx="2971800" cy="40011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(13)  	               (13)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24200" y="3048000"/>
            <a:ext cx="701040" cy="70787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13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4572002" y="4953000"/>
            <a:ext cx="2080648" cy="1253251"/>
            <a:chOff x="3200403" y="4953000"/>
            <a:chExt cx="2080648" cy="1253252"/>
          </a:xfrm>
        </p:grpSpPr>
        <p:sp>
          <p:nvSpPr>
            <p:cNvPr id="23" name="Right Triangle 22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1400" y="5962650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19600" y="583692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15°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2813568" y="5416033"/>
              <a:ext cx="1143000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 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2308206">
              <a:off x="3650582" y="5177219"/>
              <a:ext cx="1630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</a:t>
              </a:r>
              <a:r>
                <a:rPr lang="en-US" b="1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133600" y="3733800"/>
            <a:ext cx="2514600" cy="40009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(13) sin 15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= x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19400" y="4114800"/>
            <a:ext cx="1828800" cy="40009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3.36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≈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x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</a:p>
        </p:txBody>
      </p:sp>
      <p:grpSp>
        <p:nvGrpSpPr>
          <p:cNvPr id="5" name="Group 27"/>
          <p:cNvGrpSpPr/>
          <p:nvPr/>
        </p:nvGrpSpPr>
        <p:grpSpPr>
          <a:xfrm>
            <a:off x="1752601" y="1904999"/>
            <a:ext cx="2080648" cy="1253251"/>
            <a:chOff x="3200403" y="4953000"/>
            <a:chExt cx="2080648" cy="1253252"/>
          </a:xfrm>
        </p:grpSpPr>
        <p:sp>
          <p:nvSpPr>
            <p:cNvPr id="36" name="Right Triangle 35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81401" y="5957887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19600" y="583692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ambria Math"/>
                  <a:ea typeface="Cambria Math"/>
                </a:rPr>
                <a:t>15°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 rot="16200000">
              <a:off x="2813568" y="5416033"/>
              <a:ext cx="1143000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 rot="2308206">
              <a:off x="3650582" y="5177219"/>
              <a:ext cx="1630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</a:t>
              </a:r>
              <a:r>
                <a:rPr lang="en-US" b="1" dirty="0" smtClean="0"/>
                <a:t>13</a:t>
              </a:r>
              <a:endParaRPr lang="en-US" b="1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017520" y="4693920"/>
            <a:ext cx="701040" cy="70787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</a:rPr>
              <a:t>8</a:t>
            </a:r>
          </a:p>
          <a:p>
            <a:pPr algn="ctr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x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05000" y="4876800"/>
            <a:ext cx="2971800" cy="40011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(x)                      (x)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26920" y="5379720"/>
            <a:ext cx="2514600" cy="70787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(x) sin 15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=    8</a:t>
            </a:r>
          </a:p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sin 15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mbria Math"/>
                <a:ea typeface="Cambria Math"/>
              </a:rPr>
              <a:t>°	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  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sin 15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67000" y="5943600"/>
            <a:ext cx="1828800" cy="40009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30.91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≈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x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09800" y="4876800"/>
            <a:ext cx="1676400" cy="40009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sin 15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=           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2057400" y="5715000"/>
            <a:ext cx="10668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352800" y="5715000"/>
            <a:ext cx="64008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 flipV="1">
            <a:off x="3337560" y="4953000"/>
            <a:ext cx="472440" cy="304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 flipV="1">
            <a:off x="2255520" y="5577840"/>
            <a:ext cx="640080" cy="36576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10800000" flipV="1">
            <a:off x="3429000" y="3352800"/>
            <a:ext cx="472440" cy="304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/>
      <p:bldP spid="32" grpId="0"/>
      <p:bldP spid="31" grpId="0"/>
      <p:bldP spid="33" grpId="0"/>
      <p:bldP spid="34" grpId="0"/>
      <p:bldP spid="41" grpId="0"/>
      <p:bldP spid="42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31242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962400" y="1752601"/>
            <a:ext cx="3124200" cy="70787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os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ine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33600" y="3657600"/>
            <a:ext cx="2286000" cy="101565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000" b="1" u="sng" dirty="0" smtClean="0">
                <a:solidFill>
                  <a:schemeClr val="accent3">
                    <a:lumMod val="75000"/>
                  </a:schemeClr>
                </a:solidFill>
              </a:rPr>
              <a:t>adjacent</a:t>
            </a:r>
          </a:p>
          <a:p>
            <a:pPr algn="ctr"/>
            <a:r>
              <a:rPr lang="en-US" sz="3000" b="1" dirty="0">
                <a:solidFill>
                  <a:schemeClr val="accent3">
                    <a:lumMod val="75000"/>
                  </a:schemeClr>
                </a:solidFill>
              </a:rPr>
              <a:t>h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ypotenuse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40480" y="2590801"/>
            <a:ext cx="3505200" cy="5232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Pronounced “co-sign”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4495801" y="4724400"/>
            <a:ext cx="1699651" cy="1588531"/>
            <a:chOff x="3581400" y="4953000"/>
            <a:chExt cx="1699651" cy="1588532"/>
          </a:xfrm>
        </p:grpSpPr>
        <p:sp>
          <p:nvSpPr>
            <p:cNvPr id="23" name="Right Triangle 22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1400" y="5957888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11040" y="582168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ambria Math"/>
                  <a:ea typeface="Cambria Math"/>
                </a:rPr>
                <a:t>θ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33800" y="6172200"/>
              <a:ext cx="1295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adjacent  </a:t>
              </a:r>
              <a:r>
                <a:rPr lang="en-US" b="1" dirty="0"/>
                <a:t>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 rot="2308206">
              <a:off x="3650582" y="5177218"/>
              <a:ext cx="1630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  <a:r>
                <a:rPr lang="en-US" dirty="0" smtClean="0"/>
                <a:t>ypotenuse  </a:t>
              </a:r>
              <a:r>
                <a:rPr lang="en-US" b="1" dirty="0" smtClean="0"/>
                <a:t>5</a:t>
              </a:r>
              <a:endParaRPr lang="en-US" b="1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057400" y="47244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981200" y="5486401"/>
            <a:ext cx="1828800" cy="5232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4">
                    <a:lumMod val="75000"/>
                  </a:schemeClr>
                </a:solidFill>
              </a:rPr>
              <a:t>cos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θ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= 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40" y="5334001"/>
            <a:ext cx="990600" cy="95409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u="sng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en-US" sz="28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31242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962400" y="1752601"/>
            <a:ext cx="3124200" cy="70787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tan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gent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33600" y="3657600"/>
            <a:ext cx="2286000" cy="101565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000" b="1" u="sng" dirty="0" smtClean="0">
                <a:solidFill>
                  <a:schemeClr val="accent3">
                    <a:lumMod val="75000"/>
                  </a:schemeClr>
                </a:solidFill>
              </a:rPr>
              <a:t>opposite</a:t>
            </a:r>
          </a:p>
          <a:p>
            <a:pPr algn="ctr"/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adjacent</a:t>
            </a:r>
          </a:p>
        </p:txBody>
      </p:sp>
      <p:grpSp>
        <p:nvGrpSpPr>
          <p:cNvPr id="3" name="Group 27"/>
          <p:cNvGrpSpPr/>
          <p:nvPr/>
        </p:nvGrpSpPr>
        <p:grpSpPr>
          <a:xfrm>
            <a:off x="4114802" y="4648199"/>
            <a:ext cx="1935479" cy="1664732"/>
            <a:chOff x="3200401" y="4876799"/>
            <a:chExt cx="1935479" cy="1664733"/>
          </a:xfrm>
        </p:grpSpPr>
        <p:sp>
          <p:nvSpPr>
            <p:cNvPr id="23" name="Right Triangle 22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6162" y="5962650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26280" y="5821680"/>
              <a:ext cx="487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ambria Math"/>
                  <a:ea typeface="Cambria Math"/>
                </a:rPr>
                <a:t>θ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33800" y="6172200"/>
              <a:ext cx="1295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adjacent  </a:t>
              </a:r>
              <a:r>
                <a:rPr lang="en-US" b="1" dirty="0"/>
                <a:t>3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2684132" y="5393068"/>
              <a:ext cx="14018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opposite  </a:t>
              </a:r>
              <a:r>
                <a:rPr lang="en-US" b="1" dirty="0"/>
                <a:t>4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057400" y="47244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981200" y="5486401"/>
            <a:ext cx="1828800" cy="5232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tan </a:t>
            </a: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θ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= 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40" y="5334001"/>
            <a:ext cx="899160" cy="95409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</a:p>
          <a:p>
            <a:pPr algn="ctr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Procedure: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733800" y="1752600"/>
            <a:ext cx="3429000" cy="132343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Find missing angle measure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09800" y="3291841"/>
            <a:ext cx="1676400" cy="5232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75000"/>
                  </a:schemeClr>
                </a:solidFill>
              </a:rPr>
              <a:t>cos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=       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52800" y="3124201"/>
            <a:ext cx="701040" cy="95409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  <a:p>
            <a:pPr algn="ctr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10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4572002" y="4953001"/>
            <a:ext cx="2080648" cy="1219198"/>
            <a:chOff x="3200403" y="4953000"/>
            <a:chExt cx="2080648" cy="1219198"/>
          </a:xfrm>
        </p:grpSpPr>
        <p:sp>
          <p:nvSpPr>
            <p:cNvPr id="23" name="Right Triangle 22"/>
            <p:cNvSpPr/>
            <p:nvPr/>
          </p:nvSpPr>
          <p:spPr>
            <a:xfrm>
              <a:off x="3581400" y="4953000"/>
              <a:ext cx="1554480" cy="1188720"/>
            </a:xfrm>
            <a:prstGeom prst="rt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6163" y="5962650"/>
              <a:ext cx="182880" cy="182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81401" y="510539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ea typeface="Cambria Math"/>
                  <a:cs typeface="Times New Roman" pitchFamily="18" charset="0"/>
                </a:rPr>
                <a:t>x</a:t>
              </a:r>
              <a:r>
                <a:rPr lang="en-US" dirty="0" smtClean="0">
                  <a:latin typeface="Cambria Math"/>
                  <a:ea typeface="Cambria Math"/>
                </a:rPr>
                <a:t>°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2813568" y="5416033"/>
              <a:ext cx="1143000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</a:t>
              </a:r>
              <a:r>
                <a:rPr lang="en-US" b="1" dirty="0">
                  <a:cs typeface="Times New Roman" pitchFamily="18" charset="0"/>
                </a:rPr>
                <a:t>6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 rot="2308206">
              <a:off x="3650582" y="5177217"/>
              <a:ext cx="1630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</a:t>
              </a:r>
              <a:r>
                <a:rPr lang="en-US" b="1" dirty="0" smtClean="0"/>
                <a:t>10</a:t>
              </a:r>
              <a:endParaRPr lang="en-US" b="1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133600" y="4038601"/>
            <a:ext cx="2514600" cy="5232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cos</a:t>
            </a:r>
            <a:r>
              <a:rPr lang="en-US" sz="2800" b="1" baseline="30000" dirty="0" smtClean="0">
                <a:solidFill>
                  <a:schemeClr val="accent4">
                    <a:lumMod val="75000"/>
                  </a:schemeClr>
                </a:solidFill>
              </a:rPr>
              <a:t>-1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(6/10) = x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62200" y="5181601"/>
            <a:ext cx="1828800" cy="5232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53.13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≈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 x</a:t>
            </a:r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4602481"/>
            <a:ext cx="685800" cy="461665"/>
          </a:xfrm>
          <a:prstGeom prst="rect">
            <a:avLst/>
          </a:prstGeom>
          <a:solidFill>
            <a:schemeClr val="tx1"/>
          </a:solidFill>
          <a:ln w="28575">
            <a:solidFill>
              <a:srgbClr val="FFFF00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2nd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22320" y="4602481"/>
            <a:ext cx="685800" cy="461665"/>
          </a:xfrm>
          <a:prstGeom prst="rect">
            <a:avLst/>
          </a:prstGeom>
          <a:solidFill>
            <a:schemeClr val="tx1"/>
          </a:solidFill>
          <a:ln w="28575">
            <a:solidFill>
              <a:srgbClr val="FFFF00"/>
            </a:solidFill>
          </a:ln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cos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/>
      <p:bldP spid="31" grpId="0"/>
      <p:bldP spid="33" grpId="0"/>
      <p:bldP spid="34" grpId="0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31242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1752600"/>
            <a:ext cx="3692236" cy="132343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complementary angle ratios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5000" y="3733800"/>
            <a:ext cx="3124200" cy="101565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sin </a:t>
            </a:r>
            <a:r>
              <a:rPr lang="el-GR" sz="3000" b="1" dirty="0" smtClean="0">
                <a:solidFill>
                  <a:schemeClr val="accent3">
                    <a:lumMod val="75000"/>
                  </a:schemeClr>
                </a:solidFill>
                <a:latin typeface="Cambria Math"/>
                <a:ea typeface="Cambria Math"/>
              </a:rPr>
              <a:t>θ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 = </a:t>
            </a:r>
            <a:r>
              <a:rPr lang="en-US" sz="3000" b="1" dirty="0" err="1" smtClean="0">
                <a:solidFill>
                  <a:schemeClr val="accent3">
                    <a:lumMod val="75000"/>
                  </a:schemeClr>
                </a:solidFill>
              </a:rPr>
              <a:t>cos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 (90 - </a:t>
            </a:r>
            <a:r>
              <a:rPr lang="el-GR" sz="3000" b="1" dirty="0" smtClean="0">
                <a:solidFill>
                  <a:schemeClr val="accent3">
                    <a:lumMod val="75000"/>
                  </a:schemeClr>
                </a:solidFill>
                <a:latin typeface="Cambria Math"/>
                <a:ea typeface="Cambria Math"/>
              </a:rPr>
              <a:t>θ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algn="ctr"/>
            <a:r>
              <a:rPr lang="en-US" sz="3000" b="1" dirty="0" err="1" smtClean="0">
                <a:solidFill>
                  <a:schemeClr val="accent3">
                    <a:lumMod val="75000"/>
                  </a:schemeClr>
                </a:solidFill>
              </a:rPr>
              <a:t>cos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sz="3000" b="1" dirty="0" smtClean="0">
                <a:solidFill>
                  <a:schemeClr val="accent3">
                    <a:lumMod val="75000"/>
                  </a:schemeClr>
                </a:solidFill>
                <a:latin typeface="Cambria Math"/>
                <a:ea typeface="Cambria Math"/>
              </a:rPr>
              <a:t>θ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 = sin (90 - </a:t>
            </a:r>
            <a:r>
              <a:rPr lang="el-GR" sz="3000" b="1" dirty="0" smtClean="0">
                <a:solidFill>
                  <a:schemeClr val="accent3">
                    <a:lumMod val="75000"/>
                  </a:schemeClr>
                </a:solidFill>
                <a:latin typeface="Cambria Math"/>
                <a:ea typeface="Cambria Math"/>
              </a:rPr>
              <a:t>θ</a:t>
            </a:r>
            <a:r>
              <a:rPr lang="en-US" sz="3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57400" y="47244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Example: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828800" y="5486401"/>
            <a:ext cx="2951018" cy="46165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sin 20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=      = </a:t>
            </a: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</a:rPr>
              <a:t>cos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7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0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°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2240" y="5318760"/>
            <a:ext cx="990600" cy="83098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400" b="1" i="1" u="sng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b="1" i="1" u="sng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5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4572002" y="4953000"/>
            <a:ext cx="2080648" cy="1253251"/>
            <a:chOff x="4495802" y="4953001"/>
            <a:chExt cx="2080648" cy="1253252"/>
          </a:xfrm>
        </p:grpSpPr>
        <p:grpSp>
          <p:nvGrpSpPr>
            <p:cNvPr id="5" name="Group 27"/>
            <p:cNvGrpSpPr/>
            <p:nvPr/>
          </p:nvGrpSpPr>
          <p:grpSpPr>
            <a:xfrm>
              <a:off x="4495802" y="4953001"/>
              <a:ext cx="2080648" cy="1253252"/>
              <a:chOff x="3200403" y="4953000"/>
              <a:chExt cx="2080648" cy="1253252"/>
            </a:xfrm>
          </p:grpSpPr>
          <p:sp>
            <p:nvSpPr>
              <p:cNvPr id="23" name="Right Triangle 22"/>
              <p:cNvSpPr/>
              <p:nvPr/>
            </p:nvSpPr>
            <p:spPr>
              <a:xfrm>
                <a:off x="3581400" y="4953000"/>
                <a:ext cx="1554480" cy="1188720"/>
              </a:xfrm>
              <a:prstGeom prst="rtTriangl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581400" y="5957888"/>
                <a:ext cx="182880" cy="1828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419600" y="5836920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</a:t>
                </a:r>
                <a:r>
                  <a:rPr lang="en-US" dirty="0" smtClean="0">
                    <a:latin typeface="Cambria Math"/>
                    <a:ea typeface="Cambria Math"/>
                  </a:rPr>
                  <a:t>°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6200000">
                <a:off x="2813568" y="5416033"/>
                <a:ext cx="1143000" cy="369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 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2308206">
                <a:off x="3650582" y="5177219"/>
                <a:ext cx="16304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 </a:t>
                </a:r>
                <a:r>
                  <a:rPr lang="en-US" b="1" dirty="0" smtClean="0"/>
                  <a:t>5</a:t>
                </a:r>
                <a:endParaRPr lang="en-US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4846320" y="5196840"/>
              <a:ext cx="518160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7</a:t>
              </a:r>
              <a:r>
                <a:rPr lang="en-US" dirty="0" smtClean="0"/>
                <a:t>0</a:t>
              </a:r>
              <a:r>
                <a:rPr lang="en-US" dirty="0" smtClean="0">
                  <a:latin typeface="Cambria Math"/>
                  <a:ea typeface="Cambria Math"/>
                </a:rPr>
                <a:t>°</a:t>
              </a:r>
              <a:endParaRPr lang="en-US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2296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71600" y="3200400"/>
            <a:ext cx="6400800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05000" y="-1524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876800" y="3124200"/>
            <a:ext cx="655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1828800" y="0"/>
            <a:ext cx="6400800" cy="64008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2133600" y="716280"/>
            <a:ext cx="5044440" cy="5090160"/>
            <a:chOff x="2133600" y="716280"/>
            <a:chExt cx="5044440" cy="5090160"/>
          </a:xfrm>
        </p:grpSpPr>
        <p:cxnSp>
          <p:nvCxnSpPr>
            <p:cNvPr id="12" name="Straight Connector 11"/>
            <p:cNvCxnSpPr/>
            <p:nvPr/>
          </p:nvCxnSpPr>
          <p:spPr>
            <a:xfrm rot="16200000" flipH="1">
              <a:off x="2133600" y="71628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6903720" y="553212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18660" y="3124200"/>
              <a:ext cx="274320" cy="27432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>
            <a:off x="1828800" y="91440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5400000" flipV="1">
            <a:off x="1828800" y="883920"/>
            <a:ext cx="5486400" cy="54864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7600" y="1219201"/>
            <a:ext cx="301752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200" dirty="0" smtClean="0"/>
              <a:t>Term: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3124201"/>
            <a:ext cx="1996440" cy="5847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3200" dirty="0" smtClean="0"/>
              <a:t>Definition: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1752601"/>
            <a:ext cx="3581400" cy="132342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ngle of elevation</a:t>
            </a:r>
            <a:endParaRPr lang="en-US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52600" y="3733801"/>
            <a:ext cx="2133600" cy="224676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angle made between the ground (horizontal) and the line of sight when looking up at the object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705600" y="914401"/>
            <a:ext cx="535724" cy="64633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3" name="Right Triangle 42"/>
          <p:cNvSpPr/>
          <p:nvPr/>
        </p:nvSpPr>
        <p:spPr>
          <a:xfrm>
            <a:off x="4023357" y="4881182"/>
            <a:ext cx="1554480" cy="1188719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28119" y="5890832"/>
            <a:ext cx="182880" cy="1828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013960" y="5745478"/>
            <a:ext cx="457197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Cambria Math"/>
                <a:ea typeface="Cambria Math"/>
              </a:rPr>
              <a:t>θ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16200000">
            <a:off x="3286006" y="5268017"/>
            <a:ext cx="1112519" cy="36933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 smtClean="0"/>
              <a:t>  </a:t>
            </a:r>
            <a:r>
              <a:rPr lang="en-US" b="1" dirty="0" smtClean="0"/>
              <a:t>15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940139" y="4495799"/>
            <a:ext cx="1630469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20</a:t>
            </a:r>
            <a:endParaRPr lang="en-US" b="1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3810000" y="6085142"/>
            <a:ext cx="1828800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825240" y="4865942"/>
            <a:ext cx="1828800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016339" y="6111238"/>
            <a:ext cx="1630469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20</a:t>
            </a:r>
            <a:endParaRPr lang="en-US" b="1" dirty="0"/>
          </a:p>
        </p:txBody>
      </p:sp>
      <p:pic>
        <p:nvPicPr>
          <p:cNvPr id="35" name="Picture 34" descr="j0078721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8743" y="4734316"/>
            <a:ext cx="229871" cy="830220"/>
          </a:xfrm>
          <a:prstGeom prst="rect">
            <a:avLst/>
          </a:prstGeom>
        </p:spPr>
      </p:pic>
      <p:pic>
        <p:nvPicPr>
          <p:cNvPr id="36" name="Picture 35" descr="j0078733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486400" y="5486399"/>
            <a:ext cx="216694" cy="609898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5105400" y="3124200"/>
            <a:ext cx="2209800" cy="156964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ngle of elevation</a:t>
            </a:r>
          </a:p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= angle of depression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2218121">
            <a:off x="4094091" y="5182399"/>
            <a:ext cx="1630469" cy="36933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dirty="0" smtClean="0"/>
              <a:t>line of sight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 rot="16200000">
            <a:off x="-482189" y="2538688"/>
            <a:ext cx="3106919" cy="132342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eestyle Script" pitchFamily="66" charset="0"/>
              </a:rPr>
              <a:t>Dr. Brown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45" grpId="0"/>
      <p:bldP spid="46" grpId="0"/>
      <p:bldP spid="47" grpId="0"/>
      <p:bldP spid="40" grpId="0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457</Words>
  <Application>Microsoft Office PowerPoint</Application>
  <PresentationFormat>On-screen Show (4:3)</PresentationFormat>
  <Paragraphs>166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19</cp:revision>
  <dcterms:created xsi:type="dcterms:W3CDTF">2009-06-27T12:47:09Z</dcterms:created>
  <dcterms:modified xsi:type="dcterms:W3CDTF">2013-06-12T20:48:35Z</dcterms:modified>
</cp:coreProperties>
</file>