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6" r:id="rId3"/>
    <p:sldId id="294" r:id="rId4"/>
    <p:sldId id="321" r:id="rId5"/>
    <p:sldId id="367" r:id="rId6"/>
    <p:sldId id="356" r:id="rId7"/>
    <p:sldId id="300" r:id="rId8"/>
    <p:sldId id="301" r:id="rId9"/>
    <p:sldId id="302" r:id="rId10"/>
    <p:sldId id="303" r:id="rId11"/>
    <p:sldId id="304" r:id="rId12"/>
    <p:sldId id="337" r:id="rId13"/>
    <p:sldId id="295" r:id="rId14"/>
    <p:sldId id="373" r:id="rId15"/>
    <p:sldId id="379" r:id="rId16"/>
    <p:sldId id="369" r:id="rId17"/>
    <p:sldId id="372" r:id="rId18"/>
    <p:sldId id="370" r:id="rId19"/>
    <p:sldId id="314" r:id="rId20"/>
    <p:sldId id="315" r:id="rId21"/>
    <p:sldId id="316" r:id="rId22"/>
    <p:sldId id="328" r:id="rId23"/>
    <p:sldId id="371" r:id="rId24"/>
    <p:sldId id="374" r:id="rId25"/>
    <p:sldId id="305" r:id="rId26"/>
    <p:sldId id="306" r:id="rId27"/>
    <p:sldId id="378" r:id="rId28"/>
    <p:sldId id="376" r:id="rId29"/>
    <p:sldId id="377" r:id="rId30"/>
    <p:sldId id="375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8F8F8"/>
    <a:srgbClr val="000000"/>
    <a:srgbClr val="6600CC"/>
    <a:srgbClr val="009900"/>
    <a:srgbClr val="33CC33"/>
    <a:srgbClr val="9973F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19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D9243480-88D3-46B6-AFD9-F33B8C840D0F}" type="datetimeFigureOut">
              <a:rPr lang="en-US"/>
              <a:pPr>
                <a:defRPr/>
              </a:pPr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33DA249D-61FD-42DF-BD2E-23FD898AC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08F2C62E-AD2E-4824-A142-4AA2E908F651}" type="datetimeFigureOut">
              <a:rPr lang="en-US"/>
              <a:pPr>
                <a:defRPr/>
              </a:pPr>
              <a:t>5/23/2013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F96636F-207C-414B-BB87-6F8E68675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211BAC-CD83-482D-ACCB-CFB01C2B689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6A99AB-7163-44BF-A00D-693202D2436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F5AFC-6128-4395-9F45-378B9CB9F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EB048-9183-478B-BC6B-627868732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1FAD8-D137-474E-B05F-22FCB962C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6670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14800" y="5943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1628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28A81-3DA6-4E3A-B827-C6DB9BD55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764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810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10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6670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14800" y="5943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628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59872-8EF8-4A44-9923-5087A26B1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DBF98-1E20-4602-9101-F85417F59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4F52-78A3-4DE5-BC0A-C62FD1D4D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FBB0E-E406-424B-A6A3-E2A716DFD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CF21B-CA33-4F87-938D-691C644B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21276-56C2-479A-8A40-1DE9D125F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94345-5415-4EE6-94B5-05718A713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01FDF-AB8A-4D33-8A26-2CB73D96C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85D3E-507F-41A8-BA66-C502CCE79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C991851-6A9A-48C6-902B-67C0A4A2E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7" r:id="rId12"/>
    <p:sldLayoutId id="21474838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914400"/>
            <a:ext cx="9144000" cy="50292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Properties of Exponents</a:t>
            </a:r>
            <a:b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Dr. Jennifer L. Brown, </a:t>
            </a:r>
            <a:r>
              <a:rPr lang="en-US" sz="3600" smtClean="0"/>
              <a:t>© </a:t>
            </a:r>
            <a:r>
              <a:rPr lang="en-US" sz="3600" smtClean="0"/>
              <a:t>2010,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LaGrange High School,</a:t>
            </a:r>
            <a:br>
              <a:rPr lang="en-US" sz="3600" dirty="0" smtClean="0"/>
            </a:br>
            <a:r>
              <a:rPr lang="en-US" sz="3600" dirty="0" smtClean="0"/>
              <a:t>LaGrange, Georgia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</a:t>
            </a:r>
            <a:r>
              <a:rPr lang="en-US" sz="3600" b="1" dirty="0" smtClean="0"/>
              <a:t>MCC9‐12.N.RN.1; MCC9‐12.N.RN.2)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0" y="685800"/>
            <a:ext cx="91440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77200" cy="685800"/>
          </a:xfrm>
        </p:spPr>
        <p:txBody>
          <a:bodyPr/>
          <a:lstStyle/>
          <a:p>
            <a:pPr algn="l"/>
            <a:r>
              <a:rPr lang="en-US" sz="3200" b="1" smtClean="0">
                <a:solidFill>
                  <a:schemeClr val="bg1"/>
                </a:solidFill>
              </a:rPr>
              <a:t>Quotient of Powers</a:t>
            </a: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5344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smtClean="0">
                <a:solidFill>
                  <a:schemeClr val="tx2"/>
                </a:solidFill>
              </a:rPr>
              <a:t>Notice what we could have done using the property.</a:t>
            </a:r>
            <a:endParaRPr lang="en-US" sz="2800" smtClean="0">
              <a:solidFill>
                <a:schemeClr val="tx2"/>
              </a:solidFill>
            </a:endParaRP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17475" y="990600"/>
          <a:ext cx="2070100" cy="2732088"/>
        </p:xfrm>
        <a:graphic>
          <a:graphicData uri="http://schemas.openxmlformats.org/presentationml/2006/ole">
            <p:oleObj spid="_x0000_s5122" name="Equation" r:id="rId3" imgW="317160" imgH="41904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2362200" y="1143000"/>
          <a:ext cx="1258888" cy="2438400"/>
        </p:xfrm>
        <a:graphic>
          <a:graphicData uri="http://schemas.openxmlformats.org/presentationml/2006/ole">
            <p:oleObj spid="_x0000_s5123" name="Equation" r:id="rId4" imgW="203040" imgH="393480" progId="Equation.3">
              <p:embed/>
            </p:oleObj>
          </a:graphicData>
        </a:graphic>
      </p:graphicFrame>
      <p:sp>
        <p:nvSpPr>
          <p:cNvPr id="15370" name="WordArt 10"/>
          <p:cNvSpPr>
            <a:spLocks noChangeArrowheads="1" noChangeShapeType="1" noTextEdit="1"/>
          </p:cNvSpPr>
          <p:nvPr/>
        </p:nvSpPr>
        <p:spPr bwMode="auto">
          <a:xfrm>
            <a:off x="381000" y="3810000"/>
            <a:ext cx="8610600" cy="1924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Subtract exponents!</a:t>
            </a:r>
          </a:p>
          <a:p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Where ever you have the larger exponent,</a:t>
            </a:r>
          </a:p>
          <a:p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that's where the leftovers go.</a:t>
            </a:r>
          </a:p>
        </p:txBody>
      </p:sp>
      <p:sp>
        <p:nvSpPr>
          <p:cNvPr id="8" name="Oval 7"/>
          <p:cNvSpPr/>
          <p:nvPr/>
        </p:nvSpPr>
        <p:spPr>
          <a:xfrm>
            <a:off x="2133600" y="1295400"/>
            <a:ext cx="1600200" cy="22860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76200" y="2376488"/>
          <a:ext cx="2795588" cy="2195512"/>
        </p:xfrm>
        <a:graphic>
          <a:graphicData uri="http://schemas.openxmlformats.org/presentationml/2006/ole">
            <p:oleObj spid="_x0000_s6146" name="Equation" r:id="rId3" imgW="533160" imgH="419040" progId="Equation.3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819400" y="2470150"/>
          <a:ext cx="1306513" cy="2025650"/>
        </p:xfrm>
        <a:graphic>
          <a:graphicData uri="http://schemas.openxmlformats.org/presentationml/2006/ole">
            <p:oleObj spid="_x0000_s6147" name="Equation" r:id="rId4" imgW="330120" imgH="419040" progId="Equation.3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4343400" y="2870200"/>
          <a:ext cx="1011238" cy="1244600"/>
        </p:xfrm>
        <a:graphic>
          <a:graphicData uri="http://schemas.openxmlformats.org/presentationml/2006/ole">
            <p:oleObj spid="_x0000_s6148" name="Equation" r:id="rId5" imgW="164880" imgH="203040" progId="Equation.3">
              <p:embed/>
            </p:oleObj>
          </a:graphicData>
        </a:graphic>
      </p:graphicFrame>
      <p:sp>
        <p:nvSpPr>
          <p:cNvPr id="16393" name="AutoShape 9"/>
          <p:cNvSpPr>
            <a:spLocks/>
          </p:cNvSpPr>
          <p:nvPr/>
        </p:nvSpPr>
        <p:spPr bwMode="auto">
          <a:xfrm>
            <a:off x="3124200" y="1676400"/>
            <a:ext cx="3352800" cy="609600"/>
          </a:xfrm>
          <a:prstGeom prst="borderCallout2">
            <a:avLst>
              <a:gd name="adj1" fmla="val 22454"/>
              <a:gd name="adj2" fmla="val 84"/>
              <a:gd name="adj3" fmla="val 18750"/>
              <a:gd name="adj4" fmla="val -26375"/>
              <a:gd name="adj5" fmla="val 124741"/>
              <a:gd name="adj6" fmla="val -58667"/>
            </a:avLst>
          </a:prstGeom>
          <a:solidFill>
            <a:srgbClr val="FFFF99"/>
          </a:solidFill>
          <a:ln w="38100">
            <a:solidFill>
              <a:srgbClr val="FF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800" b="1" dirty="0"/>
              <a:t>Simplify top 1</a:t>
            </a:r>
            <a:r>
              <a:rPr lang="en-US" sz="2800" b="1" baseline="30000" dirty="0"/>
              <a:t>st</a:t>
            </a:r>
            <a:r>
              <a:rPr lang="en-US" sz="2800" b="1" dirty="0"/>
              <a:t>.</a:t>
            </a:r>
          </a:p>
        </p:txBody>
      </p:sp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5360988" y="2949575"/>
          <a:ext cx="2411412" cy="1089025"/>
        </p:xfrm>
        <a:graphic>
          <a:graphicData uri="http://schemas.openxmlformats.org/presentationml/2006/ole">
            <p:oleObj spid="_x0000_s6149" name="Equation" r:id="rId6" imgW="393480" imgH="177480" progId="Equation.3">
              <p:embed/>
            </p:oleObj>
          </a:graphicData>
        </a:graphic>
      </p:graphicFrame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5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Simplify.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4" name="Oval 13"/>
          <p:cNvSpPr/>
          <p:nvPr/>
        </p:nvSpPr>
        <p:spPr>
          <a:xfrm>
            <a:off x="6019800" y="2895600"/>
            <a:ext cx="1752600" cy="12192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 autoUpdateAnimBg="0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0937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Simplify.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1371600" y="1912937"/>
          <a:ext cx="2660650" cy="2214563"/>
        </p:xfrm>
        <a:graphic>
          <a:graphicData uri="http://schemas.openxmlformats.org/presentationml/2006/ole">
            <p:oleObj spid="_x0000_s10242" name="Equation" r:id="rId3" imgW="533160" imgH="444240" progId="Equation.3">
              <p:embed/>
            </p:oleObj>
          </a:graphicData>
        </a:graphic>
      </p:graphicFrame>
      <p:graphicFrame>
        <p:nvGraphicFramePr>
          <p:cNvPr id="342020" name="Object 4"/>
          <p:cNvGraphicFramePr>
            <a:graphicFrameLocks noChangeAspect="1"/>
          </p:cNvGraphicFramePr>
          <p:nvPr/>
        </p:nvGraphicFramePr>
        <p:xfrm>
          <a:off x="5562600" y="1760537"/>
          <a:ext cx="2819400" cy="2659063"/>
        </p:xfrm>
        <a:graphic>
          <a:graphicData uri="http://schemas.openxmlformats.org/presentationml/2006/ole">
            <p:oleObj spid="_x0000_s10243" name="Equation" r:id="rId4" imgW="444240" imgH="419040" progId="Equation.3">
              <p:embed/>
            </p:oleObj>
          </a:graphicData>
        </a:graphic>
      </p:graphicFrame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6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0" y="1752600"/>
            <a:ext cx="1600200" cy="25908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3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24899" t="44445" r="50202" b="14444"/>
          <a:stretch>
            <a:fillRect/>
          </a:stretch>
        </p:blipFill>
        <p:spPr>
          <a:xfrm>
            <a:off x="2654643" y="838200"/>
            <a:ext cx="3822357" cy="48768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0" name="Picture 9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25597" t="72223" r="50000" b="19999"/>
          <a:stretch>
            <a:fillRect/>
          </a:stretch>
        </p:blipFill>
        <p:spPr>
          <a:xfrm>
            <a:off x="2730843" y="4114800"/>
            <a:ext cx="3746157" cy="922638"/>
          </a:xfrm>
          <a:prstGeom prst="rect">
            <a:avLst/>
          </a:prstGeom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873041" y="2438400"/>
            <a:ext cx="13276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power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1223" y="2966156"/>
            <a:ext cx="16979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multiply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marL="609600" indent="-609600">
              <a:buNone/>
            </a:pPr>
            <a:r>
              <a:rPr lang="en-US" sz="5400" dirty="0" smtClean="0"/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aseline="30000" dirty="0" smtClean="0"/>
              <a:t>3</a:t>
            </a:r>
            <a:r>
              <a:rPr lang="en-US" sz="5400" dirty="0" smtClean="0"/>
              <a:t>)</a:t>
            </a:r>
            <a:r>
              <a:rPr lang="en-US" sz="5400" baseline="30000" dirty="0" smtClean="0"/>
              <a:t>4</a:t>
            </a:r>
            <a:r>
              <a:rPr lang="en-US" sz="5400" dirty="0" smtClean="0"/>
              <a:t>  </a:t>
            </a:r>
          </a:p>
          <a:p>
            <a:pPr marL="609600" indent="-609600">
              <a:buNone/>
            </a:pP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		x</a:t>
            </a:r>
            <a:r>
              <a:rPr lang="en-US" sz="5400" baseline="30000" dirty="0" smtClean="0"/>
              <a:t>3*4</a:t>
            </a:r>
            <a:r>
              <a:rPr lang="en-US" sz="5400" dirty="0" smtClean="0"/>
              <a:t> </a:t>
            </a:r>
          </a:p>
          <a:p>
            <a:pPr marL="609600" indent="-609600">
              <a:buNone/>
            </a:pP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		x</a:t>
            </a:r>
            <a:r>
              <a:rPr lang="en-US" sz="5400" baseline="30000" dirty="0" smtClean="0"/>
              <a:t>12</a:t>
            </a:r>
            <a:r>
              <a:rPr lang="en-US" sz="5400" dirty="0" smtClean="0"/>
              <a:t>  </a:t>
            </a:r>
          </a:p>
          <a:p>
            <a:pPr marL="609600" indent="-609600">
              <a:buNone/>
            </a:pPr>
            <a:endParaRPr lang="en-US" sz="5400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7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0937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Simplify.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1066800" y="39624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marL="609600" indent="-609600">
              <a:buNone/>
            </a:pPr>
            <a:r>
              <a:rPr lang="en-US" sz="5400" dirty="0" smtClean="0"/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baseline="30000" dirty="0" smtClean="0"/>
              <a:t>2</a:t>
            </a:r>
            <a:r>
              <a:rPr lang="en-US" sz="5400" dirty="0" smtClean="0"/>
              <a:t>)</a:t>
            </a:r>
            <a:r>
              <a:rPr lang="en-US" sz="5400" baseline="30000" dirty="0" smtClean="0"/>
              <a:t>5</a:t>
            </a:r>
            <a:r>
              <a:rPr lang="en-US" sz="5400" dirty="0" smtClean="0"/>
              <a:t>  </a:t>
            </a:r>
          </a:p>
          <a:p>
            <a:pPr marL="609600" indent="-609600">
              <a:buNone/>
            </a:pP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		y</a:t>
            </a:r>
            <a:r>
              <a:rPr lang="en-US" sz="5400" baseline="30000" dirty="0" smtClean="0"/>
              <a:t>2*5</a:t>
            </a:r>
            <a:r>
              <a:rPr lang="en-US" sz="5400" dirty="0" smtClean="0"/>
              <a:t> </a:t>
            </a:r>
          </a:p>
          <a:p>
            <a:pPr marL="609600" indent="-609600">
              <a:buNone/>
            </a:pP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		y</a:t>
            </a:r>
            <a:r>
              <a:rPr lang="en-US" sz="5400" baseline="30000" dirty="0" smtClean="0"/>
              <a:t>10</a:t>
            </a:r>
            <a:r>
              <a:rPr lang="en-US" sz="5400" dirty="0" smtClean="0"/>
              <a:t>  </a:t>
            </a:r>
          </a:p>
          <a:p>
            <a:pPr marL="609600" indent="-609600">
              <a:buNone/>
            </a:pPr>
            <a:endParaRPr lang="en-US" sz="5400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8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0937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Simplify.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1143000" y="39624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30000" r="74899"/>
          <a:stretch>
            <a:fillRect/>
          </a:stretch>
        </p:blipFill>
        <p:spPr>
          <a:xfrm>
            <a:off x="2971800" y="0"/>
            <a:ext cx="3124200" cy="67324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38994" r="74899" b="54668"/>
          <a:stretch>
            <a:fillRect/>
          </a:stretch>
        </p:blipFill>
        <p:spPr>
          <a:xfrm>
            <a:off x="2971800" y="914400"/>
            <a:ext cx="3124200" cy="609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r>
              <a:rPr lang="en-US" sz="3800" b="1" smtClean="0">
                <a:latin typeface="Century Gothic" pitchFamily="34" charset="0"/>
              </a:rPr>
              <a:t>Use your calculator to evaluate.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696200" cy="5029200"/>
          </a:xfrm>
        </p:spPr>
        <p:txBody>
          <a:bodyPr/>
          <a:lstStyle/>
          <a:p>
            <a:pPr marL="742950" indent="-742950">
              <a:lnSpc>
                <a:spcPct val="120000"/>
              </a:lnSpc>
              <a:buFont typeface="+mj-lt"/>
              <a:buAutoNum type="alphaLcParenR"/>
            </a:pPr>
            <a:r>
              <a:rPr lang="en-US" sz="4000" b="1" dirty="0" smtClean="0">
                <a:latin typeface="Century Gothic" pitchFamily="34" charset="0"/>
              </a:rPr>
              <a:t>5</a:t>
            </a:r>
            <a:r>
              <a:rPr lang="en-US" sz="4000" b="1" baseline="30000" dirty="0" smtClean="0">
                <a:latin typeface="Century Gothic" pitchFamily="34" charset="0"/>
              </a:rPr>
              <a:t>0</a:t>
            </a:r>
            <a:endParaRPr lang="en-US" sz="4000" b="1" dirty="0" smtClean="0">
              <a:latin typeface="Century Gothic" pitchFamily="34" charset="0"/>
            </a:endParaRPr>
          </a:p>
          <a:p>
            <a:pPr marL="742950" indent="-742950">
              <a:lnSpc>
                <a:spcPct val="120000"/>
              </a:lnSpc>
              <a:buFont typeface="+mj-lt"/>
              <a:buAutoNum type="alphaLcParenR"/>
            </a:pPr>
            <a:r>
              <a:rPr lang="en-US" sz="4000" b="1" dirty="0" smtClean="0">
                <a:latin typeface="Century Gothic" pitchFamily="34" charset="0"/>
              </a:rPr>
              <a:t>(-2)</a:t>
            </a:r>
            <a:r>
              <a:rPr lang="en-US" sz="4000" b="1" baseline="30000" dirty="0" smtClean="0">
                <a:latin typeface="Century Gothic" pitchFamily="34" charset="0"/>
              </a:rPr>
              <a:t>0</a:t>
            </a:r>
            <a:endParaRPr lang="en-US" sz="4000" b="1" dirty="0" smtClean="0">
              <a:latin typeface="Century Gothic" pitchFamily="34" charset="0"/>
            </a:endParaRPr>
          </a:p>
          <a:p>
            <a:pPr marL="742950" indent="-742950">
              <a:lnSpc>
                <a:spcPct val="120000"/>
              </a:lnSpc>
              <a:buFont typeface="+mj-lt"/>
              <a:buAutoNum type="alphaLcParenR"/>
            </a:pPr>
            <a:r>
              <a:rPr lang="en-US" sz="4000" b="1" dirty="0" smtClean="0">
                <a:latin typeface="Century Gothic" pitchFamily="34" charset="0"/>
              </a:rPr>
              <a:t>(.45)</a:t>
            </a:r>
            <a:r>
              <a:rPr lang="en-US" sz="4000" b="1" baseline="30000" dirty="0" smtClean="0">
                <a:latin typeface="Century Gothic" pitchFamily="34" charset="0"/>
              </a:rPr>
              <a:t>0</a:t>
            </a:r>
            <a:endParaRPr lang="en-US" sz="4000" b="1" dirty="0" smtClean="0">
              <a:latin typeface="Century Gothic" pitchFamily="34" charset="0"/>
            </a:endParaRPr>
          </a:p>
          <a:p>
            <a:pPr marL="742950" indent="-742950">
              <a:lnSpc>
                <a:spcPct val="120000"/>
              </a:lnSpc>
              <a:buFont typeface="+mj-lt"/>
              <a:buAutoNum type="alphaLcParenR"/>
            </a:pPr>
            <a:r>
              <a:rPr lang="en-US" sz="4000" b="1" dirty="0" smtClean="0">
                <a:latin typeface="Century Gothic" pitchFamily="34" charset="0"/>
              </a:rPr>
              <a:t>(1/7)</a:t>
            </a:r>
            <a:r>
              <a:rPr lang="en-US" sz="4000" b="1" baseline="30000" dirty="0" smtClean="0">
                <a:latin typeface="Century Gothic" pitchFamily="34" charset="0"/>
              </a:rPr>
              <a:t>0</a:t>
            </a:r>
            <a:endParaRPr lang="en-US" sz="4000" b="1" dirty="0" smtClean="0">
              <a:latin typeface="Century Gothic" pitchFamily="34" charset="0"/>
            </a:endParaRPr>
          </a:p>
          <a:p>
            <a:pPr marL="742950" indent="-742950">
              <a:lnSpc>
                <a:spcPct val="120000"/>
              </a:lnSpc>
              <a:buFont typeface="+mj-lt"/>
              <a:buAutoNum type="alphaLcParenR"/>
            </a:pPr>
            <a:r>
              <a:rPr lang="en-US" sz="4000" b="1" dirty="0" smtClean="0">
                <a:latin typeface="Century Gothic" pitchFamily="34" charset="0"/>
              </a:rPr>
              <a:t>(1239)</a:t>
            </a:r>
            <a:r>
              <a:rPr lang="en-US" sz="4000" b="1" baseline="30000" dirty="0" smtClean="0">
                <a:latin typeface="Century Gothic" pitchFamily="34" charset="0"/>
              </a:rPr>
              <a:t>0</a:t>
            </a:r>
            <a:endParaRPr lang="en-US" sz="4000" b="1" dirty="0" smtClean="0">
              <a:latin typeface="Century Gothic" pitchFamily="34" charset="0"/>
            </a:endParaRPr>
          </a:p>
          <a:p>
            <a:pPr marL="742950" indent="-742950">
              <a:lnSpc>
                <a:spcPct val="120000"/>
              </a:lnSpc>
              <a:buFont typeface="+mj-lt"/>
              <a:buAutoNum type="alphaLcParenR"/>
            </a:pPr>
            <a:r>
              <a:rPr lang="en-US" sz="4000" b="1" dirty="0" smtClean="0">
                <a:latin typeface="Century Gothic" pitchFamily="34" charset="0"/>
              </a:rPr>
              <a:t>0</a:t>
            </a:r>
            <a:r>
              <a:rPr lang="en-US" sz="4000" b="1" baseline="30000" dirty="0" smtClean="0">
                <a:latin typeface="Century Gothic" pitchFamily="34" charset="0"/>
              </a:rPr>
              <a:t>0</a:t>
            </a:r>
            <a:endParaRPr lang="en-US" sz="4000" b="1" dirty="0" smtClean="0">
              <a:latin typeface="Century Gothic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0" y="1860550"/>
            <a:ext cx="3352800" cy="1155700"/>
          </a:xfrm>
          <a:prstGeom prst="rect">
            <a:avLst/>
          </a:prstGeom>
          <a:solidFill>
            <a:schemeClr val="bg1"/>
          </a:solidFill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400" b="1">
                <a:latin typeface="Century Gothic" pitchFamily="34" charset="0"/>
              </a:rPr>
              <a:t>What can you conclude?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191000" y="3232150"/>
            <a:ext cx="4114800" cy="2559050"/>
          </a:xfrm>
          <a:prstGeom prst="rect">
            <a:avLst/>
          </a:prstGeom>
          <a:solidFill>
            <a:srgbClr val="FFFF0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latin typeface="Century Gothic" pitchFamily="34" charset="0"/>
              </a:rPr>
              <a:t>A nonzero number to the zero power equals one.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9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2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30000" r="74899"/>
          <a:stretch>
            <a:fillRect/>
          </a:stretch>
        </p:blipFill>
        <p:spPr>
          <a:xfrm>
            <a:off x="2971800" y="0"/>
            <a:ext cx="3124200" cy="67324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38994" r="74899" b="54668"/>
          <a:stretch>
            <a:fillRect/>
          </a:stretch>
        </p:blipFill>
        <p:spPr>
          <a:xfrm>
            <a:off x="2971800" y="914400"/>
            <a:ext cx="3124200" cy="609600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49807" r="74899" b="39893"/>
          <a:stretch>
            <a:fillRect/>
          </a:stretch>
        </p:blipFill>
        <p:spPr>
          <a:xfrm>
            <a:off x="2971800" y="1828800"/>
            <a:ext cx="3124200" cy="990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914400"/>
          </a:xfrm>
        </p:spPr>
        <p:txBody>
          <a:bodyPr/>
          <a:lstStyle/>
          <a:p>
            <a:r>
              <a:rPr lang="en-US" sz="3600" b="1" smtClean="0">
                <a:solidFill>
                  <a:srgbClr val="FF0000"/>
                </a:solidFill>
              </a:rPr>
              <a:t>Negative exponents move terms to the other part of the fraction.</a:t>
            </a:r>
            <a:r>
              <a:rPr lang="en-US" sz="3600" b="1" smtClean="0"/>
              <a:t>  (reciprocal)</a:t>
            </a:r>
          </a:p>
        </p:txBody>
      </p:sp>
      <p:sp>
        <p:nvSpPr>
          <p:cNvPr id="1331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7772400" cy="35814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1" dirty="0" smtClean="0"/>
              <a:t>Evaluate.</a:t>
            </a: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52400" y="2362200"/>
          <a:ext cx="3063875" cy="2566988"/>
        </p:xfrm>
        <a:graphic>
          <a:graphicData uri="http://schemas.openxmlformats.org/presentationml/2006/ole">
            <p:oleObj spid="_x0000_s13314" name="Equation" r:id="rId3" imgW="469800" imgH="393480" progId="Equation.3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3127375" y="2209800"/>
          <a:ext cx="2816225" cy="2732088"/>
        </p:xfrm>
        <a:graphic>
          <a:graphicData uri="http://schemas.openxmlformats.org/presentationml/2006/ole">
            <p:oleObj spid="_x0000_s13315" name="Equation" r:id="rId4" imgW="431640" imgH="419040" progId="Equation.3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52400" y="3810000"/>
            <a:ext cx="5410200" cy="2895600"/>
            <a:chOff x="96" y="1776"/>
            <a:chExt cx="3408" cy="1824"/>
          </a:xfrm>
        </p:grpSpPr>
        <p:sp>
          <p:nvSpPr>
            <p:cNvPr id="13322" name="AutoShape 8"/>
            <p:cNvSpPr>
              <a:spLocks/>
            </p:cNvSpPr>
            <p:nvPr/>
          </p:nvSpPr>
          <p:spPr bwMode="auto">
            <a:xfrm>
              <a:off x="1536" y="2688"/>
              <a:ext cx="1968" cy="912"/>
            </a:xfrm>
            <a:prstGeom prst="borderCallout1">
              <a:avLst>
                <a:gd name="adj1" fmla="val 17250"/>
                <a:gd name="adj2" fmla="val 89"/>
                <a:gd name="adj3" fmla="val -64144"/>
                <a:gd name="adj4" fmla="val -30333"/>
              </a:avLst>
            </a:prstGeom>
            <a:noFill/>
            <a:ln w="57150">
              <a:solidFill>
                <a:srgbClr val="FF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r>
                <a:rPr lang="en-US" sz="2800" b="1" dirty="0"/>
                <a:t>4 is downstairs.</a:t>
              </a:r>
            </a:p>
            <a:p>
              <a:pPr algn="ctr" eaLnBrk="0" hangingPunct="0"/>
              <a:r>
                <a:rPr lang="en-US" sz="2800" b="1" dirty="0" smtClean="0"/>
                <a:t>Where </a:t>
              </a:r>
              <a:r>
                <a:rPr lang="en-US" sz="2800" b="1" dirty="0"/>
                <a:t>will </a:t>
              </a:r>
              <a:r>
                <a:rPr lang="en-US" sz="2800" b="1" dirty="0" smtClean="0"/>
                <a:t>it move?</a:t>
              </a:r>
              <a:endParaRPr lang="en-US" sz="2800" b="1" dirty="0"/>
            </a:p>
          </p:txBody>
        </p:sp>
        <p:sp>
          <p:nvSpPr>
            <p:cNvPr id="13323" name="Oval 9"/>
            <p:cNvSpPr>
              <a:spLocks noChangeArrowheads="1"/>
            </p:cNvSpPr>
            <p:nvPr/>
          </p:nvSpPr>
          <p:spPr bwMode="auto">
            <a:xfrm rot="-1920822">
              <a:off x="96" y="1776"/>
              <a:ext cx="1056" cy="52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5722938" y="1752600"/>
          <a:ext cx="2887662" cy="3733800"/>
        </p:xfrm>
        <a:graphic>
          <a:graphicData uri="http://schemas.openxmlformats.org/presentationml/2006/ole">
            <p:oleObj spid="_x0000_s13316" name="Equation" r:id="rId5" imgW="304560" imgH="393480" progId="Equation.3">
              <p:embed/>
            </p:oleObj>
          </a:graphicData>
        </a:graphic>
      </p:graphicFrame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410200" y="1905000"/>
            <a:ext cx="3200400" cy="35052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4.GIF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75285" b="51175"/>
          <a:stretch>
            <a:fillRect/>
          </a:stretch>
        </p:blipFill>
        <p:spPr>
          <a:xfrm>
            <a:off x="2400300" y="114300"/>
            <a:ext cx="4343400" cy="6629400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0" y="1524000"/>
            <a:ext cx="91440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87325" y="2057400"/>
          <a:ext cx="2566988" cy="2566988"/>
        </p:xfrm>
        <a:graphic>
          <a:graphicData uri="http://schemas.openxmlformats.org/presentationml/2006/ole">
            <p:oleObj spid="_x0000_s14338" name="Equation" r:id="rId3" imgW="393480" imgH="393480" progId="Equation.3">
              <p:embed/>
            </p:oleObj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2549525" y="1916113"/>
          <a:ext cx="3394075" cy="2732087"/>
        </p:xfrm>
        <a:graphic>
          <a:graphicData uri="http://schemas.openxmlformats.org/presentationml/2006/ole">
            <p:oleObj spid="_x0000_s14339" name="Equation" r:id="rId4" imgW="520560" imgH="419040" progId="Equation.3">
              <p:embed/>
            </p:oleObj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5867400" y="2514600"/>
          <a:ext cx="2671763" cy="1528763"/>
        </p:xfrm>
        <a:graphic>
          <a:graphicData uri="http://schemas.openxmlformats.org/presentationml/2006/ole">
            <p:oleObj spid="_x0000_s14340" name="Equation" r:id="rId5" imgW="355320" imgH="203040" progId="Equation.3">
              <p:embed/>
            </p:oleObj>
          </a:graphicData>
        </a:graphic>
      </p:graphicFrame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1143000"/>
            <a:ext cx="6934200" cy="3352800"/>
            <a:chOff x="0" y="96"/>
            <a:chExt cx="4368" cy="2112"/>
          </a:xfrm>
        </p:grpSpPr>
        <p:sp>
          <p:nvSpPr>
            <p:cNvPr id="14344" name="AutoShape 8"/>
            <p:cNvSpPr>
              <a:spLocks/>
            </p:cNvSpPr>
            <p:nvPr/>
          </p:nvSpPr>
          <p:spPr bwMode="auto">
            <a:xfrm>
              <a:off x="1536" y="96"/>
              <a:ext cx="2832" cy="576"/>
            </a:xfrm>
            <a:prstGeom prst="borderCallout1">
              <a:avLst>
                <a:gd name="adj1" fmla="val 8796"/>
                <a:gd name="adj2" fmla="val 260"/>
                <a:gd name="adj3" fmla="val 234166"/>
                <a:gd name="adj4" fmla="val -23635"/>
              </a:avLst>
            </a:prstGeom>
            <a:noFill/>
            <a:ln w="57150">
              <a:solidFill>
                <a:srgbClr val="FF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r>
                <a:rPr lang="en-US" sz="2800" b="1" dirty="0"/>
                <a:t>x is downstairs.</a:t>
              </a:r>
            </a:p>
            <a:p>
              <a:pPr algn="ctr" eaLnBrk="0" hangingPunct="0"/>
              <a:r>
                <a:rPr lang="en-US" sz="2800" b="1" dirty="0" smtClean="0"/>
                <a:t>Where </a:t>
              </a:r>
              <a:r>
                <a:rPr lang="en-US" sz="2800" b="1" dirty="0"/>
                <a:t>will </a:t>
              </a:r>
              <a:r>
                <a:rPr lang="en-US" sz="2800" b="1" dirty="0" smtClean="0"/>
                <a:t>it move?</a:t>
              </a:r>
              <a:endParaRPr lang="en-US" sz="2800" b="1" dirty="0"/>
            </a:p>
          </p:txBody>
        </p:sp>
        <p:sp>
          <p:nvSpPr>
            <p:cNvPr id="14345" name="Oval 10"/>
            <p:cNvSpPr>
              <a:spLocks noChangeArrowheads="1"/>
            </p:cNvSpPr>
            <p:nvPr/>
          </p:nvSpPr>
          <p:spPr bwMode="auto">
            <a:xfrm rot="-2539920">
              <a:off x="0" y="1632"/>
              <a:ext cx="1200" cy="57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11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152400" y="15240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Evaluate.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943600" y="2209800"/>
            <a:ext cx="2667000" cy="2133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0" y="1600200"/>
            <a:ext cx="91440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aphicFrame>
        <p:nvGraphicFramePr>
          <p:cNvPr id="15362" name="Object 0"/>
          <p:cNvGraphicFramePr>
            <a:graphicFrameLocks noChangeAspect="1"/>
          </p:cNvGraphicFramePr>
          <p:nvPr/>
        </p:nvGraphicFramePr>
        <p:xfrm>
          <a:off x="-76200" y="2401888"/>
          <a:ext cx="2732088" cy="1573212"/>
        </p:xfrm>
        <a:graphic>
          <a:graphicData uri="http://schemas.openxmlformats.org/presentationml/2006/ole">
            <p:oleObj spid="_x0000_s15362" name="Equation" r:id="rId3" imgW="419040" imgH="241200" progId="Equation.3">
              <p:embed/>
            </p:oleObj>
          </a:graphicData>
        </a:graphic>
      </p:graphicFrame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441575" y="2151063"/>
          <a:ext cx="3578225" cy="2386012"/>
        </p:xfrm>
        <a:graphic>
          <a:graphicData uri="http://schemas.openxmlformats.org/presentationml/2006/ole">
            <p:oleObj spid="_x0000_s15363" name="Equation" r:id="rId4" imgW="647640" imgH="431640" progId="Equation.3">
              <p:embed/>
            </p:oleObj>
          </a:graphicData>
        </a:graphic>
      </p:graphicFrame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324600" y="1685925"/>
          <a:ext cx="1525588" cy="2962275"/>
        </p:xfrm>
        <a:graphic>
          <a:graphicData uri="http://schemas.openxmlformats.org/presentationml/2006/ole">
            <p:oleObj spid="_x0000_s15364" name="Equation" r:id="rId5" imgW="203040" imgH="393480" progId="Equation.3">
              <p:embed/>
            </p:oleObj>
          </a:graphicData>
        </a:graphic>
      </p:graphicFrame>
      <p:sp>
        <p:nvSpPr>
          <p:cNvPr id="14343" name="AutoShape 7"/>
          <p:cNvSpPr>
            <a:spLocks/>
          </p:cNvSpPr>
          <p:nvPr/>
        </p:nvSpPr>
        <p:spPr bwMode="auto">
          <a:xfrm>
            <a:off x="2819400" y="990600"/>
            <a:ext cx="3657600" cy="990600"/>
          </a:xfrm>
          <a:prstGeom prst="borderCallout1">
            <a:avLst>
              <a:gd name="adj1" fmla="val 1281"/>
              <a:gd name="adj2" fmla="val 88"/>
              <a:gd name="adj3" fmla="val 170995"/>
              <a:gd name="adj4" fmla="val -27278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800" b="1" dirty="0"/>
              <a:t>-9 is upstairs.</a:t>
            </a:r>
          </a:p>
          <a:p>
            <a:pPr algn="ctr" eaLnBrk="0" hangingPunct="0"/>
            <a:r>
              <a:rPr lang="en-US" sz="2800" b="1" dirty="0" smtClean="0"/>
              <a:t>Where </a:t>
            </a:r>
            <a:r>
              <a:rPr lang="en-US" sz="2800" b="1" dirty="0"/>
              <a:t>will </a:t>
            </a:r>
            <a:r>
              <a:rPr lang="en-US" sz="2800" b="1" dirty="0" smtClean="0"/>
              <a:t>it move?</a:t>
            </a:r>
            <a:endParaRPr lang="en-US" sz="2800" b="1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12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52400" y="14478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Evaluate.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10200" y="1676400"/>
            <a:ext cx="3200400" cy="35052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 autoUpdateAnimBg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533400" y="2057400"/>
          <a:ext cx="1339850" cy="1524000"/>
        </p:xfrm>
        <a:graphic>
          <a:graphicData uri="http://schemas.openxmlformats.org/presentationml/2006/ole">
            <p:oleObj spid="_x0000_s7170" name="Equation" r:id="rId3" imgW="368280" imgH="419040" progId="Equation.3">
              <p:embed/>
            </p:oleObj>
          </a:graphicData>
        </a:graphic>
      </p:graphicFrame>
      <p:graphicFrame>
        <p:nvGraphicFramePr>
          <p:cNvPr id="12493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981200" y="2209800"/>
          <a:ext cx="2667000" cy="1219200"/>
        </p:xfrm>
        <a:graphic>
          <a:graphicData uri="http://schemas.openxmlformats.org/presentationml/2006/ole">
            <p:oleObj spid="_x0000_s7171" name="Equation" r:id="rId4" imgW="444240" imgH="203040" progId="Equation.3">
              <p:embed/>
            </p:oleObj>
          </a:graphicData>
        </a:graphic>
      </p:graphicFrame>
      <p:graphicFrame>
        <p:nvGraphicFramePr>
          <p:cNvPr id="12493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648200" y="2286000"/>
          <a:ext cx="1828800" cy="1044575"/>
        </p:xfrm>
        <a:graphic>
          <a:graphicData uri="http://schemas.openxmlformats.org/presentationml/2006/ole">
            <p:oleObj spid="_x0000_s7172" name="Equation" r:id="rId5" imgW="355320" imgH="203040" progId="Equation.3">
              <p:embed/>
            </p:oleObj>
          </a:graphicData>
        </a:graphic>
      </p:graphicFrame>
      <p:graphicFrame>
        <p:nvGraphicFramePr>
          <p:cNvPr id="124934" name="Object 6"/>
          <p:cNvGraphicFramePr>
            <a:graphicFrameLocks noChangeAspect="1"/>
          </p:cNvGraphicFramePr>
          <p:nvPr>
            <p:ph sz="quarter" idx="4"/>
          </p:nvPr>
        </p:nvGraphicFramePr>
        <p:xfrm>
          <a:off x="6629400" y="1905000"/>
          <a:ext cx="1085850" cy="1981200"/>
        </p:xfrm>
        <a:graphic>
          <a:graphicData uri="http://schemas.openxmlformats.org/presentationml/2006/ole">
            <p:oleObj spid="_x0000_s7173" name="Equation" r:id="rId6" imgW="215640" imgH="393480" progId="Equation.3">
              <p:embed/>
            </p:oleObj>
          </a:graphicData>
        </a:graphic>
      </p:graphicFrame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13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52400" y="12192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Simplify.</a:t>
            </a:r>
          </a:p>
        </p:txBody>
      </p:sp>
      <p:sp>
        <p:nvSpPr>
          <p:cNvPr id="11" name="Oval 10"/>
          <p:cNvSpPr/>
          <p:nvPr/>
        </p:nvSpPr>
        <p:spPr>
          <a:xfrm>
            <a:off x="6172200" y="1828800"/>
            <a:ext cx="1752600" cy="22860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30000" r="74899"/>
          <a:stretch>
            <a:fillRect/>
          </a:stretch>
        </p:blipFill>
        <p:spPr>
          <a:xfrm>
            <a:off x="2971800" y="0"/>
            <a:ext cx="3124200" cy="67324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38994" r="74899" b="54668"/>
          <a:stretch>
            <a:fillRect/>
          </a:stretch>
        </p:blipFill>
        <p:spPr>
          <a:xfrm>
            <a:off x="2971800" y="914400"/>
            <a:ext cx="3124200" cy="609600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49807" r="74899" b="39893"/>
          <a:stretch>
            <a:fillRect/>
          </a:stretch>
        </p:blipFill>
        <p:spPr>
          <a:xfrm>
            <a:off x="2971800" y="1828800"/>
            <a:ext cx="3124200" cy="990600"/>
          </a:xfrm>
          <a:prstGeom prst="rect">
            <a:avLst/>
          </a:prstGeom>
          <a:ln>
            <a:noFill/>
          </a:ln>
        </p:spPr>
      </p:pic>
      <p:pic>
        <p:nvPicPr>
          <p:cNvPr id="8" name="Picture 7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70406" r="74899" b="20086"/>
          <a:stretch>
            <a:fillRect/>
          </a:stretch>
        </p:blipFill>
        <p:spPr>
          <a:xfrm>
            <a:off x="2971800" y="3810000"/>
            <a:ext cx="3124200" cy="914400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64068" r="74899" b="29594"/>
          <a:stretch>
            <a:fillRect/>
          </a:stretch>
        </p:blipFill>
        <p:spPr>
          <a:xfrm>
            <a:off x="2971800" y="3276600"/>
            <a:ext cx="3124200" cy="609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(7b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7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3*2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		49 b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14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0937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Evaluate.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1295400" y="33528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13"/>
          <p:cNvSpPr>
            <a:spLocks noChangeArrowheads="1"/>
          </p:cNvSpPr>
          <p:nvPr/>
        </p:nvSpPr>
        <p:spPr bwMode="auto">
          <a:xfrm>
            <a:off x="0" y="1600200"/>
            <a:ext cx="9296400" cy="396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140075" y="1673225"/>
          <a:ext cx="2606675" cy="2971800"/>
        </p:xfrm>
        <a:graphic>
          <a:graphicData uri="http://schemas.openxmlformats.org/presentationml/2006/ole">
            <p:oleObj spid="_x0000_s11266" name="Equation" r:id="rId3" imgW="368280" imgH="419040" progId="Equation.3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1111250" y="1673225"/>
          <a:ext cx="2365375" cy="2974975"/>
        </p:xfrm>
        <a:graphic>
          <a:graphicData uri="http://schemas.openxmlformats.org/presentationml/2006/ole">
            <p:oleObj spid="_x0000_s11267" name="Equation" r:id="rId4" imgW="406080" imgH="469800" progId="Equation.3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607050" y="1673225"/>
          <a:ext cx="2774950" cy="2971800"/>
        </p:xfrm>
        <a:graphic>
          <a:graphicData uri="http://schemas.openxmlformats.org/presentationml/2006/ole">
            <p:oleObj spid="_x0000_s11268" name="Equation" r:id="rId5" imgW="368280" imgH="393480" progId="Equation.3">
              <p:embed/>
            </p:oleObj>
          </a:graphicData>
        </a:graphic>
      </p:graphicFrame>
      <p:sp>
        <p:nvSpPr>
          <p:cNvPr id="18441" name="AutoShape 9"/>
          <p:cNvSpPr>
            <a:spLocks noChangeArrowheads="1"/>
          </p:cNvSpPr>
          <p:nvPr/>
        </p:nvSpPr>
        <p:spPr bwMode="auto">
          <a:xfrm rot="21127529" flipH="1">
            <a:off x="1993900" y="1627188"/>
            <a:ext cx="1377950" cy="427037"/>
          </a:xfrm>
          <a:prstGeom prst="curvedDownArrow">
            <a:avLst>
              <a:gd name="adj1" fmla="val 17060"/>
              <a:gd name="adj2" fmla="val 81595"/>
              <a:gd name="adj3" fmla="val 33333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 rot="18212666" flipH="1">
            <a:off x="2070100" y="2968625"/>
            <a:ext cx="2133600" cy="762000"/>
          </a:xfrm>
          <a:prstGeom prst="curvedUpArrow">
            <a:avLst>
              <a:gd name="adj1" fmla="val 18926"/>
              <a:gd name="adj2" fmla="val 74926"/>
              <a:gd name="adj3" fmla="val 27704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1143000" y="11430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sz="3200" b="1">
                <a:solidFill>
                  <a:schemeClr val="bg1"/>
                </a:solidFill>
              </a:rPr>
              <a:t>Example 4: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15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Evaluate.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Oval 14"/>
          <p:cNvSpPr/>
          <p:nvPr/>
        </p:nvSpPr>
        <p:spPr>
          <a:xfrm>
            <a:off x="6400800" y="1447800"/>
            <a:ext cx="1905000" cy="33528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  <p:bldP spid="18442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11"/>
          <p:cNvSpPr>
            <a:spLocks noChangeArrowheads="1"/>
          </p:cNvSpPr>
          <p:nvPr/>
        </p:nvSpPr>
        <p:spPr bwMode="auto">
          <a:xfrm>
            <a:off x="0" y="1371600"/>
            <a:ext cx="9296400" cy="396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257425" y="1449388"/>
          <a:ext cx="3686175" cy="3062287"/>
        </p:xfrm>
        <a:graphic>
          <a:graphicData uri="http://schemas.openxmlformats.org/presentationml/2006/ole">
            <p:oleObj spid="_x0000_s12290" name="Equation" r:id="rId3" imgW="520560" imgH="431640" progId="Equation.3">
              <p:embed/>
            </p:oleObj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76200" y="1439863"/>
          <a:ext cx="2286000" cy="3057525"/>
        </p:xfrm>
        <a:graphic>
          <a:graphicData uri="http://schemas.openxmlformats.org/presentationml/2006/ole">
            <p:oleObj spid="_x0000_s12291" name="Equation" r:id="rId4" imgW="444240" imgH="46980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562600" y="1554163"/>
          <a:ext cx="3505200" cy="3017837"/>
        </p:xfrm>
        <a:graphic>
          <a:graphicData uri="http://schemas.openxmlformats.org/presentationml/2006/ole">
            <p:oleObj spid="_x0000_s12292" name="Equation" r:id="rId5" imgW="507960" imgH="393480" progId="Equation.3">
              <p:embed/>
            </p:oleObj>
          </a:graphicData>
        </a:graphic>
      </p:graphicFrame>
      <p:sp>
        <p:nvSpPr>
          <p:cNvPr id="19463" name="AutoShape 7"/>
          <p:cNvSpPr>
            <a:spLocks noChangeArrowheads="1"/>
          </p:cNvSpPr>
          <p:nvPr/>
        </p:nvSpPr>
        <p:spPr bwMode="auto">
          <a:xfrm rot="21127529" flipH="1">
            <a:off x="1447800" y="1392238"/>
            <a:ext cx="762000" cy="469900"/>
          </a:xfrm>
          <a:prstGeom prst="curvedDownArrow">
            <a:avLst>
              <a:gd name="adj1" fmla="val 8574"/>
              <a:gd name="adj2" fmla="val 41006"/>
              <a:gd name="adj3" fmla="val 33333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 rot="18212666" flipH="1">
            <a:off x="984250" y="2873376"/>
            <a:ext cx="2016125" cy="533400"/>
          </a:xfrm>
          <a:prstGeom prst="curvedUpArrow">
            <a:avLst>
              <a:gd name="adj1" fmla="val 25548"/>
              <a:gd name="adj2" fmla="val 101144"/>
              <a:gd name="adj3" fmla="val 27704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16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Evaluate.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3" name="Oval 12"/>
          <p:cNvSpPr/>
          <p:nvPr/>
        </p:nvSpPr>
        <p:spPr>
          <a:xfrm>
            <a:off x="6477000" y="990600"/>
            <a:ext cx="2743200" cy="38100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30000" r="74899"/>
          <a:stretch>
            <a:fillRect/>
          </a:stretch>
        </p:blipFill>
        <p:spPr>
          <a:xfrm>
            <a:off x="2971800" y="0"/>
            <a:ext cx="3124200" cy="67324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38994" r="74899" b="54668"/>
          <a:stretch>
            <a:fillRect/>
          </a:stretch>
        </p:blipFill>
        <p:spPr>
          <a:xfrm>
            <a:off x="2971800" y="914400"/>
            <a:ext cx="3124200" cy="609600"/>
          </a:xfrm>
          <a:prstGeom prst="rect">
            <a:avLst/>
          </a:prstGeom>
          <a:ln>
            <a:noFill/>
          </a:ln>
        </p:spPr>
      </p:pic>
      <p:pic>
        <p:nvPicPr>
          <p:cNvPr id="4" name="Picture 3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49807" r="74899" b="39893"/>
          <a:stretch>
            <a:fillRect/>
          </a:stretch>
        </p:blipFill>
        <p:spPr>
          <a:xfrm>
            <a:off x="2971800" y="1828800"/>
            <a:ext cx="3124200" cy="990600"/>
          </a:xfrm>
          <a:prstGeom prst="rect">
            <a:avLst/>
          </a:prstGeom>
          <a:ln>
            <a:noFill/>
          </a:ln>
        </p:spPr>
      </p:pic>
      <p:pic>
        <p:nvPicPr>
          <p:cNvPr id="5" name="Picture 4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70406" r="74899" b="20086"/>
          <a:stretch>
            <a:fillRect/>
          </a:stretch>
        </p:blipFill>
        <p:spPr>
          <a:xfrm>
            <a:off x="2971800" y="3810000"/>
            <a:ext cx="3124200" cy="914400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Slide2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64068" r="74899" b="29594"/>
          <a:stretch>
            <a:fillRect/>
          </a:stretch>
        </p:blipFill>
        <p:spPr>
          <a:xfrm>
            <a:off x="2971800" y="3276600"/>
            <a:ext cx="3124200" cy="609600"/>
          </a:xfrm>
          <a:prstGeom prst="rect">
            <a:avLst/>
          </a:prstGeom>
          <a:ln>
            <a:noFill/>
          </a:ln>
        </p:spPr>
      </p:pic>
      <p:pic>
        <p:nvPicPr>
          <p:cNvPr id="8" name="Picture 7" descr="my_little_book_exponent_rules_foldable.jp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84444" r="75758" b="5556"/>
          <a:stretch>
            <a:fillRect/>
          </a:stretch>
        </p:blipFill>
        <p:spPr>
          <a:xfrm>
            <a:off x="3200400" y="5257800"/>
            <a:ext cx="2629648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/>
              <a:t>Evaluate each expression.</a:t>
            </a:r>
          </a:p>
        </p:txBody>
      </p:sp>
      <p:graphicFrame>
        <p:nvGraphicFramePr>
          <p:cNvPr id="27650" name="Object 5"/>
          <p:cNvGraphicFramePr>
            <a:graphicFrameLocks noChangeAspect="1"/>
          </p:cNvGraphicFramePr>
          <p:nvPr/>
        </p:nvGraphicFramePr>
        <p:xfrm>
          <a:off x="1190625" y="1603373"/>
          <a:ext cx="1014208" cy="859536"/>
        </p:xfrm>
        <a:graphic>
          <a:graphicData uri="http://schemas.openxmlformats.org/presentationml/2006/ole">
            <p:oleObj spid="_x0000_s112642" name="Equation" r:id="rId3" imgW="507960" imgH="431640" progId="">
              <p:embed/>
            </p:oleObj>
          </a:graphicData>
        </a:graphic>
      </p:graphicFrame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457200" y="1828800"/>
            <a:ext cx="928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/>
              <a:t>a)  </a:t>
            </a:r>
          </a:p>
        </p:txBody>
      </p:sp>
      <p:graphicFrame>
        <p:nvGraphicFramePr>
          <p:cNvPr id="27651" name="Object 12"/>
          <p:cNvGraphicFramePr>
            <a:graphicFrameLocks noChangeAspect="1"/>
          </p:cNvGraphicFramePr>
          <p:nvPr/>
        </p:nvGraphicFramePr>
        <p:xfrm>
          <a:off x="1219200" y="2858423"/>
          <a:ext cx="533400" cy="860965"/>
        </p:xfrm>
        <a:graphic>
          <a:graphicData uri="http://schemas.openxmlformats.org/presentationml/2006/ole">
            <p:oleObj spid="_x0000_s112643" name="Equation" r:id="rId4" imgW="266400" imgH="431640" progId="">
              <p:embed/>
            </p:oleObj>
          </a:graphicData>
        </a:graphic>
      </p:graphicFrame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457200" y="3048000"/>
            <a:ext cx="928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/>
              <a:t>b)  </a:t>
            </a:r>
          </a:p>
        </p:txBody>
      </p:sp>
      <p:graphicFrame>
        <p:nvGraphicFramePr>
          <p:cNvPr id="79886" name="Object 14"/>
          <p:cNvGraphicFramePr>
            <a:graphicFrameLocks noChangeAspect="1"/>
          </p:cNvGraphicFramePr>
          <p:nvPr/>
        </p:nvGraphicFramePr>
        <p:xfrm>
          <a:off x="2286000" y="1926026"/>
          <a:ext cx="1371600" cy="536883"/>
        </p:xfrm>
        <a:graphic>
          <a:graphicData uri="http://schemas.openxmlformats.org/presentationml/2006/ole">
            <p:oleObj spid="_x0000_s112644" name="Equation" r:id="rId5" imgW="774360" imgH="304560" progId="">
              <p:embed/>
            </p:oleObj>
          </a:graphicData>
        </a:graphic>
      </p:graphicFrame>
      <p:graphicFrame>
        <p:nvGraphicFramePr>
          <p:cNvPr id="79887" name="Object 15"/>
          <p:cNvGraphicFramePr>
            <a:graphicFrameLocks noChangeAspect="1"/>
          </p:cNvGraphicFramePr>
          <p:nvPr/>
        </p:nvGraphicFramePr>
        <p:xfrm>
          <a:off x="1905000" y="2986212"/>
          <a:ext cx="1511300" cy="899988"/>
        </p:xfrm>
        <a:graphic>
          <a:graphicData uri="http://schemas.openxmlformats.org/presentationml/2006/ole">
            <p:oleObj spid="_x0000_s112645" name="Equation" r:id="rId6" imgW="787320" imgH="469800" progId="">
              <p:embed/>
            </p:oleObj>
          </a:graphicData>
        </a:graphic>
      </p:graphicFrame>
      <p:graphicFrame>
        <p:nvGraphicFramePr>
          <p:cNvPr id="79889" name="Object 17"/>
          <p:cNvGraphicFramePr>
            <a:graphicFrameLocks noChangeAspect="1"/>
          </p:cNvGraphicFramePr>
          <p:nvPr/>
        </p:nvGraphicFramePr>
        <p:xfrm>
          <a:off x="3810000" y="1914269"/>
          <a:ext cx="814112" cy="548640"/>
        </p:xfrm>
        <a:graphic>
          <a:graphicData uri="http://schemas.openxmlformats.org/presentationml/2006/ole">
            <p:oleObj spid="_x0000_s112646" name="Equation" r:id="rId7" imgW="355320" imgH="241200" progId="">
              <p:embed/>
            </p:oleObj>
          </a:graphicData>
        </a:graphic>
      </p:graphicFrame>
      <p:graphicFrame>
        <p:nvGraphicFramePr>
          <p:cNvPr id="79890" name="Object 18"/>
          <p:cNvGraphicFramePr>
            <a:graphicFrameLocks noChangeAspect="1"/>
          </p:cNvGraphicFramePr>
          <p:nvPr/>
        </p:nvGraphicFramePr>
        <p:xfrm>
          <a:off x="4800600" y="3170748"/>
          <a:ext cx="865744" cy="548640"/>
        </p:xfrm>
        <a:graphic>
          <a:graphicData uri="http://schemas.openxmlformats.org/presentationml/2006/ole">
            <p:oleObj spid="_x0000_s112647" name="Equation" r:id="rId8" imgW="380880" imgH="241200" progId="">
              <p:embed/>
            </p:oleObj>
          </a:graphicData>
        </a:graphic>
      </p:graphicFrame>
      <p:graphicFrame>
        <p:nvGraphicFramePr>
          <p:cNvPr id="79891" name="Object 19"/>
          <p:cNvGraphicFramePr>
            <a:graphicFrameLocks noChangeAspect="1"/>
          </p:cNvGraphicFramePr>
          <p:nvPr/>
        </p:nvGraphicFramePr>
        <p:xfrm>
          <a:off x="3581400" y="3170748"/>
          <a:ext cx="936763" cy="548640"/>
        </p:xfrm>
        <a:graphic>
          <a:graphicData uri="http://schemas.openxmlformats.org/presentationml/2006/ole">
            <p:oleObj spid="_x0000_s112648" name="Equation" r:id="rId9" imgW="431640" imgH="253800" progId="">
              <p:embed/>
            </p:oleObj>
          </a:graphicData>
        </a:graphic>
      </p:graphicFrame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17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81400" y="17526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572000" y="29718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/>
              <a:t>Evaluate each expression.</a:t>
            </a: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1266251" y="1609226"/>
          <a:ext cx="1057850" cy="816475"/>
        </p:xfrm>
        <a:graphic>
          <a:graphicData uri="http://schemas.openxmlformats.org/presentationml/2006/ole">
            <p:oleObj spid="_x0000_s113666" name="Equation" r:id="rId3" imgW="558720" imgH="431640" progId="">
              <p:embed/>
            </p:oleObj>
          </a:graphicData>
        </a:graphic>
      </p:graphicFrame>
      <p:sp>
        <p:nvSpPr>
          <p:cNvPr id="28682" name="Text Box 5"/>
          <p:cNvSpPr txBox="1">
            <a:spLocks noChangeArrowheads="1"/>
          </p:cNvSpPr>
          <p:nvPr/>
        </p:nvSpPr>
        <p:spPr bwMode="auto">
          <a:xfrm>
            <a:off x="609600" y="1679575"/>
            <a:ext cx="700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/>
              <a:t>1)  </a:t>
            </a:r>
          </a:p>
        </p:txBody>
      </p:sp>
      <p:graphicFrame>
        <p:nvGraphicFramePr>
          <p:cNvPr id="28675" name="Object 6"/>
          <p:cNvGraphicFramePr>
            <a:graphicFrameLocks noChangeAspect="1"/>
          </p:cNvGraphicFramePr>
          <p:nvPr/>
        </p:nvGraphicFramePr>
        <p:xfrm>
          <a:off x="1169839" y="2942150"/>
          <a:ext cx="1420961" cy="1248850"/>
        </p:xfrm>
        <a:graphic>
          <a:graphicData uri="http://schemas.openxmlformats.org/presentationml/2006/ole">
            <p:oleObj spid="_x0000_s113667" name="Equation" r:id="rId4" imgW="749160" imgH="660240" progId="">
              <p:embed/>
            </p:oleObj>
          </a:graphicData>
        </a:graphic>
      </p:graphicFrame>
      <p:sp>
        <p:nvSpPr>
          <p:cNvPr id="28683" name="Text Box 7"/>
          <p:cNvSpPr txBox="1">
            <a:spLocks noChangeArrowheads="1"/>
          </p:cNvSpPr>
          <p:nvPr/>
        </p:nvSpPr>
        <p:spPr bwMode="auto">
          <a:xfrm>
            <a:off x="609600" y="3200400"/>
            <a:ext cx="700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/>
              <a:t>2)  </a:t>
            </a:r>
          </a:p>
        </p:txBody>
      </p:sp>
      <p:graphicFrame>
        <p:nvGraphicFramePr>
          <p:cNvPr id="28676" name="Object 3"/>
          <p:cNvGraphicFramePr>
            <a:graphicFrameLocks noChangeAspect="1"/>
          </p:cNvGraphicFramePr>
          <p:nvPr/>
        </p:nvGraphicFramePr>
        <p:xfrm>
          <a:off x="3487300" y="1804252"/>
          <a:ext cx="1949888" cy="726223"/>
        </p:xfrm>
        <a:graphic>
          <a:graphicData uri="http://schemas.openxmlformats.org/presentationml/2006/ole">
            <p:oleObj spid="_x0000_s113668" name="Equation" r:id="rId5" imgW="545760" imgH="203040" progId="Equation.3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641896" y="3225971"/>
          <a:ext cx="1458743" cy="1146005"/>
        </p:xfrm>
        <a:graphic>
          <a:graphicData uri="http://schemas.openxmlformats.org/presentationml/2006/ole">
            <p:oleObj spid="_x0000_s113669" name="Equation" r:id="rId6" imgW="533160" imgH="419040" progId="Equation.3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6420744" y="1408932"/>
          <a:ext cx="856356" cy="1410468"/>
        </p:xfrm>
        <a:graphic>
          <a:graphicData uri="http://schemas.openxmlformats.org/presentationml/2006/ole">
            <p:oleObj spid="_x0000_s113670" name="Equation" r:id="rId7" imgW="253800" imgH="419040" progId="Equation.3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6187031" y="3200400"/>
          <a:ext cx="1502820" cy="1250950"/>
        </p:xfrm>
        <a:graphic>
          <a:graphicData uri="http://schemas.openxmlformats.org/presentationml/2006/ole">
            <p:oleObj spid="_x0000_s113671" name="Equation" r:id="rId8" imgW="533160" imgH="444240" progId="Equation.3">
              <p:embed/>
            </p:oleObj>
          </a:graphicData>
        </a:graphic>
      </p:graphicFrame>
      <p:sp>
        <p:nvSpPr>
          <p:cNvPr id="28684" name="Text Box 5"/>
          <p:cNvSpPr txBox="1">
            <a:spLocks noChangeArrowheads="1"/>
          </p:cNvSpPr>
          <p:nvPr/>
        </p:nvSpPr>
        <p:spPr bwMode="auto">
          <a:xfrm>
            <a:off x="5624512" y="1741487"/>
            <a:ext cx="700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/>
              <a:t>5)  </a:t>
            </a:r>
          </a:p>
        </p:txBody>
      </p:sp>
      <p:sp>
        <p:nvSpPr>
          <p:cNvPr id="28685" name="Text Box 7"/>
          <p:cNvSpPr txBox="1">
            <a:spLocks noChangeArrowheads="1"/>
          </p:cNvSpPr>
          <p:nvPr/>
        </p:nvSpPr>
        <p:spPr bwMode="auto">
          <a:xfrm>
            <a:off x="5624512" y="3262312"/>
            <a:ext cx="700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/>
              <a:t>6)  </a:t>
            </a:r>
          </a:p>
        </p:txBody>
      </p:sp>
      <p:sp>
        <p:nvSpPr>
          <p:cNvPr id="28686" name="Text Box 5"/>
          <p:cNvSpPr txBox="1">
            <a:spLocks noChangeArrowheads="1"/>
          </p:cNvSpPr>
          <p:nvPr/>
        </p:nvSpPr>
        <p:spPr bwMode="auto">
          <a:xfrm>
            <a:off x="2971800" y="1741487"/>
            <a:ext cx="700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/>
              <a:t>3)  </a:t>
            </a:r>
          </a:p>
        </p:txBody>
      </p:sp>
      <p:sp>
        <p:nvSpPr>
          <p:cNvPr id="28687" name="Text Box 7"/>
          <p:cNvSpPr txBox="1">
            <a:spLocks noChangeArrowheads="1"/>
          </p:cNvSpPr>
          <p:nvPr/>
        </p:nvSpPr>
        <p:spPr bwMode="auto">
          <a:xfrm>
            <a:off x="2971800" y="3262312"/>
            <a:ext cx="700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/>
              <a:t>4)  </a:t>
            </a:r>
          </a:p>
        </p:txBody>
      </p:sp>
      <p:sp>
        <p:nvSpPr>
          <p:cNvPr id="17" name="Title 17"/>
          <p:cNvSpPr txBox="1">
            <a:spLocks/>
          </p:cNvSpPr>
          <p:nvPr/>
        </p:nvSpPr>
        <p:spPr bwMode="auto">
          <a:xfrm>
            <a:off x="457200" y="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3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74899" t="16667" b="38426"/>
          <a:stretch>
            <a:fillRect/>
          </a:stretch>
        </p:blipFill>
        <p:spPr>
          <a:xfrm>
            <a:off x="2637095" y="609600"/>
            <a:ext cx="3836241" cy="53035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5" name="Picture 4" descr="Slide2.GIF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75283" t="45591" b="44286"/>
          <a:stretch>
            <a:fillRect/>
          </a:stretch>
        </p:blipFill>
        <p:spPr>
          <a:xfrm>
            <a:off x="2713295" y="3886200"/>
            <a:ext cx="3763705" cy="1191172"/>
          </a:xfrm>
          <a:prstGeom prst="rect">
            <a:avLst/>
          </a:prstGeom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788498" y="1676400"/>
            <a:ext cx="16979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multiply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2667000"/>
            <a:ext cx="8931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add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861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/>
              <a:t>Evaluate each expression.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423862" y="1766888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/>
              <a:t>1)  </a:t>
            </a:r>
          </a:p>
        </p:txBody>
      </p:sp>
      <p:graphicFrame>
        <p:nvGraphicFramePr>
          <p:cNvPr id="26626" name="Object 6"/>
          <p:cNvGraphicFramePr>
            <a:graphicFrameLocks noChangeAspect="1"/>
          </p:cNvGraphicFramePr>
          <p:nvPr/>
        </p:nvGraphicFramePr>
        <p:xfrm>
          <a:off x="1038225" y="1597025"/>
          <a:ext cx="666544" cy="780636"/>
        </p:xfrm>
        <a:graphic>
          <a:graphicData uri="http://schemas.openxmlformats.org/presentationml/2006/ole">
            <p:oleObj spid="_x0000_s111618" name="Equation" r:id="rId3" imgW="368280" imgH="431640" progId="">
              <p:embed/>
            </p:oleObj>
          </a:graphicData>
        </a:graphic>
      </p:graphicFrame>
      <p:sp>
        <p:nvSpPr>
          <p:cNvPr id="26633" name="Text Box 17"/>
          <p:cNvSpPr txBox="1">
            <a:spLocks noChangeArrowheads="1"/>
          </p:cNvSpPr>
          <p:nvPr/>
        </p:nvSpPr>
        <p:spPr bwMode="auto">
          <a:xfrm>
            <a:off x="2362200" y="1770063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/>
              <a:t>2)  </a:t>
            </a:r>
          </a:p>
        </p:txBody>
      </p:sp>
      <p:graphicFrame>
        <p:nvGraphicFramePr>
          <p:cNvPr id="26627" name="Object 18"/>
          <p:cNvGraphicFramePr>
            <a:graphicFrameLocks noChangeAspect="1"/>
          </p:cNvGraphicFramePr>
          <p:nvPr/>
        </p:nvGraphicFramePr>
        <p:xfrm>
          <a:off x="3040063" y="1600200"/>
          <a:ext cx="506412" cy="780636"/>
        </p:xfrm>
        <a:graphic>
          <a:graphicData uri="http://schemas.openxmlformats.org/presentationml/2006/ole">
            <p:oleObj spid="_x0000_s111619" name="Equation" r:id="rId4" imgW="279360" imgH="431640" progId="">
              <p:embed/>
            </p:oleObj>
          </a:graphicData>
        </a:graphic>
      </p:graphicFrame>
      <p:sp>
        <p:nvSpPr>
          <p:cNvPr id="26634" name="Text Box 19"/>
          <p:cNvSpPr txBox="1">
            <a:spLocks noChangeArrowheads="1"/>
          </p:cNvSpPr>
          <p:nvPr/>
        </p:nvSpPr>
        <p:spPr bwMode="auto">
          <a:xfrm>
            <a:off x="4572000" y="1770063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/>
              <a:t>3)  </a:t>
            </a:r>
          </a:p>
        </p:txBody>
      </p:sp>
      <p:graphicFrame>
        <p:nvGraphicFramePr>
          <p:cNvPr id="26628" name="Object 20"/>
          <p:cNvGraphicFramePr>
            <a:graphicFrameLocks noChangeAspect="1"/>
          </p:cNvGraphicFramePr>
          <p:nvPr/>
        </p:nvGraphicFramePr>
        <p:xfrm>
          <a:off x="5295900" y="1436688"/>
          <a:ext cx="1104900" cy="1192972"/>
        </p:xfrm>
        <a:graphic>
          <a:graphicData uri="http://schemas.openxmlformats.org/presentationml/2006/ole">
            <p:oleObj spid="_x0000_s111620" name="Equation" r:id="rId5" imgW="609480" imgH="660240" progId="">
              <p:embed/>
            </p:oleObj>
          </a:graphicData>
        </a:graphic>
      </p:graphicFrame>
      <p:sp>
        <p:nvSpPr>
          <p:cNvPr id="26635" name="Text Box 21"/>
          <p:cNvSpPr txBox="1">
            <a:spLocks noChangeArrowheads="1"/>
          </p:cNvSpPr>
          <p:nvPr/>
        </p:nvSpPr>
        <p:spPr bwMode="auto">
          <a:xfrm>
            <a:off x="381000" y="4298950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/>
              <a:t>4)  </a:t>
            </a:r>
          </a:p>
        </p:txBody>
      </p:sp>
      <p:graphicFrame>
        <p:nvGraphicFramePr>
          <p:cNvPr id="26629" name="Object 22"/>
          <p:cNvGraphicFramePr>
            <a:graphicFrameLocks noChangeAspect="1"/>
          </p:cNvGraphicFramePr>
          <p:nvPr/>
        </p:nvGraphicFramePr>
        <p:xfrm>
          <a:off x="1149350" y="4056063"/>
          <a:ext cx="2356664" cy="1178332"/>
        </p:xfrm>
        <a:graphic>
          <a:graphicData uri="http://schemas.openxmlformats.org/presentationml/2006/ole">
            <p:oleObj spid="_x0000_s111621" name="Equation" r:id="rId6" imgW="1269720" imgH="634680" progId="">
              <p:embed/>
            </p:oleObj>
          </a:graphicData>
        </a:graphic>
      </p:graphicFrame>
      <p:sp>
        <p:nvSpPr>
          <p:cNvPr id="26636" name="Text Box 23"/>
          <p:cNvSpPr txBox="1">
            <a:spLocks noChangeArrowheads="1"/>
          </p:cNvSpPr>
          <p:nvPr/>
        </p:nvSpPr>
        <p:spPr bwMode="auto">
          <a:xfrm>
            <a:off x="381000" y="3332163"/>
            <a:ext cx="861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/>
              <a:t>Simplify each expression.</a:t>
            </a:r>
          </a:p>
        </p:txBody>
      </p:sp>
      <p:sp>
        <p:nvSpPr>
          <p:cNvPr id="26637" name="Text Box 24"/>
          <p:cNvSpPr txBox="1">
            <a:spLocks noChangeArrowheads="1"/>
          </p:cNvSpPr>
          <p:nvPr/>
        </p:nvSpPr>
        <p:spPr bwMode="auto">
          <a:xfrm>
            <a:off x="5108575" y="4295775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/>
              <a:t>5)  </a:t>
            </a:r>
          </a:p>
        </p:txBody>
      </p:sp>
      <p:graphicFrame>
        <p:nvGraphicFramePr>
          <p:cNvPr id="26630" name="Object 25"/>
          <p:cNvGraphicFramePr>
            <a:graphicFrameLocks noChangeAspect="1"/>
          </p:cNvGraphicFramePr>
          <p:nvPr/>
        </p:nvGraphicFramePr>
        <p:xfrm>
          <a:off x="5803900" y="3989388"/>
          <a:ext cx="2545526" cy="1344612"/>
        </p:xfrm>
        <a:graphic>
          <a:graphicData uri="http://schemas.openxmlformats.org/presentationml/2006/ole">
            <p:oleObj spid="_x0000_s111622" name="Equation" r:id="rId7" imgW="1371600" imgH="723600" progId="">
              <p:embed/>
            </p:oleObj>
          </a:graphicData>
        </a:graphic>
      </p:graphicFrame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try!!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8001000" cy="4114800"/>
          </a:xfrm>
        </p:spPr>
        <p:txBody>
          <a:bodyPr/>
          <a:lstStyle/>
          <a:p>
            <a:pPr marL="609600" indent="-609600">
              <a:buNone/>
            </a:pP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aseline="30000" dirty="0" smtClean="0">
                <a:latin typeface="Times New Roman" pitchFamily="18" charset="0"/>
                <a:cs typeface="Times New Roman" pitchFamily="18" charset="0"/>
              </a:rPr>
              <a:t>5+2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1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0937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Simplify.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1143000" y="40386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51037"/>
            <a:ext cx="8150225" cy="4221163"/>
          </a:xfrm>
        </p:spPr>
        <p:txBody>
          <a:bodyPr/>
          <a:lstStyle/>
          <a:p>
            <a:pPr>
              <a:buFontTx/>
              <a:buNone/>
            </a:pPr>
            <a:r>
              <a:rPr lang="en-US" sz="6000" dirty="0" smtClean="0"/>
              <a:t>a) 2</a:t>
            </a:r>
            <a:r>
              <a:rPr lang="en-US" sz="6000" baseline="30000" dirty="0" smtClean="0"/>
              <a:t>3 </a:t>
            </a:r>
            <a:r>
              <a:rPr lang="en-US" sz="6000" dirty="0" smtClean="0"/>
              <a:t>• 2</a:t>
            </a:r>
            <a:r>
              <a:rPr lang="en-US" sz="6000" baseline="30000" dirty="0" smtClean="0"/>
              <a:t>2 = 		 			 	</a:t>
            </a:r>
          </a:p>
          <a:p>
            <a:pPr>
              <a:buFontTx/>
              <a:buNone/>
            </a:pPr>
            <a:endParaRPr lang="en-US" sz="6000" baseline="30000" dirty="0" smtClean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019800" y="3337719"/>
            <a:ext cx="1295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dirty="0">
                <a:solidFill>
                  <a:srgbClr val="7030A0"/>
                </a:solidFill>
                <a:latin typeface="Arial" pitchFamily="34" charset="0"/>
              </a:rPr>
              <a:t>b</a:t>
            </a:r>
            <a:r>
              <a:rPr lang="en-US" sz="6000" baseline="30000" dirty="0">
                <a:solidFill>
                  <a:srgbClr val="7030A0"/>
                </a:solidFill>
                <a:latin typeface="Arial" pitchFamily="34" charset="0"/>
              </a:rPr>
              <a:t>10</a:t>
            </a:r>
            <a:endParaRPr lang="en-US" sz="6000" dirty="0">
              <a:solidFill>
                <a:srgbClr val="7030A0"/>
              </a:solidFill>
              <a:latin typeface="Arial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828800" y="3337719"/>
            <a:ext cx="1295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dirty="0">
                <a:solidFill>
                  <a:srgbClr val="7030A0"/>
                </a:solidFill>
                <a:latin typeface="Arial" pitchFamily="34" charset="0"/>
              </a:rPr>
              <a:t>2</a:t>
            </a:r>
            <a:r>
              <a:rPr lang="en-US" sz="6000" baseline="30000" dirty="0">
                <a:solidFill>
                  <a:srgbClr val="7030A0"/>
                </a:solidFill>
                <a:latin typeface="Arial" pitchFamily="34" charset="0"/>
              </a:rPr>
              <a:t>5</a:t>
            </a:r>
            <a:endParaRPr lang="en-US" sz="6000" dirty="0">
              <a:solidFill>
                <a:srgbClr val="7030A0"/>
              </a:solidFill>
              <a:latin typeface="Arial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953000" y="2103437"/>
            <a:ext cx="350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dirty="0" smtClean="0">
                <a:latin typeface="Arial" pitchFamily="34" charset="0"/>
              </a:rPr>
              <a:t>b)  b</a:t>
            </a:r>
            <a:r>
              <a:rPr lang="en-US" sz="4800" baseline="30000" dirty="0" smtClean="0">
                <a:latin typeface="Arial" pitchFamily="34" charset="0"/>
              </a:rPr>
              <a:t>7</a:t>
            </a:r>
            <a:r>
              <a:rPr lang="en-US" sz="4800" dirty="0" smtClean="0">
                <a:latin typeface="Arial" pitchFamily="34" charset="0"/>
              </a:rPr>
              <a:t> </a:t>
            </a:r>
            <a:r>
              <a:rPr lang="en-US" sz="4800" dirty="0">
                <a:latin typeface="Arial" pitchFamily="34" charset="0"/>
              </a:rPr>
              <a:t>• b</a:t>
            </a:r>
            <a:r>
              <a:rPr lang="en-US" sz="4800" baseline="30000" dirty="0">
                <a:latin typeface="Arial" pitchFamily="34" charset="0"/>
              </a:rPr>
              <a:t>3 </a:t>
            </a:r>
            <a:r>
              <a:rPr lang="en-US" sz="4800" dirty="0">
                <a:latin typeface="Arial" pitchFamily="34" charset="0"/>
              </a:rPr>
              <a:t>=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2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0937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Simplify.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9" name="Oval 8"/>
          <p:cNvSpPr/>
          <p:nvPr/>
        </p:nvSpPr>
        <p:spPr>
          <a:xfrm>
            <a:off x="1524000" y="33528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67400" y="33528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6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3.GIF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50000" t="28889" r="25101" b="26667"/>
          <a:stretch>
            <a:fillRect/>
          </a:stretch>
        </p:blipFill>
        <p:spPr>
          <a:xfrm>
            <a:off x="2667000" y="609600"/>
            <a:ext cx="3845052" cy="53035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4" name="Picture 3" descr="Slide2.GIF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50313" t="54920" r="25101" b="32064"/>
          <a:stretch>
            <a:fillRect/>
          </a:stretch>
        </p:blipFill>
        <p:spPr>
          <a:xfrm>
            <a:off x="2743200" y="3657600"/>
            <a:ext cx="3743685" cy="1531508"/>
          </a:xfrm>
          <a:prstGeom prst="rect">
            <a:avLst/>
          </a:prstGeom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245996" y="1676400"/>
            <a:ext cx="13260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divide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96383" y="2590800"/>
            <a:ext cx="18662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subtract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0" y="1219200"/>
            <a:ext cx="91440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8077200" cy="685800"/>
          </a:xfrm>
        </p:spPr>
        <p:txBody>
          <a:bodyPr/>
          <a:lstStyle/>
          <a:p>
            <a:pPr algn="l"/>
            <a:r>
              <a:rPr lang="en-US" sz="3200" b="1" smtClean="0">
                <a:solidFill>
                  <a:schemeClr val="bg1"/>
                </a:solidFill>
              </a:rPr>
              <a:t>Quotient of Powers</a:t>
            </a:r>
          </a:p>
        </p:txBody>
      </p:sp>
      <p:sp>
        <p:nvSpPr>
          <p:cNvPr id="20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743200" y="152400"/>
            <a:ext cx="3657600" cy="533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chemeClr val="tx2"/>
                </a:solidFill>
                <a:latin typeface="+mj-lt"/>
              </a:rPr>
              <a:t>Example 3</a:t>
            </a:r>
            <a:endParaRPr lang="en-US" sz="4400" dirty="0" smtClean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76200" y="1524000"/>
          <a:ext cx="2152650" cy="2732088"/>
        </p:xfrm>
        <a:graphic>
          <a:graphicData uri="http://schemas.openxmlformats.org/presentationml/2006/ole">
            <p:oleObj spid="_x0000_s2050" name="Equation" r:id="rId3" imgW="330120" imgH="41904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133600" y="1981200"/>
          <a:ext cx="4100513" cy="1870075"/>
        </p:xfrm>
        <a:graphic>
          <a:graphicData uri="http://schemas.openxmlformats.org/presentationml/2006/ole">
            <p:oleObj spid="_x0000_s2051" name="Equation" r:id="rId4" imgW="863280" imgH="39348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6248400" y="2133600"/>
          <a:ext cx="1624013" cy="1674813"/>
        </p:xfrm>
        <a:graphic>
          <a:graphicData uri="http://schemas.openxmlformats.org/presentationml/2006/ole">
            <p:oleObj spid="_x0000_s2052" name="Equation" r:id="rId5" imgW="419040" imgH="431640" progId="Equation.3">
              <p:embed/>
            </p:oleObj>
          </a:graphicData>
        </a:graphic>
      </p:graphicFrame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143000" y="990600"/>
            <a:ext cx="5638800" cy="2362200"/>
            <a:chOff x="720" y="288"/>
            <a:chExt cx="3552" cy="1488"/>
          </a:xfrm>
        </p:grpSpPr>
        <p:sp>
          <p:nvSpPr>
            <p:cNvPr id="2059" name="AutoShape 9"/>
            <p:cNvSpPr>
              <a:spLocks/>
            </p:cNvSpPr>
            <p:nvPr/>
          </p:nvSpPr>
          <p:spPr bwMode="auto">
            <a:xfrm>
              <a:off x="1968" y="288"/>
              <a:ext cx="2304" cy="576"/>
            </a:xfrm>
            <a:prstGeom prst="borderCallout2">
              <a:avLst>
                <a:gd name="adj1" fmla="val 12500"/>
                <a:gd name="adj2" fmla="val -2273"/>
                <a:gd name="adj3" fmla="val 12500"/>
                <a:gd name="adj4" fmla="val -26375"/>
                <a:gd name="adj5" fmla="val 83162"/>
                <a:gd name="adj6" fmla="val -58667"/>
              </a:avLst>
            </a:prstGeom>
            <a:solidFill>
              <a:srgbClr val="FFFF99"/>
            </a:solidFill>
            <a:ln w="38100">
              <a:solidFill>
                <a:srgbClr val="FF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r>
                <a:rPr lang="en-US" sz="2800" b="1" dirty="0"/>
                <a:t>Write out as a product of factors.</a:t>
              </a:r>
            </a:p>
          </p:txBody>
        </p:sp>
        <p:sp>
          <p:nvSpPr>
            <p:cNvPr id="2060" name="Line 10"/>
            <p:cNvSpPr>
              <a:spLocks noChangeShapeType="1"/>
            </p:cNvSpPr>
            <p:nvPr/>
          </p:nvSpPr>
          <p:spPr bwMode="auto">
            <a:xfrm flipH="1">
              <a:off x="720" y="384"/>
              <a:ext cx="1200" cy="1392"/>
            </a:xfrm>
            <a:prstGeom prst="line">
              <a:avLst/>
            </a:prstGeom>
            <a:noFill/>
            <a:ln w="5715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7" name="WordArt 15"/>
          <p:cNvSpPr>
            <a:spLocks noChangeArrowheads="1" noChangeShapeType="1" noTextEdit="1"/>
          </p:cNvSpPr>
          <p:nvPr/>
        </p:nvSpPr>
        <p:spPr bwMode="auto">
          <a:xfrm>
            <a:off x="2057400" y="4324350"/>
            <a:ext cx="3962400" cy="1924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Cancel out</a:t>
            </a:r>
          </a:p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common factors</a:t>
            </a:r>
          </a:p>
        </p:txBody>
      </p:sp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7848600" y="2438400"/>
          <a:ext cx="1004888" cy="1004888"/>
        </p:xfrm>
        <a:graphic>
          <a:graphicData uri="http://schemas.openxmlformats.org/presentationml/2006/ole">
            <p:oleObj spid="_x0000_s2053" name="Equation" r:id="rId6" imgW="177480" imgH="177480" progId="Equation.3">
              <p:embed/>
            </p:oleObj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0" y="990600"/>
            <a:ext cx="906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Simplify.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532511" y="2438400"/>
            <a:ext cx="1600200" cy="990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124200" y="2133600"/>
            <a:ext cx="152400" cy="1524000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48100" y="2133600"/>
            <a:ext cx="152400" cy="1524000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0" y="2133600"/>
            <a:ext cx="152400" cy="1524000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0" y="685800"/>
            <a:ext cx="91440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77200" cy="685800"/>
          </a:xfrm>
        </p:spPr>
        <p:txBody>
          <a:bodyPr/>
          <a:lstStyle/>
          <a:p>
            <a:pPr algn="l"/>
            <a:r>
              <a:rPr lang="en-US" sz="3200" b="1" smtClean="0">
                <a:solidFill>
                  <a:schemeClr val="bg1"/>
                </a:solidFill>
              </a:rPr>
              <a:t>Quotient of Powers</a:t>
            </a: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5344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smtClean="0">
                <a:solidFill>
                  <a:schemeClr val="tx2"/>
                </a:solidFill>
              </a:rPr>
              <a:t>Notice what we could have done using the property.</a:t>
            </a:r>
            <a:endParaRPr lang="en-US" sz="2800" smtClean="0">
              <a:solidFill>
                <a:schemeClr val="tx2"/>
              </a:solidFill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6200" y="990600"/>
          <a:ext cx="2152650" cy="2732088"/>
        </p:xfrm>
        <a:graphic>
          <a:graphicData uri="http://schemas.openxmlformats.org/presentationml/2006/ole">
            <p:oleObj spid="_x0000_s3074" name="Equation" r:id="rId3" imgW="330120" imgH="419040" progId="Equation.3">
              <p:embed/>
            </p:oleObj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2438400" y="1524000"/>
          <a:ext cx="1752600" cy="1095375"/>
        </p:xfrm>
        <a:graphic>
          <a:graphicData uri="http://schemas.openxmlformats.org/presentationml/2006/ole">
            <p:oleObj spid="_x0000_s3075" name="Equation" r:id="rId4" imgW="304560" imgH="190440" progId="Equation.3">
              <p:embed/>
            </p:oleObj>
          </a:graphicData>
        </a:graphic>
      </p:graphicFrame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4419600" y="1371600"/>
          <a:ext cx="1524000" cy="1524000"/>
        </p:xfrm>
        <a:graphic>
          <a:graphicData uri="http://schemas.openxmlformats.org/presentationml/2006/ole">
            <p:oleObj spid="_x0000_s3076" name="Equation" r:id="rId5" imgW="177480" imgH="177480" progId="Equation.3">
              <p:embed/>
            </p:oleObj>
          </a:graphicData>
        </a:graphic>
      </p:graphicFrame>
      <p:sp>
        <p:nvSpPr>
          <p:cNvPr id="13326" name="WordArt 14"/>
          <p:cNvSpPr>
            <a:spLocks noChangeArrowheads="1" noChangeShapeType="1" noTextEdit="1"/>
          </p:cNvSpPr>
          <p:nvPr/>
        </p:nvSpPr>
        <p:spPr bwMode="auto">
          <a:xfrm>
            <a:off x="152400" y="3790950"/>
            <a:ext cx="8763000" cy="1924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Subtract exponents!</a:t>
            </a:r>
          </a:p>
          <a:p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Wherever you have more,</a:t>
            </a:r>
          </a:p>
          <a:p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that's where the leftovers go.</a:t>
            </a:r>
          </a:p>
        </p:txBody>
      </p:sp>
      <p:sp>
        <p:nvSpPr>
          <p:cNvPr id="9" name="Oval 8"/>
          <p:cNvSpPr/>
          <p:nvPr/>
        </p:nvSpPr>
        <p:spPr>
          <a:xfrm>
            <a:off x="4343400" y="1524000"/>
            <a:ext cx="1676400" cy="12192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067800" cy="1143000"/>
          </a:xfrm>
        </p:spPr>
        <p:txBody>
          <a:bodyPr/>
          <a:lstStyle/>
          <a:p>
            <a:pPr algn="l"/>
            <a:r>
              <a:rPr lang="en-US" dirty="0" smtClean="0"/>
              <a:t>Simplify.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0" y="1295400"/>
            <a:ext cx="91440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17475" y="1600200"/>
          <a:ext cx="2070100" cy="2732088"/>
        </p:xfrm>
        <a:graphic>
          <a:graphicData uri="http://schemas.openxmlformats.org/presentationml/2006/ole">
            <p:oleObj spid="_x0000_s4098" name="Equation" r:id="rId3" imgW="317160" imgH="419040" progId="Equation.3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057400" y="2292350"/>
          <a:ext cx="4114800" cy="1574800"/>
        </p:xfrm>
        <a:graphic>
          <a:graphicData uri="http://schemas.openxmlformats.org/presentationml/2006/ole">
            <p:oleObj spid="_x0000_s4099" name="Equation" r:id="rId4" imgW="1257120" imgH="393480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6235700" y="2286000"/>
          <a:ext cx="2755900" cy="1525588"/>
        </p:xfrm>
        <a:graphic>
          <a:graphicData uri="http://schemas.openxmlformats.org/presentationml/2006/ole">
            <p:oleObj spid="_x0000_s4100" name="Equation" r:id="rId5" imgW="711000" imgH="393480" progId="Equation.3">
              <p:embed/>
            </p:oleObj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143000" y="1066800"/>
            <a:ext cx="5562600" cy="2362200"/>
            <a:chOff x="720" y="288"/>
            <a:chExt cx="3504" cy="1488"/>
          </a:xfrm>
        </p:grpSpPr>
        <p:sp>
          <p:nvSpPr>
            <p:cNvPr id="4107" name="AutoShape 9"/>
            <p:cNvSpPr>
              <a:spLocks/>
            </p:cNvSpPr>
            <p:nvPr/>
          </p:nvSpPr>
          <p:spPr bwMode="auto">
            <a:xfrm>
              <a:off x="1920" y="288"/>
              <a:ext cx="2304" cy="576"/>
            </a:xfrm>
            <a:prstGeom prst="borderCallout2">
              <a:avLst>
                <a:gd name="adj1" fmla="val 14969"/>
                <a:gd name="adj2" fmla="val 196"/>
                <a:gd name="adj3" fmla="val 12500"/>
                <a:gd name="adj4" fmla="val -26375"/>
                <a:gd name="adj5" fmla="val 83162"/>
                <a:gd name="adj6" fmla="val -58667"/>
              </a:avLst>
            </a:prstGeom>
            <a:solidFill>
              <a:srgbClr val="FFFF99"/>
            </a:solidFill>
            <a:ln w="38100">
              <a:solidFill>
                <a:srgbClr val="FF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r>
                <a:rPr lang="en-US" sz="2800" b="1" dirty="0"/>
                <a:t>Write out as a product of factors.</a:t>
              </a:r>
            </a:p>
          </p:txBody>
        </p:sp>
        <p:sp>
          <p:nvSpPr>
            <p:cNvPr id="4108" name="Line 10"/>
            <p:cNvSpPr>
              <a:spLocks noChangeShapeType="1"/>
            </p:cNvSpPr>
            <p:nvPr/>
          </p:nvSpPr>
          <p:spPr bwMode="auto">
            <a:xfrm flipH="1">
              <a:off x="720" y="384"/>
              <a:ext cx="1200" cy="1392"/>
            </a:xfrm>
            <a:prstGeom prst="line">
              <a:avLst/>
            </a:prstGeom>
            <a:noFill/>
            <a:ln w="5715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2057400" y="4400550"/>
            <a:ext cx="3962400" cy="1924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Cancel out</a:t>
            </a:r>
          </a:p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Impact"/>
              </a:rPr>
              <a:t>common factors</a:t>
            </a:r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6553200" y="4038600"/>
          <a:ext cx="1865313" cy="2224088"/>
        </p:xfrm>
        <a:graphic>
          <a:graphicData uri="http://schemas.openxmlformats.org/presentationml/2006/ole">
            <p:oleObj spid="_x0000_s4101" name="Equation" r:id="rId6" imgW="330120" imgH="393480" progId="Equation.3">
              <p:embed/>
            </p:oleObj>
          </a:graphicData>
        </a:graphic>
      </p:graphicFrame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2743200" y="1524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Example 4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934200" y="4114800"/>
            <a:ext cx="1600200" cy="22098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352800" y="2362200"/>
            <a:ext cx="381000" cy="1447800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10000" y="2362200"/>
            <a:ext cx="381000" cy="1447800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267200" y="2362200"/>
            <a:ext cx="381000" cy="1447800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309</Words>
  <Application>Microsoft Office PowerPoint</Application>
  <PresentationFormat>On-screen Show (4:3)</PresentationFormat>
  <Paragraphs>111</Paragraphs>
  <Slides>30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Properties of Exponents  Dr. Jennifer L. Brown, © 2010, LaGrange High School, LaGrange, Georgia  (MCC9‐12.N.RN.1; MCC9‐12.N.RN.2)</vt:lpstr>
      <vt:lpstr>Slide 2</vt:lpstr>
      <vt:lpstr>Slide 3</vt:lpstr>
      <vt:lpstr>Simplify. </vt:lpstr>
      <vt:lpstr>Simplify. </vt:lpstr>
      <vt:lpstr>Slide 6</vt:lpstr>
      <vt:lpstr>Quotient of Powers</vt:lpstr>
      <vt:lpstr>Quotient of Powers</vt:lpstr>
      <vt:lpstr>Simplify. </vt:lpstr>
      <vt:lpstr>Quotient of Powers</vt:lpstr>
      <vt:lpstr>Simplify. </vt:lpstr>
      <vt:lpstr>Simplify. </vt:lpstr>
      <vt:lpstr>Slide 13</vt:lpstr>
      <vt:lpstr>Simplify. </vt:lpstr>
      <vt:lpstr>Simplify. </vt:lpstr>
      <vt:lpstr>Slide 16</vt:lpstr>
      <vt:lpstr>Use your calculator to evaluate.</vt:lpstr>
      <vt:lpstr>Slide 18</vt:lpstr>
      <vt:lpstr>Negative exponents move terms to the other part of the fraction.  (reciprocal)</vt:lpstr>
      <vt:lpstr>Slide 20</vt:lpstr>
      <vt:lpstr>Slide 21</vt:lpstr>
      <vt:lpstr>Slide 22</vt:lpstr>
      <vt:lpstr>Slide 23</vt:lpstr>
      <vt:lpstr>Evaluate. </vt:lpstr>
      <vt:lpstr>Evaluate. </vt:lpstr>
      <vt:lpstr>Evaluate. </vt:lpstr>
      <vt:lpstr>Slide 27</vt:lpstr>
      <vt:lpstr>Slide 28</vt:lpstr>
      <vt:lpstr>Slide 29</vt:lpstr>
      <vt:lpstr>You try!!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6 -6 Factoring by Grouping</dc:title>
  <dc:creator>Dr. Jennifer L. Brown</dc:creator>
  <cp:lastModifiedBy>Dr. Jennifer L. Brown</cp:lastModifiedBy>
  <cp:revision>150</cp:revision>
  <cp:lastPrinted>1601-01-01T00:00:00Z</cp:lastPrinted>
  <dcterms:created xsi:type="dcterms:W3CDTF">2006-01-28T16:20:13Z</dcterms:created>
  <dcterms:modified xsi:type="dcterms:W3CDTF">2013-05-23T22:40:57Z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