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2" r:id="rId4"/>
    <p:sldId id="261" r:id="rId5"/>
    <p:sldId id="263" r:id="rId6"/>
    <p:sldId id="264" r:id="rId7"/>
  </p:sldIdLst>
  <p:sldSz cx="10058400" cy="7772400"/>
  <p:notesSz cx="7086600" cy="9372600"/>
  <p:defaultTextStyle>
    <a:defPPr>
      <a:defRPr lang="en-US"/>
    </a:defPPr>
    <a:lvl1pPr marL="0" algn="l" defTabSz="1018809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05" algn="l" defTabSz="1018809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09" algn="l" defTabSz="1018809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14" algn="l" defTabSz="1018809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18" algn="l" defTabSz="1018809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24" algn="l" defTabSz="1018809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28" algn="l" defTabSz="1018809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33" algn="l" defTabSz="1018809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37" algn="l" defTabSz="1018809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560" y="-90"/>
      </p:cViewPr>
      <p:guideLst>
        <p:guide orient="horz" pos="2448"/>
        <p:guide pos="31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2414483"/>
            <a:ext cx="8549640" cy="166602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760" y="4404360"/>
            <a:ext cx="7040880" cy="19862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4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F7902-208D-4B86-8812-EE35959838D3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29135-6158-43CC-974B-3DFCCF7182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F7902-208D-4B86-8812-EE35959838D3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29135-6158-43CC-974B-3DFCCF7182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2340" y="311258"/>
            <a:ext cx="2263140" cy="663172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311258"/>
            <a:ext cx="6621780" cy="6631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F7902-208D-4B86-8812-EE35959838D3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29135-6158-43CC-974B-3DFCCF7182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F7902-208D-4B86-8812-EE35959838D3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29135-6158-43CC-974B-3DFCCF7182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5" y="4994487"/>
            <a:ext cx="8549640" cy="1543685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5" y="3294277"/>
            <a:ext cx="8549640" cy="170021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40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80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2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6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0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42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83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5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F7902-208D-4B86-8812-EE35959838D3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29135-6158-43CC-974B-3DFCCF7182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1813560"/>
            <a:ext cx="4442460" cy="5129425"/>
          </a:xfrm>
        </p:spPr>
        <p:txBody>
          <a:bodyPr/>
          <a:lstStyle>
            <a:lvl1pPr>
              <a:defRPr sz="32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020" y="1813560"/>
            <a:ext cx="4442460" cy="5129425"/>
          </a:xfrm>
        </p:spPr>
        <p:txBody>
          <a:bodyPr/>
          <a:lstStyle>
            <a:lvl1pPr>
              <a:defRPr sz="32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F7902-208D-4B86-8812-EE35959838D3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29135-6158-43CC-974B-3DFCCF7182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1" y="1739795"/>
            <a:ext cx="4444206" cy="725064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9405" indent="0">
              <a:buNone/>
              <a:defRPr sz="2200" b="1"/>
            </a:lvl2pPr>
            <a:lvl3pPr marL="1018809" indent="0">
              <a:buNone/>
              <a:defRPr sz="2000" b="1"/>
            </a:lvl3pPr>
            <a:lvl4pPr marL="1528214" indent="0">
              <a:buNone/>
              <a:defRPr sz="1800" b="1"/>
            </a:lvl4pPr>
            <a:lvl5pPr marL="2037618" indent="0">
              <a:buNone/>
              <a:defRPr sz="1800" b="1"/>
            </a:lvl5pPr>
            <a:lvl6pPr marL="2547024" indent="0">
              <a:buNone/>
              <a:defRPr sz="1800" b="1"/>
            </a:lvl6pPr>
            <a:lvl7pPr marL="3056428" indent="0">
              <a:buNone/>
              <a:defRPr sz="1800" b="1"/>
            </a:lvl7pPr>
            <a:lvl8pPr marL="3565833" indent="0">
              <a:buNone/>
              <a:defRPr sz="1800" b="1"/>
            </a:lvl8pPr>
            <a:lvl9pPr marL="4075237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1" y="2464859"/>
            <a:ext cx="4444206" cy="4478126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28" y="1739795"/>
            <a:ext cx="4445953" cy="725064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9405" indent="0">
              <a:buNone/>
              <a:defRPr sz="2200" b="1"/>
            </a:lvl2pPr>
            <a:lvl3pPr marL="1018809" indent="0">
              <a:buNone/>
              <a:defRPr sz="2000" b="1"/>
            </a:lvl3pPr>
            <a:lvl4pPr marL="1528214" indent="0">
              <a:buNone/>
              <a:defRPr sz="1800" b="1"/>
            </a:lvl4pPr>
            <a:lvl5pPr marL="2037618" indent="0">
              <a:buNone/>
              <a:defRPr sz="1800" b="1"/>
            </a:lvl5pPr>
            <a:lvl6pPr marL="2547024" indent="0">
              <a:buNone/>
              <a:defRPr sz="1800" b="1"/>
            </a:lvl6pPr>
            <a:lvl7pPr marL="3056428" indent="0">
              <a:buNone/>
              <a:defRPr sz="1800" b="1"/>
            </a:lvl7pPr>
            <a:lvl8pPr marL="3565833" indent="0">
              <a:buNone/>
              <a:defRPr sz="1800" b="1"/>
            </a:lvl8pPr>
            <a:lvl9pPr marL="4075237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28" y="2464859"/>
            <a:ext cx="4445953" cy="4478126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F7902-208D-4B86-8812-EE35959838D3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29135-6158-43CC-974B-3DFCCF7182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F7902-208D-4B86-8812-EE35959838D3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29135-6158-43CC-974B-3DFCCF7182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F7902-208D-4B86-8812-EE35959838D3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29135-6158-43CC-974B-3DFCCF7182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09456"/>
            <a:ext cx="3309145" cy="131699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4" y="309458"/>
            <a:ext cx="5622926" cy="6633529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0" y="1626448"/>
            <a:ext cx="3309145" cy="5316539"/>
          </a:xfrm>
        </p:spPr>
        <p:txBody>
          <a:bodyPr/>
          <a:lstStyle>
            <a:lvl1pPr marL="0" indent="0">
              <a:buNone/>
              <a:defRPr sz="1600"/>
            </a:lvl1pPr>
            <a:lvl2pPr marL="509405" indent="0">
              <a:buNone/>
              <a:defRPr sz="1400"/>
            </a:lvl2pPr>
            <a:lvl3pPr marL="1018809" indent="0">
              <a:buNone/>
              <a:defRPr sz="1200"/>
            </a:lvl3pPr>
            <a:lvl4pPr marL="1528214" indent="0">
              <a:buNone/>
              <a:defRPr sz="1100"/>
            </a:lvl4pPr>
            <a:lvl5pPr marL="2037618" indent="0">
              <a:buNone/>
              <a:defRPr sz="1100"/>
            </a:lvl5pPr>
            <a:lvl6pPr marL="2547024" indent="0">
              <a:buNone/>
              <a:defRPr sz="1100"/>
            </a:lvl6pPr>
            <a:lvl7pPr marL="3056428" indent="0">
              <a:buNone/>
              <a:defRPr sz="1100"/>
            </a:lvl7pPr>
            <a:lvl8pPr marL="3565833" indent="0">
              <a:buNone/>
              <a:defRPr sz="1100"/>
            </a:lvl8pPr>
            <a:lvl9pPr marL="4075237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F7902-208D-4B86-8812-EE35959838D3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29135-6158-43CC-974B-3DFCCF7182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6" y="5440680"/>
            <a:ext cx="6035040" cy="642304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6" y="694479"/>
            <a:ext cx="6035040" cy="4663440"/>
          </a:xfrm>
        </p:spPr>
        <p:txBody>
          <a:bodyPr/>
          <a:lstStyle>
            <a:lvl1pPr marL="0" indent="0">
              <a:buNone/>
              <a:defRPr sz="3600"/>
            </a:lvl1pPr>
            <a:lvl2pPr marL="509405" indent="0">
              <a:buNone/>
              <a:defRPr sz="3200"/>
            </a:lvl2pPr>
            <a:lvl3pPr marL="1018809" indent="0">
              <a:buNone/>
              <a:defRPr sz="2600"/>
            </a:lvl3pPr>
            <a:lvl4pPr marL="1528214" indent="0">
              <a:buNone/>
              <a:defRPr sz="2200"/>
            </a:lvl4pPr>
            <a:lvl5pPr marL="2037618" indent="0">
              <a:buNone/>
              <a:defRPr sz="2200"/>
            </a:lvl5pPr>
            <a:lvl6pPr marL="2547024" indent="0">
              <a:buNone/>
              <a:defRPr sz="2200"/>
            </a:lvl6pPr>
            <a:lvl7pPr marL="3056428" indent="0">
              <a:buNone/>
              <a:defRPr sz="2200"/>
            </a:lvl7pPr>
            <a:lvl8pPr marL="3565833" indent="0">
              <a:buNone/>
              <a:defRPr sz="2200"/>
            </a:lvl8pPr>
            <a:lvl9pPr marL="4075237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6" y="6082984"/>
            <a:ext cx="6035040" cy="912176"/>
          </a:xfrm>
        </p:spPr>
        <p:txBody>
          <a:bodyPr/>
          <a:lstStyle>
            <a:lvl1pPr marL="0" indent="0">
              <a:buNone/>
              <a:defRPr sz="1600"/>
            </a:lvl1pPr>
            <a:lvl2pPr marL="509405" indent="0">
              <a:buNone/>
              <a:defRPr sz="1400"/>
            </a:lvl2pPr>
            <a:lvl3pPr marL="1018809" indent="0">
              <a:buNone/>
              <a:defRPr sz="1200"/>
            </a:lvl3pPr>
            <a:lvl4pPr marL="1528214" indent="0">
              <a:buNone/>
              <a:defRPr sz="1100"/>
            </a:lvl4pPr>
            <a:lvl5pPr marL="2037618" indent="0">
              <a:buNone/>
              <a:defRPr sz="1100"/>
            </a:lvl5pPr>
            <a:lvl6pPr marL="2547024" indent="0">
              <a:buNone/>
              <a:defRPr sz="1100"/>
            </a:lvl6pPr>
            <a:lvl7pPr marL="3056428" indent="0">
              <a:buNone/>
              <a:defRPr sz="1100"/>
            </a:lvl7pPr>
            <a:lvl8pPr marL="3565833" indent="0">
              <a:buNone/>
              <a:defRPr sz="1100"/>
            </a:lvl8pPr>
            <a:lvl9pPr marL="4075237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F7902-208D-4B86-8812-EE35959838D3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29135-6158-43CC-974B-3DFCCF7182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  <a:prstGeom prst="rect">
            <a:avLst/>
          </a:prstGeom>
        </p:spPr>
        <p:txBody>
          <a:bodyPr vert="horz" lIns="101881" tIns="50941" rIns="101881" bIns="5094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813560"/>
            <a:ext cx="9052560" cy="5129425"/>
          </a:xfrm>
          <a:prstGeom prst="rect">
            <a:avLst/>
          </a:prstGeom>
        </p:spPr>
        <p:txBody>
          <a:bodyPr vert="horz" lIns="101881" tIns="50941" rIns="101881" bIns="5094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7203864"/>
            <a:ext cx="2346960" cy="413809"/>
          </a:xfrm>
          <a:prstGeom prst="rect">
            <a:avLst/>
          </a:prstGeom>
        </p:spPr>
        <p:txBody>
          <a:bodyPr vert="horz" lIns="101881" tIns="50941" rIns="101881" bIns="50941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FF7902-208D-4B86-8812-EE35959838D3}" type="datetimeFigureOut">
              <a:rPr lang="en-US" smtClean="0"/>
              <a:pPr/>
              <a:t>5/23/2013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36620" y="7203864"/>
            <a:ext cx="3185160" cy="413809"/>
          </a:xfrm>
          <a:prstGeom prst="rect">
            <a:avLst/>
          </a:prstGeom>
        </p:spPr>
        <p:txBody>
          <a:bodyPr vert="horz" lIns="101881" tIns="50941" rIns="101881" bIns="50941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08520" y="7203864"/>
            <a:ext cx="2346960" cy="413809"/>
          </a:xfrm>
          <a:prstGeom prst="rect">
            <a:avLst/>
          </a:prstGeom>
        </p:spPr>
        <p:txBody>
          <a:bodyPr vert="horz" lIns="101881" tIns="50941" rIns="101881" bIns="50941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9135-6158-43CC-974B-3DFCCF7182F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18809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2054" indent="-382054" algn="l" defTabSz="1018809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782" indent="-318378" algn="l" defTabSz="1018809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511" indent="-254702" algn="l" defTabSz="1018809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916" indent="-254702" algn="l" defTabSz="1018809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321" indent="-254702" algn="l" defTabSz="1018809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726" indent="-254702" algn="l" defTabSz="1018809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30" indent="-254702" algn="l" defTabSz="1018809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35" indent="-254702" algn="l" defTabSz="1018809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29940" indent="-254702" algn="l" defTabSz="1018809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880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05" algn="l" defTabSz="101880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09" algn="l" defTabSz="101880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14" algn="l" defTabSz="101880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18" algn="l" defTabSz="101880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24" algn="l" defTabSz="101880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28" algn="l" defTabSz="101880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33" algn="l" defTabSz="101880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37" algn="l" defTabSz="1018809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 rot="5400000">
            <a:off x="1143000" y="3886200"/>
            <a:ext cx="777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5400000">
            <a:off x="-1371600" y="3886200"/>
            <a:ext cx="777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3657600" y="3886200"/>
            <a:ext cx="777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7508382" y="3900152"/>
            <a:ext cx="2588654" cy="420485"/>
          </a:xfrm>
          <a:prstGeom prst="rect">
            <a:avLst/>
          </a:prstGeom>
          <a:noFill/>
        </p:spPr>
        <p:txBody>
          <a:bodyPr wrap="square" lIns="96378" tIns="48189" rIns="96378" bIns="48189">
            <a:spAutoFit/>
          </a:bodyPr>
          <a:lstStyle/>
          <a:p>
            <a:pPr algn="ctr"/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One-to-One Property</a:t>
            </a:r>
            <a:endParaRPr lang="en-US" sz="21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7543800" y="4343400"/>
            <a:ext cx="2514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0" y="3429000"/>
            <a:ext cx="754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5055809" y="1066800"/>
            <a:ext cx="2474686" cy="1389981"/>
          </a:xfrm>
          <a:prstGeom prst="rect">
            <a:avLst/>
          </a:prstGeom>
          <a:noFill/>
        </p:spPr>
        <p:txBody>
          <a:bodyPr wrap="square" lIns="96378" tIns="48189" rIns="96378" bIns="48189">
            <a:spAutoFit/>
          </a:bodyPr>
          <a:lstStyle/>
          <a:p>
            <a:pPr algn="ctr"/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My Little</a:t>
            </a:r>
          </a:p>
          <a:p>
            <a:pPr algn="ctr"/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Book of</a:t>
            </a:r>
          </a:p>
          <a:p>
            <a:pPr algn="ctr"/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Exponent</a:t>
            </a:r>
          </a:p>
          <a:p>
            <a:pPr algn="ctr"/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Rules</a:t>
            </a:r>
            <a:endParaRPr lang="en-US" sz="21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0" y="1066800"/>
            <a:ext cx="2474686" cy="1389981"/>
          </a:xfrm>
          <a:prstGeom prst="rect">
            <a:avLst/>
          </a:prstGeom>
          <a:noFill/>
        </p:spPr>
        <p:txBody>
          <a:bodyPr wrap="square" lIns="96378" tIns="48189" rIns="96378" bIns="48189">
            <a:spAutoFit/>
          </a:bodyPr>
          <a:lstStyle/>
          <a:p>
            <a:pPr algn="ctr"/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My Little</a:t>
            </a:r>
          </a:p>
          <a:p>
            <a:pPr algn="ctr"/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Book of</a:t>
            </a:r>
          </a:p>
          <a:p>
            <a:pPr algn="ctr"/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Exponent</a:t>
            </a:r>
          </a:p>
          <a:p>
            <a:pPr algn="ctr"/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Rules</a:t>
            </a:r>
            <a:endParaRPr lang="en-US" sz="21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527905" y="1066800"/>
            <a:ext cx="2474686" cy="1389981"/>
          </a:xfrm>
          <a:prstGeom prst="rect">
            <a:avLst/>
          </a:prstGeom>
          <a:noFill/>
        </p:spPr>
        <p:txBody>
          <a:bodyPr wrap="square" lIns="96378" tIns="48189" rIns="96378" bIns="48189">
            <a:spAutoFit/>
          </a:bodyPr>
          <a:lstStyle/>
          <a:p>
            <a:pPr algn="ctr"/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My Little</a:t>
            </a:r>
          </a:p>
          <a:p>
            <a:pPr algn="ctr"/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Book of</a:t>
            </a:r>
          </a:p>
          <a:p>
            <a:pPr algn="ctr"/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Exponent</a:t>
            </a:r>
          </a:p>
          <a:p>
            <a:pPr algn="ctr"/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Rules</a:t>
            </a:r>
            <a:endParaRPr lang="en-US" sz="21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055809" y="4495800"/>
            <a:ext cx="2474686" cy="1389981"/>
          </a:xfrm>
          <a:prstGeom prst="rect">
            <a:avLst/>
          </a:prstGeom>
          <a:noFill/>
        </p:spPr>
        <p:txBody>
          <a:bodyPr wrap="square" lIns="96378" tIns="48189" rIns="96378" bIns="48189">
            <a:spAutoFit/>
          </a:bodyPr>
          <a:lstStyle/>
          <a:p>
            <a:pPr algn="ctr"/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My Little</a:t>
            </a:r>
          </a:p>
          <a:p>
            <a:pPr algn="ctr"/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Book of</a:t>
            </a:r>
          </a:p>
          <a:p>
            <a:pPr algn="ctr"/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Exponent</a:t>
            </a:r>
          </a:p>
          <a:p>
            <a:pPr algn="ctr"/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Rules</a:t>
            </a:r>
            <a:endParaRPr lang="en-US" sz="21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0" y="4495800"/>
            <a:ext cx="2474686" cy="1389981"/>
          </a:xfrm>
          <a:prstGeom prst="rect">
            <a:avLst/>
          </a:prstGeom>
          <a:noFill/>
        </p:spPr>
        <p:txBody>
          <a:bodyPr wrap="square" lIns="96378" tIns="48189" rIns="96378" bIns="48189">
            <a:spAutoFit/>
          </a:bodyPr>
          <a:lstStyle/>
          <a:p>
            <a:pPr algn="ctr"/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My Little</a:t>
            </a:r>
          </a:p>
          <a:p>
            <a:pPr algn="ctr"/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Book of</a:t>
            </a:r>
          </a:p>
          <a:p>
            <a:pPr algn="ctr"/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Exponent</a:t>
            </a:r>
          </a:p>
          <a:p>
            <a:pPr algn="ctr"/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Rules</a:t>
            </a:r>
            <a:endParaRPr lang="en-US" sz="21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527905" y="4495800"/>
            <a:ext cx="2474686" cy="1389981"/>
          </a:xfrm>
          <a:prstGeom prst="rect">
            <a:avLst/>
          </a:prstGeom>
          <a:noFill/>
        </p:spPr>
        <p:txBody>
          <a:bodyPr wrap="square" lIns="96378" tIns="48189" rIns="96378" bIns="48189">
            <a:spAutoFit/>
          </a:bodyPr>
          <a:lstStyle/>
          <a:p>
            <a:pPr algn="ctr"/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My Little</a:t>
            </a:r>
          </a:p>
          <a:p>
            <a:pPr algn="ctr"/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Book of</a:t>
            </a:r>
          </a:p>
          <a:p>
            <a:pPr algn="ctr"/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Exponent</a:t>
            </a:r>
          </a:p>
          <a:p>
            <a:pPr algn="ctr"/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Rules</a:t>
            </a:r>
            <a:endParaRPr lang="en-US" sz="21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0" y="6858000"/>
            <a:ext cx="754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 Box 22"/>
          <p:cNvSpPr txBox="1">
            <a:spLocks noChangeArrowheads="1"/>
          </p:cNvSpPr>
          <p:nvPr/>
        </p:nvSpPr>
        <p:spPr bwMode="auto">
          <a:xfrm>
            <a:off x="7543800" y="1676400"/>
            <a:ext cx="25146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altLang="en-US" sz="2100" dirty="0" smtClean="0"/>
              <a:t>If the bases are the same, </a:t>
            </a:r>
            <a:r>
              <a:rPr lang="en-US" altLang="en-US" sz="2100" b="1" dirty="0" smtClean="0"/>
              <a:t>cancel </a:t>
            </a:r>
            <a:r>
              <a:rPr lang="en-US" altLang="en-US" sz="2100" dirty="0" smtClean="0"/>
              <a:t>them out!</a:t>
            </a:r>
          </a:p>
          <a:p>
            <a:pPr algn="ctr"/>
            <a:endParaRPr lang="en-US" altLang="en-US" sz="2100" dirty="0" smtClean="0"/>
          </a:p>
          <a:p>
            <a:pPr algn="ctr"/>
            <a:r>
              <a:rPr lang="en-US" altLang="en-US" sz="2100" dirty="0" err="1" smtClean="0"/>
              <a:t>b</a:t>
            </a:r>
            <a:r>
              <a:rPr lang="en-US" altLang="en-US" sz="2100" baseline="30000" dirty="0" err="1" smtClean="0"/>
              <a:t>x</a:t>
            </a:r>
            <a:r>
              <a:rPr lang="en-US" altLang="en-US" sz="2100" dirty="0" smtClean="0"/>
              <a:t> </a:t>
            </a:r>
            <a:r>
              <a:rPr lang="en-US" altLang="en-US" sz="2100" dirty="0"/>
              <a:t>= </a:t>
            </a:r>
            <a:r>
              <a:rPr lang="en-US" altLang="en-US" sz="2100" dirty="0" smtClean="0"/>
              <a:t>b</a:t>
            </a:r>
            <a:r>
              <a:rPr lang="en-US" altLang="en-US" sz="2100" baseline="30000" dirty="0" smtClean="0"/>
              <a:t>y</a:t>
            </a:r>
            <a:endParaRPr lang="en-US" altLang="en-US" sz="2100" dirty="0" smtClean="0"/>
          </a:p>
          <a:p>
            <a:pPr algn="ctr"/>
            <a:r>
              <a:rPr lang="en-US" altLang="en-US" sz="2100" dirty="0" smtClean="0"/>
              <a:t>x </a:t>
            </a:r>
            <a:r>
              <a:rPr lang="en-US" altLang="en-US" sz="2100" dirty="0"/>
              <a:t>= y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0" y="7467600"/>
            <a:ext cx="1005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©2010, Dr. Jennifer L. Bell, LaGrange High School, LaGrange, </a:t>
            </a:r>
            <a:r>
              <a:rPr lang="en-US" sz="1200" dirty="0" smtClean="0">
                <a:solidFill>
                  <a:schemeClr val="tx1"/>
                </a:solidFill>
              </a:rPr>
              <a:t>Georgia 	</a:t>
            </a:r>
            <a:r>
              <a:rPr lang="en-US" sz="1200" dirty="0" smtClean="0"/>
              <a:t>(MCC9‐12.N.RN.1; MCC9‐12.N.RN.2</a:t>
            </a:r>
            <a:r>
              <a:rPr lang="en-US" sz="1200" dirty="0" smtClean="0"/>
              <a:t>)</a:t>
            </a:r>
            <a:endParaRPr lang="en-US" sz="12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 rot="5400000">
            <a:off x="1143000" y="3886200"/>
            <a:ext cx="777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5400000">
            <a:off x="-1371600" y="3886200"/>
            <a:ext cx="777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3657600" y="3886200"/>
            <a:ext cx="777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0" y="7308933"/>
            <a:ext cx="2474686" cy="425117"/>
          </a:xfrm>
          <a:prstGeom prst="rect">
            <a:avLst/>
          </a:prstGeom>
          <a:noFill/>
        </p:spPr>
        <p:txBody>
          <a:bodyPr wrap="square" lIns="96378" tIns="48189" rIns="96378" bIns="48189">
            <a:spAutoFit/>
          </a:bodyPr>
          <a:lstStyle/>
          <a:p>
            <a:pPr algn="ctr"/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Other Rules</a:t>
            </a:r>
            <a:endParaRPr lang="en-US" sz="21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583713" y="4800600"/>
            <a:ext cx="2474686" cy="425117"/>
          </a:xfrm>
          <a:prstGeom prst="rect">
            <a:avLst/>
          </a:prstGeom>
          <a:noFill/>
        </p:spPr>
        <p:txBody>
          <a:bodyPr wrap="square" lIns="96378" tIns="48189" rIns="96378" bIns="48189">
            <a:spAutoFit/>
          </a:bodyPr>
          <a:lstStyle/>
          <a:p>
            <a:pPr algn="ctr"/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Multiplication Rule</a:t>
            </a:r>
            <a:endParaRPr lang="en-US" sz="21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029199" y="5715000"/>
            <a:ext cx="2514600" cy="425117"/>
          </a:xfrm>
          <a:prstGeom prst="rect">
            <a:avLst/>
          </a:prstGeom>
          <a:noFill/>
        </p:spPr>
        <p:txBody>
          <a:bodyPr wrap="square" lIns="96378" tIns="48189" rIns="96378" bIns="48189">
            <a:spAutoFit/>
          </a:bodyPr>
          <a:lstStyle/>
          <a:p>
            <a:pPr algn="ctr"/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Division Rule</a:t>
            </a:r>
            <a:endParaRPr lang="en-US" sz="21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14599" y="6629400"/>
            <a:ext cx="2514600" cy="425117"/>
          </a:xfrm>
          <a:prstGeom prst="rect">
            <a:avLst/>
          </a:prstGeom>
          <a:noFill/>
        </p:spPr>
        <p:txBody>
          <a:bodyPr wrap="square" lIns="96378" tIns="48189" rIns="96378" bIns="48189">
            <a:spAutoFit/>
          </a:bodyPr>
          <a:lstStyle/>
          <a:p>
            <a:pPr algn="ctr"/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Power Rule</a:t>
            </a:r>
            <a:endParaRPr lang="en-US" sz="21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7543799" y="5257800"/>
            <a:ext cx="2514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029199" y="6172200"/>
            <a:ext cx="2514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514599" y="7086600"/>
            <a:ext cx="2514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-96634" y="2671763"/>
            <a:ext cx="2642746" cy="3724275"/>
          </a:xfrm>
          <a:prstGeom prst="rect">
            <a:avLst/>
          </a:prstGeom>
        </p:spPr>
        <p:txBody>
          <a:bodyPr lIns="96378" tIns="48189" rIns="96378" bIns="48189"/>
          <a:lstStyle/>
          <a:p>
            <a:pPr marL="13386" indent="-13386" algn="ctr">
              <a:spcBef>
                <a:spcPct val="20000"/>
              </a:spcBef>
              <a:defRPr/>
            </a:pPr>
            <a:r>
              <a:rPr lang="en-US" sz="2100" u="sng" dirty="0" smtClean="0"/>
              <a:t>Zero Exponent</a:t>
            </a:r>
          </a:p>
          <a:p>
            <a:pPr marL="13386" indent="-13386" algn="ctr">
              <a:spcBef>
                <a:spcPct val="20000"/>
              </a:spcBef>
              <a:defRPr/>
            </a:pPr>
            <a:endParaRPr lang="en-US" sz="2100" dirty="0" smtClean="0"/>
          </a:p>
          <a:p>
            <a:pPr marL="13386" indent="-13386" algn="ctr">
              <a:spcBef>
                <a:spcPct val="20000"/>
              </a:spcBef>
              <a:defRPr/>
            </a:pPr>
            <a:r>
              <a:rPr lang="en-US" sz="2100" u="sng" dirty="0" smtClean="0"/>
              <a:t>Negative Exponent</a:t>
            </a:r>
          </a:p>
          <a:p>
            <a:pPr marL="13386" indent="-13386" algn="ctr">
              <a:spcBef>
                <a:spcPct val="20000"/>
              </a:spcBef>
              <a:defRPr/>
            </a:pPr>
            <a:endParaRPr lang="en-US" sz="2100" dirty="0" smtClean="0"/>
          </a:p>
          <a:p>
            <a:pPr marL="13386" indent="-13386" algn="ctr">
              <a:spcBef>
                <a:spcPct val="20000"/>
              </a:spcBef>
              <a:defRPr/>
            </a:pPr>
            <a:endParaRPr lang="en-US" sz="2100" dirty="0" smtClean="0"/>
          </a:p>
          <a:p>
            <a:pPr marL="13386" indent="-13386" algn="ctr">
              <a:spcBef>
                <a:spcPct val="20000"/>
              </a:spcBef>
              <a:defRPr/>
            </a:pPr>
            <a:r>
              <a:rPr lang="en-US" sz="2100" u="sng" dirty="0" smtClean="0"/>
              <a:t>Distribution of Power</a:t>
            </a:r>
          </a:p>
          <a:p>
            <a:pPr marL="13386" indent="-13386" algn="ctr">
              <a:spcBef>
                <a:spcPct val="20000"/>
              </a:spcBef>
              <a:defRPr/>
            </a:pPr>
            <a:endParaRPr lang="en-US" sz="2100" dirty="0"/>
          </a:p>
          <a:p>
            <a:pPr marL="13386" indent="-13386" algn="ctr">
              <a:spcBef>
                <a:spcPct val="20000"/>
              </a:spcBef>
              <a:defRPr/>
            </a:pPr>
            <a:endParaRPr lang="en-US" sz="2100" dirty="0" smtClean="0"/>
          </a:p>
          <a:p>
            <a:pPr marL="13386" indent="-13386" algn="ctr">
              <a:spcBef>
                <a:spcPct val="20000"/>
              </a:spcBef>
              <a:defRPr/>
            </a:pPr>
            <a:endParaRPr lang="en-US" sz="2100" dirty="0"/>
          </a:p>
          <a:p>
            <a:pPr marL="13386" indent="-13386" algn="ctr">
              <a:spcBef>
                <a:spcPct val="20000"/>
              </a:spcBef>
              <a:defRPr/>
            </a:pPr>
            <a:r>
              <a:rPr lang="en-US" sz="2100" u="sng" dirty="0" smtClean="0"/>
              <a:t>Rational Exponent</a:t>
            </a:r>
          </a:p>
        </p:txBody>
      </p:sp>
      <p:grpSp>
        <p:nvGrpSpPr>
          <p:cNvPr id="16" name="Group 61"/>
          <p:cNvGrpSpPr>
            <a:grpSpLocks/>
          </p:cNvGrpSpPr>
          <p:nvPr/>
        </p:nvGrpSpPr>
        <p:grpSpPr bwMode="auto">
          <a:xfrm>
            <a:off x="364262" y="6638925"/>
            <a:ext cx="1754566" cy="696615"/>
            <a:chOff x="596" y="2077"/>
            <a:chExt cx="1055" cy="413"/>
          </a:xfrm>
        </p:grpSpPr>
        <p:grpSp>
          <p:nvGrpSpPr>
            <p:cNvPr id="17" name="Group 62"/>
            <p:cNvGrpSpPr>
              <a:grpSpLocks/>
            </p:cNvGrpSpPr>
            <p:nvPr/>
          </p:nvGrpSpPr>
          <p:grpSpPr bwMode="auto">
            <a:xfrm>
              <a:off x="596" y="2077"/>
              <a:ext cx="1055" cy="413"/>
              <a:chOff x="620" y="1952"/>
              <a:chExt cx="1055" cy="413"/>
            </a:xfrm>
          </p:grpSpPr>
          <p:grpSp>
            <p:nvGrpSpPr>
              <p:cNvPr id="19" name="Group 63"/>
              <p:cNvGrpSpPr>
                <a:grpSpLocks/>
              </p:cNvGrpSpPr>
              <p:nvPr/>
            </p:nvGrpSpPr>
            <p:grpSpPr bwMode="auto">
              <a:xfrm>
                <a:off x="620" y="1952"/>
                <a:ext cx="454" cy="377"/>
                <a:chOff x="620" y="1952"/>
                <a:chExt cx="454" cy="377"/>
              </a:xfrm>
            </p:grpSpPr>
            <p:sp>
              <p:nvSpPr>
                <p:cNvPr id="26" name="Text Box 64"/>
                <p:cNvSpPr txBox="1">
                  <a:spLocks noChangeArrowheads="1"/>
                </p:cNvSpPr>
                <p:nvPr/>
              </p:nvSpPr>
              <p:spPr bwMode="auto">
                <a:xfrm>
                  <a:off x="620" y="2041"/>
                  <a:ext cx="302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en-US" sz="2500" i="1" dirty="0"/>
                    <a:t>a</a:t>
                  </a:r>
                </a:p>
              </p:txBody>
            </p:sp>
            <p:grpSp>
              <p:nvGrpSpPr>
                <p:cNvPr id="27" name="Group 65"/>
                <p:cNvGrpSpPr>
                  <a:grpSpLocks/>
                </p:cNvGrpSpPr>
                <p:nvPr/>
              </p:nvGrpSpPr>
              <p:grpSpPr bwMode="auto">
                <a:xfrm>
                  <a:off x="772" y="1952"/>
                  <a:ext cx="302" cy="372"/>
                  <a:chOff x="1874" y="2624"/>
                  <a:chExt cx="302" cy="372"/>
                </a:xfrm>
              </p:grpSpPr>
              <p:sp>
                <p:nvSpPr>
                  <p:cNvPr id="28" name="Text Box 6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874" y="2624"/>
                    <a:ext cx="302" cy="2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en-US" altLang="en-US" sz="2500" baseline="30000" dirty="0"/>
                      <a:t>1</a:t>
                    </a:r>
                  </a:p>
                </p:txBody>
              </p:sp>
              <p:sp>
                <p:nvSpPr>
                  <p:cNvPr id="29" name="Text Box 6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874" y="2784"/>
                    <a:ext cx="302" cy="2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en-US" altLang="en-US" sz="2500" baseline="30000" dirty="0" smtClean="0"/>
                      <a:t>3</a:t>
                    </a:r>
                    <a:endParaRPr lang="en-US" altLang="en-US" sz="2500" baseline="30000" dirty="0"/>
                  </a:p>
                </p:txBody>
              </p:sp>
              <p:sp>
                <p:nvSpPr>
                  <p:cNvPr id="30" name="Line 68"/>
                  <p:cNvSpPr>
                    <a:spLocks noChangeShapeType="1"/>
                  </p:cNvSpPr>
                  <p:nvPr/>
                </p:nvSpPr>
                <p:spPr bwMode="auto">
                  <a:xfrm>
                    <a:off x="1919" y="2755"/>
                    <a:ext cx="98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20" name="Text Box 69"/>
              <p:cNvSpPr txBox="1">
                <a:spLocks noChangeArrowheads="1"/>
              </p:cNvSpPr>
              <p:nvPr/>
            </p:nvSpPr>
            <p:spPr bwMode="auto">
              <a:xfrm>
                <a:off x="988" y="2077"/>
                <a:ext cx="214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en-US" sz="2500" dirty="0"/>
                  <a:t>=</a:t>
                </a:r>
              </a:p>
            </p:txBody>
          </p:sp>
          <p:grpSp>
            <p:nvGrpSpPr>
              <p:cNvPr id="21" name="Group 70"/>
              <p:cNvGrpSpPr>
                <a:grpSpLocks/>
              </p:cNvGrpSpPr>
              <p:nvPr/>
            </p:nvGrpSpPr>
            <p:grpSpPr bwMode="auto">
              <a:xfrm>
                <a:off x="1234" y="1976"/>
                <a:ext cx="441" cy="337"/>
                <a:chOff x="1886" y="2303"/>
                <a:chExt cx="441" cy="337"/>
              </a:xfrm>
            </p:grpSpPr>
            <p:grpSp>
              <p:nvGrpSpPr>
                <p:cNvPr id="22" name="Group 71"/>
                <p:cNvGrpSpPr>
                  <a:grpSpLocks/>
                </p:cNvGrpSpPr>
                <p:nvPr/>
              </p:nvGrpSpPr>
              <p:grpSpPr bwMode="auto">
                <a:xfrm>
                  <a:off x="1886" y="2352"/>
                  <a:ext cx="441" cy="288"/>
                  <a:chOff x="1886" y="2352"/>
                  <a:chExt cx="441" cy="288"/>
                </a:xfrm>
              </p:grpSpPr>
              <p:sp>
                <p:nvSpPr>
                  <p:cNvPr id="24" name="Text Box 7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886" y="2352"/>
                    <a:ext cx="441" cy="28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en-US" altLang="en-US" sz="2500" b="1" dirty="0">
                        <a:sym typeface="Symbol" pitchFamily="18" charset="2"/>
                      </a:rPr>
                      <a:t></a:t>
                    </a:r>
                    <a:r>
                      <a:rPr lang="en-US" altLang="en-US" sz="2500" i="1" dirty="0">
                        <a:sym typeface="Symbol" pitchFamily="18" charset="2"/>
                      </a:rPr>
                      <a:t>a</a:t>
                    </a:r>
                    <a:endParaRPr lang="en-US" altLang="en-US" sz="2500" i="1" dirty="0"/>
                  </a:p>
                </p:txBody>
              </p:sp>
              <p:sp>
                <p:nvSpPr>
                  <p:cNvPr id="25" name="Freeform 73"/>
                  <p:cNvSpPr>
                    <a:spLocks/>
                  </p:cNvSpPr>
                  <p:nvPr/>
                </p:nvSpPr>
                <p:spPr bwMode="auto">
                  <a:xfrm>
                    <a:off x="2043" y="2393"/>
                    <a:ext cx="155" cy="1"/>
                  </a:xfrm>
                  <a:custGeom>
                    <a:avLst/>
                    <a:gdLst>
                      <a:gd name="T0" fmla="*/ 0 w 180"/>
                      <a:gd name="T1" fmla="*/ 1 h 1"/>
                      <a:gd name="T2" fmla="*/ 73 w 180"/>
                      <a:gd name="T3" fmla="*/ 0 h 1"/>
                      <a:gd name="T4" fmla="*/ 0 60000 65536"/>
                      <a:gd name="T5" fmla="*/ 0 60000 65536"/>
                      <a:gd name="T6" fmla="*/ 0 w 180"/>
                      <a:gd name="T7" fmla="*/ 0 h 1"/>
                      <a:gd name="T8" fmla="*/ 180 w 180"/>
                      <a:gd name="T9" fmla="*/ 1 h 1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180" h="1">
                        <a:moveTo>
                          <a:pt x="0" y="1"/>
                        </a:moveTo>
                        <a:lnTo>
                          <a:pt x="180" y="0"/>
                        </a:ln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3" name="Text Box 74"/>
                <p:cNvSpPr txBox="1">
                  <a:spLocks noChangeArrowheads="1"/>
                </p:cNvSpPr>
                <p:nvPr/>
              </p:nvSpPr>
              <p:spPr bwMode="auto">
                <a:xfrm>
                  <a:off x="1895" y="2303"/>
                  <a:ext cx="277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en-US" sz="2500" baseline="30000" dirty="0" smtClean="0"/>
                    <a:t>3</a:t>
                  </a:r>
                  <a:endParaRPr lang="en-US" altLang="en-US" sz="2500" dirty="0"/>
                </a:p>
              </p:txBody>
            </p:sp>
          </p:grpSp>
        </p:grpSp>
        <p:sp>
          <p:nvSpPr>
            <p:cNvPr id="18" name="Text Box 75"/>
            <p:cNvSpPr txBox="1">
              <a:spLocks noChangeArrowheads="1"/>
            </p:cNvSpPr>
            <p:nvPr/>
          </p:nvSpPr>
          <p:spPr bwMode="auto">
            <a:xfrm>
              <a:off x="1510" y="2187"/>
              <a:ext cx="111" cy="2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 sz="2500" dirty="0"/>
            </a:p>
          </p:txBody>
        </p:sp>
      </p:grpSp>
      <p:sp>
        <p:nvSpPr>
          <p:cNvPr id="31" name="Rectangle 3"/>
          <p:cNvSpPr txBox="1">
            <a:spLocks noChangeArrowheads="1"/>
          </p:cNvSpPr>
          <p:nvPr/>
        </p:nvSpPr>
        <p:spPr>
          <a:xfrm>
            <a:off x="7575311" y="2481263"/>
            <a:ext cx="2483089" cy="2232861"/>
          </a:xfrm>
          <a:prstGeom prst="rect">
            <a:avLst/>
          </a:prstGeom>
        </p:spPr>
        <p:txBody>
          <a:bodyPr lIns="96378" tIns="48189" rIns="96378" bIns="48189"/>
          <a:lstStyle/>
          <a:p>
            <a:pPr marL="13386" indent="-13386" algn="ctr">
              <a:spcBef>
                <a:spcPct val="20000"/>
              </a:spcBef>
              <a:defRPr/>
            </a:pPr>
            <a:r>
              <a:rPr lang="en-US" sz="2100" dirty="0" smtClean="0"/>
              <a:t>To </a:t>
            </a:r>
            <a:r>
              <a:rPr lang="en-US" sz="2100" b="1" dirty="0" smtClean="0"/>
              <a:t>multiply </a:t>
            </a:r>
            <a:r>
              <a:rPr lang="en-US" sz="2100" dirty="0" smtClean="0"/>
              <a:t>exponents with the same base, </a:t>
            </a:r>
            <a:r>
              <a:rPr lang="en-US" sz="2100" b="1" dirty="0" smtClean="0"/>
              <a:t>add</a:t>
            </a:r>
            <a:r>
              <a:rPr lang="en-US" sz="2100" dirty="0" smtClean="0"/>
              <a:t> their exponents.</a:t>
            </a:r>
          </a:p>
          <a:p>
            <a:pPr marL="13386" indent="-13386" algn="ctr">
              <a:spcBef>
                <a:spcPct val="20000"/>
              </a:spcBef>
              <a:defRPr/>
            </a:pPr>
            <a:endParaRPr lang="en-US" sz="2100" dirty="0" smtClean="0"/>
          </a:p>
          <a:p>
            <a:pPr marL="13386" indent="-13386" algn="ctr">
              <a:spcBef>
                <a:spcPct val="20000"/>
              </a:spcBef>
              <a:defRPr/>
            </a:pPr>
            <a:r>
              <a:rPr lang="en-US" sz="2100" dirty="0" smtClean="0"/>
              <a:t>a³ x a²= a</a:t>
            </a:r>
            <a:r>
              <a:rPr lang="en-US" sz="2100" baseline="30000" dirty="0" smtClean="0"/>
              <a:t>3 + 2 </a:t>
            </a:r>
            <a:r>
              <a:rPr lang="en-US" sz="2100" dirty="0" smtClean="0"/>
              <a:t>= a</a:t>
            </a:r>
            <a:r>
              <a:rPr lang="en-US" sz="2100" baseline="30000" dirty="0" smtClean="0"/>
              <a:t>5</a:t>
            </a:r>
            <a:endParaRPr lang="en-US" sz="2100" dirty="0" smtClean="0"/>
          </a:p>
        </p:txBody>
      </p:sp>
      <p:sp>
        <p:nvSpPr>
          <p:cNvPr id="32" name="Rectangle 3"/>
          <p:cNvSpPr txBox="1">
            <a:spLocks noChangeArrowheads="1"/>
          </p:cNvSpPr>
          <p:nvPr/>
        </p:nvSpPr>
        <p:spPr>
          <a:xfrm>
            <a:off x="5029199" y="3452813"/>
            <a:ext cx="2514600" cy="2137073"/>
          </a:xfrm>
          <a:prstGeom prst="rect">
            <a:avLst/>
          </a:prstGeom>
        </p:spPr>
        <p:txBody>
          <a:bodyPr lIns="96378" tIns="48189" rIns="96378" bIns="48189"/>
          <a:lstStyle/>
          <a:p>
            <a:pPr marL="13386" indent="-13386"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100" dirty="0" smtClean="0"/>
              <a:t>To </a:t>
            </a:r>
            <a:r>
              <a:rPr lang="en-US" sz="2100" b="1" dirty="0" smtClean="0"/>
              <a:t>divide</a:t>
            </a:r>
            <a:r>
              <a:rPr lang="en-US" sz="2100" dirty="0" smtClean="0"/>
              <a:t> exponents with the same base, </a:t>
            </a:r>
            <a:r>
              <a:rPr lang="en-US" sz="2100" b="1" dirty="0" smtClean="0"/>
              <a:t>subtract</a:t>
            </a:r>
            <a:r>
              <a:rPr lang="en-US" sz="2100" dirty="0" smtClean="0"/>
              <a:t> their exponents.</a:t>
            </a:r>
          </a:p>
          <a:p>
            <a:pPr marL="13386" indent="-13386" algn="ctr">
              <a:lnSpc>
                <a:spcPct val="90000"/>
              </a:lnSpc>
              <a:spcBef>
                <a:spcPct val="20000"/>
              </a:spcBef>
              <a:defRPr/>
            </a:pPr>
            <a:endParaRPr lang="en-US" sz="2100" dirty="0" smtClean="0"/>
          </a:p>
          <a:p>
            <a:pPr marL="13386" indent="-13386"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100" dirty="0" smtClean="0"/>
              <a:t>  </a:t>
            </a:r>
            <a:r>
              <a:rPr lang="en-US" sz="2100" u="sng" dirty="0" smtClean="0"/>
              <a:t> 6</a:t>
            </a:r>
            <a:r>
              <a:rPr lang="en-US" sz="2100" u="sng" baseline="30000" dirty="0" smtClean="0"/>
              <a:t>8</a:t>
            </a:r>
            <a:r>
              <a:rPr lang="en-US" sz="2100" dirty="0" smtClean="0"/>
              <a:t> = 6</a:t>
            </a:r>
            <a:r>
              <a:rPr lang="en-US" sz="2100" baseline="30000" dirty="0" smtClean="0"/>
              <a:t>8-5</a:t>
            </a:r>
            <a:r>
              <a:rPr lang="en-US" sz="2100" dirty="0" smtClean="0"/>
              <a:t> =6</a:t>
            </a:r>
            <a:r>
              <a:rPr lang="en-US" sz="2100" baseline="30000" dirty="0" smtClean="0"/>
              <a:t>3</a:t>
            </a:r>
            <a:r>
              <a:rPr lang="en-US" sz="2100" baseline="-25000" dirty="0" smtClean="0"/>
              <a:t> </a:t>
            </a:r>
            <a:endParaRPr lang="en-US" sz="2100" u="sng" dirty="0" smtClean="0"/>
          </a:p>
          <a:p>
            <a:pPr marL="13386" indent="-13386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100" dirty="0" smtClean="0"/>
              <a:t>           6</a:t>
            </a:r>
            <a:r>
              <a:rPr lang="en-US" sz="2100" baseline="30000" dirty="0" smtClean="0"/>
              <a:t>5</a:t>
            </a:r>
            <a:endParaRPr lang="en-US" sz="2100" dirty="0" smtClean="0"/>
          </a:p>
        </p:txBody>
      </p:sp>
      <p:sp>
        <p:nvSpPr>
          <p:cNvPr id="33" name="Rectangle 32"/>
          <p:cNvSpPr/>
          <p:nvPr/>
        </p:nvSpPr>
        <p:spPr>
          <a:xfrm>
            <a:off x="790475" y="2995613"/>
            <a:ext cx="913896" cy="490519"/>
          </a:xfrm>
          <a:prstGeom prst="rect">
            <a:avLst/>
          </a:prstGeom>
        </p:spPr>
        <p:txBody>
          <a:bodyPr wrap="none" lIns="96378" tIns="48189" rIns="96378" bIns="48189">
            <a:spAutoFit/>
          </a:bodyPr>
          <a:lstStyle/>
          <a:p>
            <a:r>
              <a:rPr lang="en-US" sz="2500" i="1" dirty="0" smtClean="0"/>
              <a:t>a</a:t>
            </a:r>
            <a:r>
              <a:rPr lang="en-US" sz="2500" baseline="30000" dirty="0" smtClean="0"/>
              <a:t>0 </a:t>
            </a:r>
            <a:r>
              <a:rPr lang="en-US" sz="2500" dirty="0" smtClean="0"/>
              <a:t>= 1</a:t>
            </a:r>
            <a:endParaRPr lang="en-US" sz="2500" dirty="0"/>
          </a:p>
        </p:txBody>
      </p:sp>
      <p:grpSp>
        <p:nvGrpSpPr>
          <p:cNvPr id="34" name="Group 33"/>
          <p:cNvGrpSpPr/>
          <p:nvPr/>
        </p:nvGrpSpPr>
        <p:grpSpPr>
          <a:xfrm>
            <a:off x="691992" y="3805238"/>
            <a:ext cx="1097410" cy="861774"/>
            <a:chOff x="609600" y="3581402"/>
            <a:chExt cx="1047528" cy="811082"/>
          </a:xfrm>
        </p:grpSpPr>
        <p:sp>
          <p:nvSpPr>
            <p:cNvPr id="35" name="Rectangle 34"/>
            <p:cNvSpPr/>
            <p:nvPr/>
          </p:nvSpPr>
          <p:spPr>
            <a:xfrm>
              <a:off x="1219201" y="3581402"/>
              <a:ext cx="437927" cy="81108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500" u="sng" dirty="0" smtClean="0"/>
                <a:t>1</a:t>
              </a:r>
            </a:p>
            <a:p>
              <a:r>
                <a:rPr lang="en-US" sz="2500" i="1" dirty="0" smtClean="0"/>
                <a:t>a</a:t>
              </a:r>
              <a:r>
                <a:rPr lang="en-US" sz="2500" baseline="30000" dirty="0"/>
                <a:t>5</a:t>
              </a:r>
              <a:endParaRPr lang="en-US" sz="2500" dirty="0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609600" y="3766066"/>
              <a:ext cx="71045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500" i="1" dirty="0" smtClean="0"/>
                <a:t>a</a:t>
              </a:r>
              <a:r>
                <a:rPr lang="en-US" sz="2500" baseline="30000" dirty="0" smtClean="0"/>
                <a:t>-5 </a:t>
              </a:r>
              <a:r>
                <a:rPr lang="en-US" sz="2500" dirty="0" smtClean="0"/>
                <a:t>=</a:t>
              </a:r>
              <a:endParaRPr lang="en-US" sz="2500" dirty="0"/>
            </a:p>
          </p:txBody>
        </p:sp>
      </p:grpSp>
      <p:graphicFrame>
        <p:nvGraphicFramePr>
          <p:cNvPr id="37" name="Object 2"/>
          <p:cNvGraphicFramePr>
            <a:graphicFrameLocks noChangeAspect="1"/>
          </p:cNvGraphicFramePr>
          <p:nvPr/>
        </p:nvGraphicFramePr>
        <p:xfrm>
          <a:off x="748393" y="5505450"/>
          <a:ext cx="984552" cy="684808"/>
        </p:xfrm>
        <a:graphic>
          <a:graphicData uri="http://schemas.openxmlformats.org/presentationml/2006/ole">
            <p:oleObj spid="_x0000_s16386" name="Equation" r:id="rId3" imgW="685800" imgH="469800" progId="Equation.3">
              <p:embed/>
            </p:oleObj>
          </a:graphicData>
        </a:graphic>
      </p:graphicFrame>
      <p:graphicFrame>
        <p:nvGraphicFramePr>
          <p:cNvPr id="38" name="Object 4"/>
          <p:cNvGraphicFramePr>
            <a:graphicFrameLocks noChangeAspect="1"/>
          </p:cNvGraphicFramePr>
          <p:nvPr/>
        </p:nvGraphicFramePr>
        <p:xfrm>
          <a:off x="602041" y="5019675"/>
          <a:ext cx="1277257" cy="404813"/>
        </p:xfrm>
        <a:graphic>
          <a:graphicData uri="http://schemas.openxmlformats.org/presentationml/2006/ole">
            <p:oleObj spid="_x0000_s16387" name="Equation" r:id="rId4" imgW="774360" imgH="241200" progId="Equation.3">
              <p:embed/>
            </p:oleObj>
          </a:graphicData>
        </a:graphic>
      </p:graphicFrame>
      <p:sp>
        <p:nvSpPr>
          <p:cNvPr id="39" name="Rectangle 3"/>
          <p:cNvSpPr txBox="1">
            <a:spLocks noChangeArrowheads="1"/>
          </p:cNvSpPr>
          <p:nvPr/>
        </p:nvSpPr>
        <p:spPr>
          <a:xfrm>
            <a:off x="2514599" y="4424362"/>
            <a:ext cx="2489391" cy="2232861"/>
          </a:xfrm>
          <a:prstGeom prst="rect">
            <a:avLst/>
          </a:prstGeom>
        </p:spPr>
        <p:txBody>
          <a:bodyPr lIns="96378" tIns="48189" rIns="96378" bIns="48189"/>
          <a:lstStyle/>
          <a:p>
            <a:pPr marL="13386" indent="-13386" algn="ctr">
              <a:spcBef>
                <a:spcPct val="20000"/>
              </a:spcBef>
              <a:defRPr/>
            </a:pPr>
            <a:r>
              <a:rPr lang="en-US" sz="2100" dirty="0" smtClean="0"/>
              <a:t>If an</a:t>
            </a:r>
            <a:r>
              <a:rPr lang="en-US" sz="2100" b="1" dirty="0" smtClean="0"/>
              <a:t> </a:t>
            </a:r>
            <a:r>
              <a:rPr lang="en-US" sz="2100" dirty="0" smtClean="0"/>
              <a:t>exponent is raised to a </a:t>
            </a:r>
            <a:r>
              <a:rPr lang="en-US" sz="2100" b="1" dirty="0" smtClean="0"/>
              <a:t>power</a:t>
            </a:r>
            <a:r>
              <a:rPr lang="en-US" sz="2100" dirty="0" smtClean="0"/>
              <a:t>, </a:t>
            </a:r>
            <a:r>
              <a:rPr lang="en-US" sz="2100" b="1" dirty="0" smtClean="0"/>
              <a:t>multiply</a:t>
            </a:r>
            <a:r>
              <a:rPr lang="en-US" sz="2100" dirty="0" smtClean="0"/>
              <a:t> their exponents.</a:t>
            </a:r>
          </a:p>
          <a:p>
            <a:pPr marL="13386" indent="-13386" algn="ctr">
              <a:spcBef>
                <a:spcPct val="20000"/>
              </a:spcBef>
              <a:defRPr/>
            </a:pPr>
            <a:endParaRPr lang="en-US" sz="2100" dirty="0" smtClean="0"/>
          </a:p>
          <a:p>
            <a:pPr marL="13386" indent="-13386" algn="ctr">
              <a:spcBef>
                <a:spcPct val="20000"/>
              </a:spcBef>
              <a:defRPr/>
            </a:pPr>
            <a:r>
              <a:rPr lang="en-US" sz="2100" dirty="0" smtClean="0"/>
              <a:t>(a</a:t>
            </a:r>
            <a:r>
              <a:rPr lang="en-US" sz="2100" baseline="30000" dirty="0" smtClean="0"/>
              <a:t>4</a:t>
            </a:r>
            <a:r>
              <a:rPr lang="en-US" sz="2100" dirty="0" smtClean="0"/>
              <a:t>)²= a</a:t>
            </a:r>
            <a:r>
              <a:rPr lang="en-US" sz="2100" baseline="30000" dirty="0" smtClean="0"/>
              <a:t>4 x 2 </a:t>
            </a:r>
            <a:r>
              <a:rPr lang="en-US" sz="2100" dirty="0" smtClean="0"/>
              <a:t>= a</a:t>
            </a:r>
            <a:r>
              <a:rPr lang="en-US" sz="2100" baseline="30000" dirty="0"/>
              <a:t>8</a:t>
            </a:r>
            <a:endParaRPr lang="en-US" sz="2100" dirty="0" smtClean="0"/>
          </a:p>
        </p:txBody>
      </p:sp>
      <p:sp>
        <p:nvSpPr>
          <p:cNvPr id="41" name="TextBox 40"/>
          <p:cNvSpPr txBox="1"/>
          <p:nvPr/>
        </p:nvSpPr>
        <p:spPr>
          <a:xfrm>
            <a:off x="0" y="27801"/>
            <a:ext cx="1005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©2010, Dr. Jennifer L. Bell, LaGrange High School, LaGrange, </a:t>
            </a:r>
            <a:r>
              <a:rPr lang="en-US" sz="1200" dirty="0" smtClean="0">
                <a:solidFill>
                  <a:schemeClr val="tx1"/>
                </a:solidFill>
              </a:rPr>
              <a:t>Georgia 	</a:t>
            </a:r>
            <a:r>
              <a:rPr lang="en-US" sz="1200" dirty="0" smtClean="0"/>
              <a:t>(MCC9‐12.N.RN.1; MCC9‐12.N.RN.2</a:t>
            </a:r>
            <a:r>
              <a:rPr lang="en-US" sz="1200" dirty="0" smtClean="0"/>
              <a:t>)</a:t>
            </a:r>
            <a:endParaRPr lang="en-US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 rot="5400000">
            <a:off x="1143000" y="3886200"/>
            <a:ext cx="777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5400000">
            <a:off x="-1371600" y="3886200"/>
            <a:ext cx="777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3657600" y="3886200"/>
            <a:ext cx="777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7508382" y="3900152"/>
            <a:ext cx="2588654" cy="420485"/>
          </a:xfrm>
          <a:prstGeom prst="rect">
            <a:avLst/>
          </a:prstGeom>
          <a:noFill/>
        </p:spPr>
        <p:txBody>
          <a:bodyPr wrap="square" lIns="96378" tIns="48189" rIns="96378" bIns="48189">
            <a:spAutoFit/>
          </a:bodyPr>
          <a:lstStyle/>
          <a:p>
            <a:pPr algn="ctr"/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One-to-One Property</a:t>
            </a:r>
            <a:endParaRPr lang="en-US" sz="21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7543800" y="4343400"/>
            <a:ext cx="2514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0" y="3429000"/>
            <a:ext cx="754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5055809" y="1066800"/>
            <a:ext cx="2474686" cy="1389981"/>
          </a:xfrm>
          <a:prstGeom prst="rect">
            <a:avLst/>
          </a:prstGeom>
          <a:noFill/>
        </p:spPr>
        <p:txBody>
          <a:bodyPr wrap="square" lIns="96378" tIns="48189" rIns="96378" bIns="48189">
            <a:spAutoFit/>
          </a:bodyPr>
          <a:lstStyle/>
          <a:p>
            <a:pPr algn="ctr"/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My Little</a:t>
            </a:r>
          </a:p>
          <a:p>
            <a:pPr algn="ctr"/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Book of</a:t>
            </a:r>
          </a:p>
          <a:p>
            <a:pPr algn="ctr"/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Exponent</a:t>
            </a:r>
          </a:p>
          <a:p>
            <a:pPr algn="ctr"/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Rules</a:t>
            </a:r>
            <a:endParaRPr lang="en-US" sz="21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0" y="1066800"/>
            <a:ext cx="2474686" cy="1389981"/>
          </a:xfrm>
          <a:prstGeom prst="rect">
            <a:avLst/>
          </a:prstGeom>
          <a:noFill/>
        </p:spPr>
        <p:txBody>
          <a:bodyPr wrap="square" lIns="96378" tIns="48189" rIns="96378" bIns="48189">
            <a:spAutoFit/>
          </a:bodyPr>
          <a:lstStyle/>
          <a:p>
            <a:pPr algn="ctr"/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My Little</a:t>
            </a:r>
          </a:p>
          <a:p>
            <a:pPr algn="ctr"/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Book of</a:t>
            </a:r>
          </a:p>
          <a:p>
            <a:pPr algn="ctr"/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Exponent</a:t>
            </a:r>
          </a:p>
          <a:p>
            <a:pPr algn="ctr"/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Rules</a:t>
            </a:r>
            <a:endParaRPr lang="en-US" sz="21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527905" y="1066800"/>
            <a:ext cx="2474686" cy="1389981"/>
          </a:xfrm>
          <a:prstGeom prst="rect">
            <a:avLst/>
          </a:prstGeom>
          <a:noFill/>
        </p:spPr>
        <p:txBody>
          <a:bodyPr wrap="square" lIns="96378" tIns="48189" rIns="96378" bIns="48189">
            <a:spAutoFit/>
          </a:bodyPr>
          <a:lstStyle/>
          <a:p>
            <a:pPr algn="ctr"/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My Little</a:t>
            </a:r>
          </a:p>
          <a:p>
            <a:pPr algn="ctr"/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Book of</a:t>
            </a:r>
          </a:p>
          <a:p>
            <a:pPr algn="ctr"/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Exponent</a:t>
            </a:r>
          </a:p>
          <a:p>
            <a:pPr algn="ctr"/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Rules</a:t>
            </a:r>
            <a:endParaRPr lang="en-US" sz="21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055809" y="4495800"/>
            <a:ext cx="2474686" cy="1389981"/>
          </a:xfrm>
          <a:prstGeom prst="rect">
            <a:avLst/>
          </a:prstGeom>
          <a:noFill/>
        </p:spPr>
        <p:txBody>
          <a:bodyPr wrap="square" lIns="96378" tIns="48189" rIns="96378" bIns="48189">
            <a:spAutoFit/>
          </a:bodyPr>
          <a:lstStyle/>
          <a:p>
            <a:pPr algn="ctr"/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My Little</a:t>
            </a:r>
          </a:p>
          <a:p>
            <a:pPr algn="ctr"/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Book of</a:t>
            </a:r>
          </a:p>
          <a:p>
            <a:pPr algn="ctr"/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Exponent</a:t>
            </a:r>
          </a:p>
          <a:p>
            <a:pPr algn="ctr"/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Rules</a:t>
            </a:r>
            <a:endParaRPr lang="en-US" sz="21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0" y="4495800"/>
            <a:ext cx="2474686" cy="1389981"/>
          </a:xfrm>
          <a:prstGeom prst="rect">
            <a:avLst/>
          </a:prstGeom>
          <a:noFill/>
        </p:spPr>
        <p:txBody>
          <a:bodyPr wrap="square" lIns="96378" tIns="48189" rIns="96378" bIns="48189">
            <a:spAutoFit/>
          </a:bodyPr>
          <a:lstStyle/>
          <a:p>
            <a:pPr algn="ctr"/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My Little</a:t>
            </a:r>
          </a:p>
          <a:p>
            <a:pPr algn="ctr"/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Book of</a:t>
            </a:r>
          </a:p>
          <a:p>
            <a:pPr algn="ctr"/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Exponent</a:t>
            </a:r>
          </a:p>
          <a:p>
            <a:pPr algn="ctr"/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Rules</a:t>
            </a:r>
            <a:endParaRPr lang="en-US" sz="21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527905" y="4495800"/>
            <a:ext cx="2474686" cy="1389981"/>
          </a:xfrm>
          <a:prstGeom prst="rect">
            <a:avLst/>
          </a:prstGeom>
          <a:noFill/>
        </p:spPr>
        <p:txBody>
          <a:bodyPr wrap="square" lIns="96378" tIns="48189" rIns="96378" bIns="48189">
            <a:spAutoFit/>
          </a:bodyPr>
          <a:lstStyle/>
          <a:p>
            <a:pPr algn="ctr"/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My Little</a:t>
            </a:r>
          </a:p>
          <a:p>
            <a:pPr algn="ctr"/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Book of</a:t>
            </a:r>
          </a:p>
          <a:p>
            <a:pPr algn="ctr"/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Exponent</a:t>
            </a:r>
          </a:p>
          <a:p>
            <a:pPr algn="ctr"/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Rules</a:t>
            </a:r>
            <a:endParaRPr lang="en-US" sz="21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0" y="6858000"/>
            <a:ext cx="754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Box 22"/>
          <p:cNvSpPr txBox="1">
            <a:spLocks noChangeArrowheads="1"/>
          </p:cNvSpPr>
          <p:nvPr/>
        </p:nvSpPr>
        <p:spPr bwMode="auto">
          <a:xfrm>
            <a:off x="7543800" y="1676400"/>
            <a:ext cx="25146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altLang="en-US" sz="2100" dirty="0" smtClean="0"/>
              <a:t>If the bases are the same</a:t>
            </a:r>
            <a:r>
              <a:rPr lang="en-US" altLang="en-US" sz="2100" smtClean="0"/>
              <a:t>, __________</a:t>
            </a:r>
            <a:r>
              <a:rPr lang="en-US" altLang="en-US" sz="2100" b="1" smtClean="0"/>
              <a:t> </a:t>
            </a:r>
            <a:r>
              <a:rPr lang="en-US" altLang="en-US" sz="2100" dirty="0" smtClean="0"/>
              <a:t>them out!</a:t>
            </a:r>
          </a:p>
          <a:p>
            <a:pPr algn="ctr"/>
            <a:endParaRPr lang="en-US" altLang="en-US" sz="2100" dirty="0" smtClean="0"/>
          </a:p>
          <a:p>
            <a:pPr algn="ctr"/>
            <a:r>
              <a:rPr lang="en-US" altLang="en-US" sz="2100" dirty="0" err="1" smtClean="0"/>
              <a:t>b</a:t>
            </a:r>
            <a:r>
              <a:rPr lang="en-US" altLang="en-US" sz="2100" baseline="30000" dirty="0" err="1" smtClean="0"/>
              <a:t>x</a:t>
            </a:r>
            <a:r>
              <a:rPr lang="en-US" altLang="en-US" sz="2100" dirty="0" smtClean="0"/>
              <a:t> </a:t>
            </a:r>
            <a:r>
              <a:rPr lang="en-US" altLang="en-US" sz="2100" dirty="0"/>
              <a:t>= </a:t>
            </a:r>
            <a:r>
              <a:rPr lang="en-US" altLang="en-US" sz="2100" dirty="0" smtClean="0"/>
              <a:t>b</a:t>
            </a:r>
            <a:r>
              <a:rPr lang="en-US" altLang="en-US" sz="2100" baseline="30000" dirty="0" smtClean="0"/>
              <a:t>y</a:t>
            </a:r>
            <a:endParaRPr lang="en-US" altLang="en-US" sz="2100" dirty="0" smtClean="0"/>
          </a:p>
          <a:p>
            <a:pPr algn="ctr"/>
            <a:r>
              <a:rPr lang="en-US" altLang="en-US" sz="2100" dirty="0" smtClean="0"/>
              <a:t>x </a:t>
            </a:r>
            <a:r>
              <a:rPr lang="en-US" altLang="en-US" sz="2100" dirty="0"/>
              <a:t>= y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0" y="7467600"/>
            <a:ext cx="1005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©2010, Dr. Jennifer L. Bell, LaGrange High School, LaGrange, </a:t>
            </a:r>
            <a:r>
              <a:rPr lang="en-US" sz="1200" dirty="0" smtClean="0">
                <a:solidFill>
                  <a:schemeClr val="tx1"/>
                </a:solidFill>
              </a:rPr>
              <a:t>Georgia 	</a:t>
            </a:r>
            <a:r>
              <a:rPr lang="en-US" sz="1200" dirty="0" smtClean="0"/>
              <a:t>(MCC9‐12.N.RN.1; MCC9‐12.N.RN.2</a:t>
            </a:r>
            <a:r>
              <a:rPr lang="en-US" sz="1200" dirty="0" smtClean="0"/>
              <a:t>)</a:t>
            </a:r>
            <a:endParaRPr lang="en-US" sz="12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 rot="5400000">
            <a:off x="1143000" y="3886200"/>
            <a:ext cx="777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5400000">
            <a:off x="-1371600" y="3886200"/>
            <a:ext cx="777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3657600" y="3886200"/>
            <a:ext cx="777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0" y="7308933"/>
            <a:ext cx="2474686" cy="425117"/>
          </a:xfrm>
          <a:prstGeom prst="rect">
            <a:avLst/>
          </a:prstGeom>
          <a:noFill/>
        </p:spPr>
        <p:txBody>
          <a:bodyPr wrap="square" lIns="96378" tIns="48189" rIns="96378" bIns="48189">
            <a:spAutoFit/>
          </a:bodyPr>
          <a:lstStyle/>
          <a:p>
            <a:pPr algn="ctr"/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Other Rules</a:t>
            </a:r>
            <a:endParaRPr lang="en-US" sz="21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583713" y="4800600"/>
            <a:ext cx="2474686" cy="425117"/>
          </a:xfrm>
          <a:prstGeom prst="rect">
            <a:avLst/>
          </a:prstGeom>
          <a:noFill/>
        </p:spPr>
        <p:txBody>
          <a:bodyPr wrap="square" lIns="96378" tIns="48189" rIns="96378" bIns="48189">
            <a:spAutoFit/>
          </a:bodyPr>
          <a:lstStyle/>
          <a:p>
            <a:pPr algn="ctr"/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Multiplication Rule</a:t>
            </a:r>
            <a:endParaRPr lang="en-US" sz="21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029199" y="5715000"/>
            <a:ext cx="2514600" cy="425117"/>
          </a:xfrm>
          <a:prstGeom prst="rect">
            <a:avLst/>
          </a:prstGeom>
          <a:noFill/>
        </p:spPr>
        <p:txBody>
          <a:bodyPr wrap="square" lIns="96378" tIns="48189" rIns="96378" bIns="48189">
            <a:spAutoFit/>
          </a:bodyPr>
          <a:lstStyle/>
          <a:p>
            <a:pPr algn="ctr"/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Division Rule</a:t>
            </a:r>
            <a:endParaRPr lang="en-US" sz="21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14599" y="6629400"/>
            <a:ext cx="2514600" cy="425117"/>
          </a:xfrm>
          <a:prstGeom prst="rect">
            <a:avLst/>
          </a:prstGeom>
          <a:noFill/>
        </p:spPr>
        <p:txBody>
          <a:bodyPr wrap="square" lIns="96378" tIns="48189" rIns="96378" bIns="48189">
            <a:spAutoFit/>
          </a:bodyPr>
          <a:lstStyle/>
          <a:p>
            <a:pPr algn="ctr"/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Power Rule</a:t>
            </a:r>
            <a:endParaRPr lang="en-US" sz="21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7543800" y="5257800"/>
            <a:ext cx="2514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029200" y="6172200"/>
            <a:ext cx="2514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514600" y="7086600"/>
            <a:ext cx="2514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-77273" y="2667000"/>
            <a:ext cx="2642746" cy="3724275"/>
          </a:xfrm>
          <a:prstGeom prst="rect">
            <a:avLst/>
          </a:prstGeom>
        </p:spPr>
        <p:txBody>
          <a:bodyPr lIns="96378" tIns="48189" rIns="96378" bIns="48189"/>
          <a:lstStyle/>
          <a:p>
            <a:pPr marL="13386" indent="-13386" algn="ctr">
              <a:spcBef>
                <a:spcPct val="20000"/>
              </a:spcBef>
              <a:defRPr/>
            </a:pPr>
            <a:r>
              <a:rPr lang="en-US" sz="2100" u="sng" dirty="0" smtClean="0"/>
              <a:t>Zero Exponent</a:t>
            </a:r>
          </a:p>
          <a:p>
            <a:pPr marL="13386" indent="-13386" algn="ctr">
              <a:spcBef>
                <a:spcPct val="20000"/>
              </a:spcBef>
              <a:defRPr/>
            </a:pPr>
            <a:endParaRPr lang="en-US" sz="2100" dirty="0" smtClean="0"/>
          </a:p>
          <a:p>
            <a:pPr marL="13386" indent="-13386" algn="ctr">
              <a:spcBef>
                <a:spcPct val="20000"/>
              </a:spcBef>
              <a:defRPr/>
            </a:pPr>
            <a:r>
              <a:rPr lang="en-US" sz="2100" u="sng" dirty="0" smtClean="0"/>
              <a:t>Negative Exponent</a:t>
            </a:r>
          </a:p>
          <a:p>
            <a:pPr marL="13386" indent="-13386" algn="ctr">
              <a:spcBef>
                <a:spcPct val="20000"/>
              </a:spcBef>
              <a:defRPr/>
            </a:pPr>
            <a:endParaRPr lang="en-US" sz="2100" dirty="0" smtClean="0"/>
          </a:p>
          <a:p>
            <a:pPr marL="13386" indent="-13386" algn="ctr">
              <a:spcBef>
                <a:spcPct val="20000"/>
              </a:spcBef>
              <a:defRPr/>
            </a:pPr>
            <a:endParaRPr lang="en-US" sz="2100" dirty="0" smtClean="0"/>
          </a:p>
          <a:p>
            <a:pPr marL="13386" indent="-13386" algn="ctr">
              <a:spcBef>
                <a:spcPct val="20000"/>
              </a:spcBef>
              <a:defRPr/>
            </a:pPr>
            <a:r>
              <a:rPr lang="en-US" sz="2100" u="sng" dirty="0" smtClean="0"/>
              <a:t>Distribution of Power</a:t>
            </a:r>
          </a:p>
          <a:p>
            <a:pPr marL="13386" indent="-13386" algn="ctr">
              <a:spcBef>
                <a:spcPct val="20000"/>
              </a:spcBef>
              <a:defRPr/>
            </a:pPr>
            <a:endParaRPr lang="en-US" sz="2100" dirty="0"/>
          </a:p>
          <a:p>
            <a:pPr marL="13386" indent="-13386" algn="ctr">
              <a:spcBef>
                <a:spcPct val="20000"/>
              </a:spcBef>
              <a:defRPr/>
            </a:pPr>
            <a:endParaRPr lang="en-US" sz="2100" dirty="0" smtClean="0"/>
          </a:p>
          <a:p>
            <a:pPr marL="13386" indent="-13386" algn="ctr">
              <a:spcBef>
                <a:spcPct val="20000"/>
              </a:spcBef>
              <a:defRPr/>
            </a:pPr>
            <a:endParaRPr lang="en-US" sz="2100" dirty="0"/>
          </a:p>
          <a:p>
            <a:pPr marL="13386" indent="-13386" algn="ctr">
              <a:spcBef>
                <a:spcPct val="20000"/>
              </a:spcBef>
              <a:defRPr/>
            </a:pPr>
            <a:r>
              <a:rPr lang="en-US" sz="2100" u="sng" dirty="0" smtClean="0"/>
              <a:t>Rational Exponent</a:t>
            </a: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7575311" y="2481263"/>
            <a:ext cx="2483089" cy="2232861"/>
          </a:xfrm>
          <a:prstGeom prst="rect">
            <a:avLst/>
          </a:prstGeom>
        </p:spPr>
        <p:txBody>
          <a:bodyPr lIns="96378" tIns="48189" rIns="96378" bIns="48189"/>
          <a:lstStyle/>
          <a:p>
            <a:pPr marL="13386" indent="-13386" algn="ctr">
              <a:spcBef>
                <a:spcPct val="20000"/>
              </a:spcBef>
              <a:defRPr/>
            </a:pPr>
            <a:r>
              <a:rPr lang="en-US" sz="2100" dirty="0" smtClean="0"/>
              <a:t>To </a:t>
            </a:r>
            <a:r>
              <a:rPr lang="en-US" sz="2100" b="1" dirty="0" smtClean="0"/>
              <a:t>______________ </a:t>
            </a:r>
            <a:r>
              <a:rPr lang="en-US" sz="2100" dirty="0" smtClean="0"/>
              <a:t>exponents with the same base, </a:t>
            </a:r>
            <a:r>
              <a:rPr lang="en-US" sz="2100" b="1" dirty="0" smtClean="0"/>
              <a:t>_______ </a:t>
            </a:r>
            <a:r>
              <a:rPr lang="en-US" sz="2100" dirty="0" smtClean="0"/>
              <a:t>their exponents.</a:t>
            </a:r>
          </a:p>
          <a:p>
            <a:pPr marL="13386" indent="-13386" algn="ctr">
              <a:spcBef>
                <a:spcPct val="20000"/>
              </a:spcBef>
              <a:defRPr/>
            </a:pPr>
            <a:endParaRPr lang="en-US" sz="2100" dirty="0" smtClean="0"/>
          </a:p>
          <a:p>
            <a:pPr marL="13386" indent="-13386" algn="ctr">
              <a:spcBef>
                <a:spcPct val="20000"/>
              </a:spcBef>
              <a:defRPr/>
            </a:pPr>
            <a:endParaRPr lang="en-US" sz="2100" dirty="0" smtClean="0"/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>
          <a:xfrm>
            <a:off x="5029199" y="3452813"/>
            <a:ext cx="2514600" cy="2137073"/>
          </a:xfrm>
          <a:prstGeom prst="rect">
            <a:avLst/>
          </a:prstGeom>
        </p:spPr>
        <p:txBody>
          <a:bodyPr lIns="96378" tIns="48189" rIns="96378" bIns="48189"/>
          <a:lstStyle/>
          <a:p>
            <a:pPr marL="13386" indent="-13386"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100" dirty="0" smtClean="0"/>
              <a:t>To </a:t>
            </a:r>
            <a:r>
              <a:rPr lang="en-US" sz="2100" b="1" dirty="0" smtClean="0"/>
              <a:t>______</a:t>
            </a:r>
            <a:r>
              <a:rPr lang="en-US" sz="2100" dirty="0" smtClean="0"/>
              <a:t> exponents with the same base, </a:t>
            </a:r>
            <a:r>
              <a:rPr lang="en-US" sz="2100" b="1" dirty="0" smtClean="0"/>
              <a:t>_____________</a:t>
            </a:r>
            <a:r>
              <a:rPr lang="en-US" sz="2100" dirty="0" smtClean="0"/>
              <a:t> their exponents.</a:t>
            </a:r>
          </a:p>
          <a:p>
            <a:pPr marL="13386" indent="-13386" algn="ctr">
              <a:lnSpc>
                <a:spcPct val="90000"/>
              </a:lnSpc>
              <a:spcBef>
                <a:spcPct val="20000"/>
              </a:spcBef>
              <a:defRPr/>
            </a:pPr>
            <a:endParaRPr lang="en-US" sz="2100" dirty="0" smtClean="0"/>
          </a:p>
          <a:p>
            <a:pPr marL="13386" indent="-13386" algn="ctr">
              <a:lnSpc>
                <a:spcPct val="90000"/>
              </a:lnSpc>
              <a:spcBef>
                <a:spcPct val="20000"/>
              </a:spcBef>
              <a:defRPr/>
            </a:pPr>
            <a:endParaRPr lang="en-US" sz="2100" dirty="0" smtClean="0"/>
          </a:p>
          <a:p>
            <a:pPr marL="13386" indent="-13386">
              <a:lnSpc>
                <a:spcPct val="90000"/>
              </a:lnSpc>
              <a:spcBef>
                <a:spcPct val="20000"/>
              </a:spcBef>
              <a:defRPr/>
            </a:pPr>
            <a:endParaRPr lang="en-US" sz="2100" dirty="0" smtClean="0"/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>
          <a:xfrm>
            <a:off x="2514599" y="4343400"/>
            <a:ext cx="2489391" cy="2313823"/>
          </a:xfrm>
          <a:prstGeom prst="rect">
            <a:avLst/>
          </a:prstGeom>
        </p:spPr>
        <p:txBody>
          <a:bodyPr lIns="96378" tIns="48189" rIns="96378" bIns="48189"/>
          <a:lstStyle/>
          <a:p>
            <a:pPr marL="13386" indent="-13386" algn="ctr">
              <a:spcBef>
                <a:spcPct val="20000"/>
              </a:spcBef>
              <a:defRPr/>
            </a:pPr>
            <a:r>
              <a:rPr lang="en-US" sz="2100" dirty="0" smtClean="0"/>
              <a:t>If an</a:t>
            </a:r>
            <a:r>
              <a:rPr lang="en-US" sz="2100" b="1" dirty="0" smtClean="0"/>
              <a:t> </a:t>
            </a:r>
            <a:r>
              <a:rPr lang="en-US" sz="2100" dirty="0" smtClean="0"/>
              <a:t>exponent is raised to a </a:t>
            </a:r>
            <a:r>
              <a:rPr lang="en-US" sz="2100" b="1" dirty="0" smtClean="0"/>
              <a:t>________</a:t>
            </a:r>
            <a:r>
              <a:rPr lang="en-US" sz="2100" dirty="0" smtClean="0"/>
              <a:t>, </a:t>
            </a:r>
            <a:r>
              <a:rPr lang="en-US" sz="2100" b="1" dirty="0" smtClean="0"/>
              <a:t>____________</a:t>
            </a:r>
            <a:r>
              <a:rPr lang="en-US" sz="2100" dirty="0" smtClean="0"/>
              <a:t> their exponents.</a:t>
            </a:r>
          </a:p>
          <a:p>
            <a:pPr marL="13386" indent="-13386" algn="ctr">
              <a:spcBef>
                <a:spcPct val="20000"/>
              </a:spcBef>
              <a:defRPr/>
            </a:pPr>
            <a:endParaRPr lang="en-US" sz="2100" dirty="0" smtClean="0"/>
          </a:p>
          <a:p>
            <a:pPr marL="13386" indent="-13386" algn="ctr">
              <a:spcBef>
                <a:spcPct val="20000"/>
              </a:spcBef>
              <a:defRPr/>
            </a:pPr>
            <a:endParaRPr lang="en-US" sz="2100" dirty="0" smtClean="0"/>
          </a:p>
        </p:txBody>
      </p:sp>
      <p:sp>
        <p:nvSpPr>
          <p:cNvPr id="19" name="TextBox 18"/>
          <p:cNvSpPr txBox="1"/>
          <p:nvPr/>
        </p:nvSpPr>
        <p:spPr>
          <a:xfrm>
            <a:off x="0" y="27801"/>
            <a:ext cx="1005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©2010, Dr. Jennifer L. Bell, LaGrange High School, LaGrange, </a:t>
            </a:r>
            <a:r>
              <a:rPr lang="en-US" sz="1200" dirty="0" smtClean="0">
                <a:solidFill>
                  <a:schemeClr val="tx1"/>
                </a:solidFill>
              </a:rPr>
              <a:t>Georgia 	</a:t>
            </a:r>
            <a:r>
              <a:rPr lang="en-US" sz="1200" dirty="0" smtClean="0"/>
              <a:t>(MCC9‐12.N.RN.1; MCC9‐12.N.RN.2</a:t>
            </a:r>
            <a:r>
              <a:rPr lang="en-US" sz="1200" dirty="0" smtClean="0"/>
              <a:t>)</a:t>
            </a:r>
            <a:endParaRPr lang="en-US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 rot="5400000">
            <a:off x="1143000" y="3886200"/>
            <a:ext cx="777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5400000">
            <a:off x="-1371600" y="3886200"/>
            <a:ext cx="777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3657600" y="3886200"/>
            <a:ext cx="777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0" y="3886200"/>
            <a:ext cx="10058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5055809" y="1124619"/>
            <a:ext cx="2474686" cy="1389981"/>
          </a:xfrm>
          <a:prstGeom prst="rect">
            <a:avLst/>
          </a:prstGeom>
          <a:noFill/>
        </p:spPr>
        <p:txBody>
          <a:bodyPr wrap="square" lIns="96378" tIns="48189" rIns="96378" bIns="48189">
            <a:spAutoFit/>
          </a:bodyPr>
          <a:lstStyle/>
          <a:p>
            <a:pPr algn="ctr"/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My Little</a:t>
            </a:r>
          </a:p>
          <a:p>
            <a:pPr algn="ctr"/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Book of</a:t>
            </a:r>
          </a:p>
          <a:p>
            <a:pPr algn="ctr"/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Exponent</a:t>
            </a:r>
          </a:p>
          <a:p>
            <a:pPr algn="ctr"/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Rules</a:t>
            </a:r>
            <a:endParaRPr lang="en-US" sz="21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0" y="1124619"/>
            <a:ext cx="2474686" cy="1389981"/>
          </a:xfrm>
          <a:prstGeom prst="rect">
            <a:avLst/>
          </a:prstGeom>
          <a:noFill/>
        </p:spPr>
        <p:txBody>
          <a:bodyPr wrap="square" lIns="96378" tIns="48189" rIns="96378" bIns="48189">
            <a:spAutoFit/>
          </a:bodyPr>
          <a:lstStyle/>
          <a:p>
            <a:pPr algn="ctr"/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My Little</a:t>
            </a:r>
          </a:p>
          <a:p>
            <a:pPr algn="ctr"/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Book of</a:t>
            </a:r>
          </a:p>
          <a:p>
            <a:pPr algn="ctr"/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Exponent</a:t>
            </a:r>
          </a:p>
          <a:p>
            <a:pPr algn="ctr"/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Rules</a:t>
            </a:r>
            <a:endParaRPr lang="en-US" sz="21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527905" y="1124619"/>
            <a:ext cx="2474686" cy="1389981"/>
          </a:xfrm>
          <a:prstGeom prst="rect">
            <a:avLst/>
          </a:prstGeom>
          <a:noFill/>
        </p:spPr>
        <p:txBody>
          <a:bodyPr wrap="square" lIns="96378" tIns="48189" rIns="96378" bIns="48189">
            <a:spAutoFit/>
          </a:bodyPr>
          <a:lstStyle/>
          <a:p>
            <a:pPr algn="ctr"/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My Little</a:t>
            </a:r>
          </a:p>
          <a:p>
            <a:pPr algn="ctr"/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Book of</a:t>
            </a:r>
          </a:p>
          <a:p>
            <a:pPr algn="ctr"/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Exponent</a:t>
            </a:r>
          </a:p>
          <a:p>
            <a:pPr algn="ctr"/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Rules</a:t>
            </a:r>
            <a:endParaRPr lang="en-US" sz="21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055809" y="4934619"/>
            <a:ext cx="2474686" cy="1389981"/>
          </a:xfrm>
          <a:prstGeom prst="rect">
            <a:avLst/>
          </a:prstGeom>
          <a:noFill/>
        </p:spPr>
        <p:txBody>
          <a:bodyPr wrap="square" lIns="96378" tIns="48189" rIns="96378" bIns="48189">
            <a:spAutoFit/>
          </a:bodyPr>
          <a:lstStyle/>
          <a:p>
            <a:pPr algn="ctr"/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My Little</a:t>
            </a:r>
          </a:p>
          <a:p>
            <a:pPr algn="ctr"/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Book of</a:t>
            </a:r>
          </a:p>
          <a:p>
            <a:pPr algn="ctr"/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Exponent</a:t>
            </a:r>
          </a:p>
          <a:p>
            <a:pPr algn="ctr"/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Rules</a:t>
            </a:r>
            <a:endParaRPr lang="en-US" sz="21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0" y="4934619"/>
            <a:ext cx="2474686" cy="1389981"/>
          </a:xfrm>
          <a:prstGeom prst="rect">
            <a:avLst/>
          </a:prstGeom>
          <a:noFill/>
        </p:spPr>
        <p:txBody>
          <a:bodyPr wrap="square" lIns="96378" tIns="48189" rIns="96378" bIns="48189">
            <a:spAutoFit/>
          </a:bodyPr>
          <a:lstStyle/>
          <a:p>
            <a:pPr algn="ctr"/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My Little</a:t>
            </a:r>
          </a:p>
          <a:p>
            <a:pPr algn="ctr"/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Book of</a:t>
            </a:r>
          </a:p>
          <a:p>
            <a:pPr algn="ctr"/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Exponent</a:t>
            </a:r>
          </a:p>
          <a:p>
            <a:pPr algn="ctr"/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Rules</a:t>
            </a:r>
            <a:endParaRPr lang="en-US" sz="21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527905" y="4934619"/>
            <a:ext cx="2474686" cy="1389981"/>
          </a:xfrm>
          <a:prstGeom prst="rect">
            <a:avLst/>
          </a:prstGeom>
          <a:noFill/>
        </p:spPr>
        <p:txBody>
          <a:bodyPr wrap="square" lIns="96378" tIns="48189" rIns="96378" bIns="48189">
            <a:spAutoFit/>
          </a:bodyPr>
          <a:lstStyle/>
          <a:p>
            <a:pPr algn="ctr"/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My Little</a:t>
            </a:r>
          </a:p>
          <a:p>
            <a:pPr algn="ctr"/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Book of</a:t>
            </a:r>
          </a:p>
          <a:p>
            <a:pPr algn="ctr"/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Exponent</a:t>
            </a:r>
          </a:p>
          <a:p>
            <a:pPr algn="ctr"/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Rules</a:t>
            </a:r>
            <a:endParaRPr lang="en-US" sz="21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583714" y="1124619"/>
            <a:ext cx="2474686" cy="1389981"/>
          </a:xfrm>
          <a:prstGeom prst="rect">
            <a:avLst/>
          </a:prstGeom>
          <a:noFill/>
        </p:spPr>
        <p:txBody>
          <a:bodyPr wrap="square" lIns="96378" tIns="48189" rIns="96378" bIns="48189">
            <a:spAutoFit/>
          </a:bodyPr>
          <a:lstStyle/>
          <a:p>
            <a:pPr algn="ctr"/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My Little</a:t>
            </a:r>
          </a:p>
          <a:p>
            <a:pPr algn="ctr"/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Book of</a:t>
            </a:r>
          </a:p>
          <a:p>
            <a:pPr algn="ctr"/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Exponent</a:t>
            </a:r>
          </a:p>
          <a:p>
            <a:pPr algn="ctr"/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Rules</a:t>
            </a:r>
            <a:endParaRPr lang="en-US" sz="21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7583714" y="4934619"/>
            <a:ext cx="2474686" cy="1389981"/>
          </a:xfrm>
          <a:prstGeom prst="rect">
            <a:avLst/>
          </a:prstGeom>
          <a:noFill/>
        </p:spPr>
        <p:txBody>
          <a:bodyPr wrap="square" lIns="96378" tIns="48189" rIns="96378" bIns="48189">
            <a:spAutoFit/>
          </a:bodyPr>
          <a:lstStyle/>
          <a:p>
            <a:pPr algn="ctr"/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My Little</a:t>
            </a:r>
          </a:p>
          <a:p>
            <a:pPr algn="ctr"/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Book of</a:t>
            </a:r>
          </a:p>
          <a:p>
            <a:pPr algn="ctr"/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Exponent</a:t>
            </a:r>
          </a:p>
          <a:p>
            <a:pPr algn="ctr"/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Rules</a:t>
            </a:r>
            <a:endParaRPr lang="en-US" sz="21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0" y="7467600"/>
            <a:ext cx="1005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©2010, Dr. Jennifer L. Bell, LaGrange High School, LaGrange, </a:t>
            </a:r>
            <a:r>
              <a:rPr lang="en-US" sz="1200" dirty="0" smtClean="0">
                <a:solidFill>
                  <a:schemeClr val="tx1"/>
                </a:solidFill>
              </a:rPr>
              <a:t>Georgia 	</a:t>
            </a:r>
            <a:r>
              <a:rPr lang="en-US" sz="1200" dirty="0" smtClean="0"/>
              <a:t>(MCC9‐12.N.RN.1; MCC9‐12.N.RN.2</a:t>
            </a:r>
            <a:r>
              <a:rPr lang="en-US" sz="1200" dirty="0" smtClean="0"/>
              <a:t>)</a:t>
            </a:r>
            <a:endParaRPr lang="en-US" sz="12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 rot="5400000">
            <a:off x="1143000" y="3886200"/>
            <a:ext cx="777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5400000">
            <a:off x="-1371600" y="3886200"/>
            <a:ext cx="777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3657600" y="3886200"/>
            <a:ext cx="777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0" y="6432883"/>
            <a:ext cx="2474686" cy="425117"/>
          </a:xfrm>
          <a:prstGeom prst="rect">
            <a:avLst/>
          </a:prstGeom>
          <a:noFill/>
        </p:spPr>
        <p:txBody>
          <a:bodyPr wrap="square" lIns="96378" tIns="48189" rIns="96378" bIns="48189">
            <a:spAutoFit/>
          </a:bodyPr>
          <a:lstStyle/>
          <a:p>
            <a:pPr algn="ctr"/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Other Rules</a:t>
            </a:r>
            <a:endParaRPr lang="en-US" sz="21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583713" y="3924550"/>
            <a:ext cx="2474686" cy="425117"/>
          </a:xfrm>
          <a:prstGeom prst="rect">
            <a:avLst/>
          </a:prstGeom>
          <a:noFill/>
        </p:spPr>
        <p:txBody>
          <a:bodyPr wrap="square" lIns="96378" tIns="48189" rIns="96378" bIns="48189">
            <a:spAutoFit/>
          </a:bodyPr>
          <a:lstStyle/>
          <a:p>
            <a:pPr algn="ctr"/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Multiplication Rule</a:t>
            </a:r>
            <a:endParaRPr lang="en-US" sz="21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029199" y="4838950"/>
            <a:ext cx="2514600" cy="425117"/>
          </a:xfrm>
          <a:prstGeom prst="rect">
            <a:avLst/>
          </a:prstGeom>
          <a:noFill/>
        </p:spPr>
        <p:txBody>
          <a:bodyPr wrap="square" lIns="96378" tIns="48189" rIns="96378" bIns="48189">
            <a:spAutoFit/>
          </a:bodyPr>
          <a:lstStyle/>
          <a:p>
            <a:pPr algn="ctr"/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Division Rule</a:t>
            </a:r>
            <a:endParaRPr lang="en-US" sz="21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14599" y="5753350"/>
            <a:ext cx="2514600" cy="425117"/>
          </a:xfrm>
          <a:prstGeom prst="rect">
            <a:avLst/>
          </a:prstGeom>
          <a:noFill/>
        </p:spPr>
        <p:txBody>
          <a:bodyPr wrap="square" lIns="96378" tIns="48189" rIns="96378" bIns="48189">
            <a:spAutoFit/>
          </a:bodyPr>
          <a:lstStyle/>
          <a:p>
            <a:pPr algn="ctr"/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Power Rule</a:t>
            </a:r>
            <a:endParaRPr lang="en-US" sz="21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7543800" y="4381750"/>
            <a:ext cx="2514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029200" y="5296150"/>
            <a:ext cx="2514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514600" y="6210550"/>
            <a:ext cx="2514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-77273" y="1790950"/>
            <a:ext cx="2642746" cy="3724275"/>
          </a:xfrm>
          <a:prstGeom prst="rect">
            <a:avLst/>
          </a:prstGeom>
        </p:spPr>
        <p:txBody>
          <a:bodyPr lIns="96378" tIns="48189" rIns="96378" bIns="48189"/>
          <a:lstStyle/>
          <a:p>
            <a:pPr marL="13386" indent="-13386" algn="ctr">
              <a:spcBef>
                <a:spcPct val="20000"/>
              </a:spcBef>
              <a:defRPr/>
            </a:pPr>
            <a:r>
              <a:rPr lang="en-US" sz="2100" u="sng" dirty="0" smtClean="0"/>
              <a:t>Zero Exponent</a:t>
            </a:r>
          </a:p>
          <a:p>
            <a:pPr marL="13386" indent="-13386" algn="ctr">
              <a:spcBef>
                <a:spcPct val="20000"/>
              </a:spcBef>
              <a:defRPr/>
            </a:pPr>
            <a:endParaRPr lang="en-US" sz="2100" dirty="0" smtClean="0"/>
          </a:p>
          <a:p>
            <a:pPr marL="13386" indent="-13386" algn="ctr">
              <a:spcBef>
                <a:spcPct val="20000"/>
              </a:spcBef>
              <a:defRPr/>
            </a:pPr>
            <a:r>
              <a:rPr lang="en-US" sz="2100" u="sng" dirty="0" smtClean="0"/>
              <a:t>Negative Exponent</a:t>
            </a:r>
          </a:p>
          <a:p>
            <a:pPr marL="13386" indent="-13386" algn="ctr">
              <a:spcBef>
                <a:spcPct val="20000"/>
              </a:spcBef>
              <a:defRPr/>
            </a:pPr>
            <a:endParaRPr lang="en-US" sz="2100" dirty="0" smtClean="0"/>
          </a:p>
          <a:p>
            <a:pPr marL="13386" indent="-13386" algn="ctr">
              <a:spcBef>
                <a:spcPct val="20000"/>
              </a:spcBef>
              <a:defRPr/>
            </a:pPr>
            <a:endParaRPr lang="en-US" sz="2100" dirty="0" smtClean="0"/>
          </a:p>
          <a:p>
            <a:pPr marL="13386" indent="-13386" algn="ctr">
              <a:spcBef>
                <a:spcPct val="20000"/>
              </a:spcBef>
              <a:defRPr/>
            </a:pPr>
            <a:r>
              <a:rPr lang="en-US" sz="2100" u="sng" dirty="0" smtClean="0"/>
              <a:t>Distribution of Power</a:t>
            </a:r>
          </a:p>
          <a:p>
            <a:pPr marL="13386" indent="-13386" algn="ctr">
              <a:spcBef>
                <a:spcPct val="20000"/>
              </a:spcBef>
              <a:defRPr/>
            </a:pPr>
            <a:endParaRPr lang="en-US" sz="2100" dirty="0"/>
          </a:p>
          <a:p>
            <a:pPr marL="13386" indent="-13386" algn="ctr">
              <a:spcBef>
                <a:spcPct val="20000"/>
              </a:spcBef>
              <a:defRPr/>
            </a:pPr>
            <a:endParaRPr lang="en-US" sz="2100" dirty="0" smtClean="0"/>
          </a:p>
          <a:p>
            <a:pPr marL="13386" indent="-13386" algn="ctr">
              <a:spcBef>
                <a:spcPct val="20000"/>
              </a:spcBef>
              <a:defRPr/>
            </a:pPr>
            <a:endParaRPr lang="en-US" sz="2100" dirty="0"/>
          </a:p>
          <a:p>
            <a:pPr marL="13386" indent="-13386" algn="ctr">
              <a:spcBef>
                <a:spcPct val="20000"/>
              </a:spcBef>
              <a:defRPr/>
            </a:pPr>
            <a:r>
              <a:rPr lang="en-US" sz="2100" u="sng" dirty="0" smtClean="0"/>
              <a:t>Rational Exponent</a:t>
            </a: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7575311" y="1605213"/>
            <a:ext cx="2483089" cy="2232861"/>
          </a:xfrm>
          <a:prstGeom prst="rect">
            <a:avLst/>
          </a:prstGeom>
        </p:spPr>
        <p:txBody>
          <a:bodyPr lIns="96378" tIns="48189" rIns="96378" bIns="48189"/>
          <a:lstStyle/>
          <a:p>
            <a:pPr marL="13386" indent="-13386" algn="ctr">
              <a:spcBef>
                <a:spcPct val="20000"/>
              </a:spcBef>
              <a:defRPr/>
            </a:pPr>
            <a:r>
              <a:rPr lang="en-US" sz="2100" dirty="0" smtClean="0"/>
              <a:t>To </a:t>
            </a:r>
            <a:r>
              <a:rPr lang="en-US" sz="2100" b="1" dirty="0" smtClean="0"/>
              <a:t>______________ </a:t>
            </a:r>
            <a:r>
              <a:rPr lang="en-US" sz="2100" dirty="0" smtClean="0"/>
              <a:t>exponents with the same base, </a:t>
            </a:r>
            <a:r>
              <a:rPr lang="en-US" sz="2100" b="1" dirty="0" smtClean="0"/>
              <a:t>_______ </a:t>
            </a:r>
            <a:r>
              <a:rPr lang="en-US" sz="2100" dirty="0" smtClean="0"/>
              <a:t>their exponents.</a:t>
            </a:r>
          </a:p>
          <a:p>
            <a:pPr marL="13386" indent="-13386" algn="ctr">
              <a:spcBef>
                <a:spcPct val="20000"/>
              </a:spcBef>
              <a:defRPr/>
            </a:pPr>
            <a:endParaRPr lang="en-US" sz="2100" dirty="0" smtClean="0"/>
          </a:p>
          <a:p>
            <a:pPr marL="13386" indent="-13386" algn="ctr">
              <a:spcBef>
                <a:spcPct val="20000"/>
              </a:spcBef>
              <a:defRPr/>
            </a:pPr>
            <a:endParaRPr lang="en-US" sz="2100" dirty="0" smtClean="0"/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>
          <a:xfrm>
            <a:off x="5029199" y="2576763"/>
            <a:ext cx="2514600" cy="2137073"/>
          </a:xfrm>
          <a:prstGeom prst="rect">
            <a:avLst/>
          </a:prstGeom>
        </p:spPr>
        <p:txBody>
          <a:bodyPr lIns="96378" tIns="48189" rIns="96378" bIns="48189"/>
          <a:lstStyle/>
          <a:p>
            <a:pPr marL="13386" indent="-13386" algn="ctr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100" dirty="0" smtClean="0"/>
              <a:t>To </a:t>
            </a:r>
            <a:r>
              <a:rPr lang="en-US" sz="2100" b="1" dirty="0" smtClean="0"/>
              <a:t>______</a:t>
            </a:r>
            <a:r>
              <a:rPr lang="en-US" sz="2100" dirty="0" smtClean="0"/>
              <a:t> exponents with the same base, </a:t>
            </a:r>
            <a:r>
              <a:rPr lang="en-US" sz="2100" b="1" dirty="0" smtClean="0"/>
              <a:t>_____________</a:t>
            </a:r>
            <a:r>
              <a:rPr lang="en-US" sz="2100" dirty="0" smtClean="0"/>
              <a:t> their exponents.</a:t>
            </a:r>
          </a:p>
          <a:p>
            <a:pPr marL="13386" indent="-13386" algn="ctr">
              <a:lnSpc>
                <a:spcPct val="90000"/>
              </a:lnSpc>
              <a:spcBef>
                <a:spcPct val="20000"/>
              </a:spcBef>
              <a:defRPr/>
            </a:pPr>
            <a:endParaRPr lang="en-US" sz="2100" dirty="0" smtClean="0"/>
          </a:p>
          <a:p>
            <a:pPr marL="13386" indent="-13386" algn="ctr">
              <a:lnSpc>
                <a:spcPct val="90000"/>
              </a:lnSpc>
              <a:spcBef>
                <a:spcPct val="20000"/>
              </a:spcBef>
              <a:defRPr/>
            </a:pPr>
            <a:endParaRPr lang="en-US" sz="2100" dirty="0" smtClean="0"/>
          </a:p>
          <a:p>
            <a:pPr marL="13386" indent="-13386">
              <a:lnSpc>
                <a:spcPct val="90000"/>
              </a:lnSpc>
              <a:spcBef>
                <a:spcPct val="20000"/>
              </a:spcBef>
              <a:defRPr/>
            </a:pPr>
            <a:endParaRPr lang="en-US" sz="2100" dirty="0" smtClean="0"/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>
          <a:xfrm>
            <a:off x="2514599" y="3467350"/>
            <a:ext cx="2489391" cy="2313823"/>
          </a:xfrm>
          <a:prstGeom prst="rect">
            <a:avLst/>
          </a:prstGeom>
        </p:spPr>
        <p:txBody>
          <a:bodyPr lIns="96378" tIns="48189" rIns="96378" bIns="48189"/>
          <a:lstStyle/>
          <a:p>
            <a:pPr marL="13386" indent="-13386" algn="ctr">
              <a:spcBef>
                <a:spcPct val="20000"/>
              </a:spcBef>
              <a:defRPr/>
            </a:pPr>
            <a:r>
              <a:rPr lang="en-US" sz="2100" dirty="0" smtClean="0"/>
              <a:t>If an</a:t>
            </a:r>
            <a:r>
              <a:rPr lang="en-US" sz="2100" b="1" dirty="0" smtClean="0"/>
              <a:t> </a:t>
            </a:r>
            <a:r>
              <a:rPr lang="en-US" sz="2100" dirty="0" smtClean="0"/>
              <a:t>exponent is raised to a </a:t>
            </a:r>
            <a:r>
              <a:rPr lang="en-US" sz="2100" b="1" dirty="0" smtClean="0"/>
              <a:t>________</a:t>
            </a:r>
            <a:r>
              <a:rPr lang="en-US" sz="2100" dirty="0" smtClean="0"/>
              <a:t>, </a:t>
            </a:r>
            <a:r>
              <a:rPr lang="en-US" sz="2100" b="1" dirty="0" smtClean="0"/>
              <a:t>____________</a:t>
            </a:r>
            <a:r>
              <a:rPr lang="en-US" sz="2100" dirty="0" smtClean="0"/>
              <a:t> their exponents.</a:t>
            </a:r>
          </a:p>
          <a:p>
            <a:pPr marL="13386" indent="-13386" algn="ctr">
              <a:spcBef>
                <a:spcPct val="20000"/>
              </a:spcBef>
              <a:defRPr/>
            </a:pPr>
            <a:endParaRPr lang="en-US" sz="2100" dirty="0" smtClean="0"/>
          </a:p>
          <a:p>
            <a:pPr marL="13386" indent="-13386" algn="ctr">
              <a:spcBef>
                <a:spcPct val="20000"/>
              </a:spcBef>
              <a:defRPr/>
            </a:pPr>
            <a:endParaRPr lang="en-US" sz="2100" dirty="0" smtClean="0"/>
          </a:p>
        </p:txBody>
      </p:sp>
      <p:sp>
        <p:nvSpPr>
          <p:cNvPr id="19" name="TextBox 18"/>
          <p:cNvSpPr txBox="1"/>
          <p:nvPr/>
        </p:nvSpPr>
        <p:spPr>
          <a:xfrm>
            <a:off x="0" y="27801"/>
            <a:ext cx="1005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©2010, Dr. Jennifer L. Bell, LaGrange High School, LaGrange, </a:t>
            </a:r>
            <a:r>
              <a:rPr lang="en-US" sz="1200" dirty="0" smtClean="0">
                <a:solidFill>
                  <a:schemeClr val="tx1"/>
                </a:solidFill>
              </a:rPr>
              <a:t>Georgia 	</a:t>
            </a:r>
            <a:r>
              <a:rPr lang="en-US" sz="1200" dirty="0" smtClean="0"/>
              <a:t>(MCC9‐12.N.RN.1; MCC9‐12.N.RN.2</a:t>
            </a:r>
            <a:r>
              <a:rPr lang="en-US" sz="1200" dirty="0" smtClean="0"/>
              <a:t>)</a:t>
            </a:r>
            <a:endParaRPr lang="en-US" sz="1200" dirty="0" smtClean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-28977" y="6890197"/>
            <a:ext cx="2514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7583714" y="5468019"/>
            <a:ext cx="2474686" cy="1389981"/>
          </a:xfrm>
          <a:prstGeom prst="rect">
            <a:avLst/>
          </a:prstGeom>
          <a:noFill/>
        </p:spPr>
        <p:txBody>
          <a:bodyPr wrap="square" lIns="96378" tIns="48189" rIns="96378" bIns="48189">
            <a:spAutoFit/>
          </a:bodyPr>
          <a:lstStyle/>
          <a:p>
            <a:pPr algn="ctr"/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My Little</a:t>
            </a:r>
          </a:p>
          <a:p>
            <a:pPr algn="ctr"/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Book of</a:t>
            </a:r>
          </a:p>
          <a:p>
            <a:pPr algn="ctr"/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Exponent</a:t>
            </a:r>
          </a:p>
          <a:p>
            <a:pPr algn="ctr"/>
            <a:r>
              <a:rPr lang="en-US" sz="2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Rules</a:t>
            </a:r>
            <a:endParaRPr lang="en-US" sz="21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465</Words>
  <Application>Microsoft Office PowerPoint</Application>
  <PresentationFormat>Custom</PresentationFormat>
  <Paragraphs>170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Equation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jbell</dc:creator>
  <cp:lastModifiedBy>Dr. Jennifer L. Brown</cp:lastModifiedBy>
  <cp:revision>19</cp:revision>
  <dcterms:created xsi:type="dcterms:W3CDTF">2010-03-03T21:06:35Z</dcterms:created>
  <dcterms:modified xsi:type="dcterms:W3CDTF">2013-05-23T22:49:52Z</dcterms:modified>
</cp:coreProperties>
</file>