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  <p:sldMasterId id="2147483676" r:id="rId3"/>
    <p:sldMasterId id="2147483678" r:id="rId4"/>
    <p:sldMasterId id="2147483680" r:id="rId5"/>
    <p:sldMasterId id="2147483682" r:id="rId6"/>
    <p:sldMasterId id="2147483684" r:id="rId7"/>
    <p:sldMasterId id="2147483686" r:id="rId8"/>
    <p:sldMasterId id="2147483688" r:id="rId9"/>
    <p:sldMasterId id="2147483690" r:id="rId10"/>
    <p:sldMasterId id="2147483692" r:id="rId11"/>
    <p:sldMasterId id="2147483694" r:id="rId12"/>
    <p:sldMasterId id="2147483696" r:id="rId13"/>
    <p:sldMasterId id="2147483698" r:id="rId14"/>
    <p:sldMasterId id="2147483700" r:id="rId15"/>
    <p:sldMasterId id="2147483702" r:id="rId16"/>
    <p:sldMasterId id="2147483704" r:id="rId17"/>
  </p:sldMasterIdLst>
  <p:notesMasterIdLst>
    <p:notesMasterId r:id="rId36"/>
  </p:notesMasterIdLst>
  <p:sldIdLst>
    <p:sldId id="257" r:id="rId18"/>
    <p:sldId id="258" r:id="rId19"/>
    <p:sldId id="259" r:id="rId20"/>
    <p:sldId id="260" r:id="rId21"/>
    <p:sldId id="261" r:id="rId22"/>
    <p:sldId id="262" r:id="rId23"/>
    <p:sldId id="263" r:id="rId24"/>
    <p:sldId id="274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272" r:id="rId34"/>
    <p:sldId id="27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3" autoAdjust="0"/>
    <p:restoredTop sz="94660"/>
  </p:normalViewPr>
  <p:slideViewPr>
    <p:cSldViewPr snapToGrid="0">
      <p:cViewPr varScale="1">
        <p:scale>
          <a:sx n="59" d="100"/>
          <a:sy n="59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4" Type="http://schemas.openxmlformats.org/officeDocument/2006/relationships/image" Target="../media/image7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emf"/><Relationship Id="rId2" Type="http://schemas.openxmlformats.org/officeDocument/2006/relationships/image" Target="../media/image77.emf"/><Relationship Id="rId1" Type="http://schemas.openxmlformats.org/officeDocument/2006/relationships/image" Target="../media/image76.emf"/><Relationship Id="rId5" Type="http://schemas.openxmlformats.org/officeDocument/2006/relationships/image" Target="../media/image80.emf"/><Relationship Id="rId4" Type="http://schemas.openxmlformats.org/officeDocument/2006/relationships/image" Target="../media/image79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emf"/><Relationship Id="rId7" Type="http://schemas.openxmlformats.org/officeDocument/2006/relationships/image" Target="../media/image87.emf"/><Relationship Id="rId2" Type="http://schemas.openxmlformats.org/officeDocument/2006/relationships/image" Target="../media/image82.emf"/><Relationship Id="rId1" Type="http://schemas.openxmlformats.org/officeDocument/2006/relationships/image" Target="../media/image81.emf"/><Relationship Id="rId6" Type="http://schemas.openxmlformats.org/officeDocument/2006/relationships/image" Target="../media/image86.emf"/><Relationship Id="rId5" Type="http://schemas.openxmlformats.org/officeDocument/2006/relationships/image" Target="../media/image85.emf"/><Relationship Id="rId4" Type="http://schemas.openxmlformats.org/officeDocument/2006/relationships/image" Target="../media/image8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17" Type="http://schemas.openxmlformats.org/officeDocument/2006/relationships/image" Target="../media/image28.wmf"/><Relationship Id="rId2" Type="http://schemas.openxmlformats.org/officeDocument/2006/relationships/image" Target="../media/image13.wmf"/><Relationship Id="rId16" Type="http://schemas.openxmlformats.org/officeDocument/2006/relationships/image" Target="../media/image27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5" Type="http://schemas.openxmlformats.org/officeDocument/2006/relationships/image" Target="../media/image2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40.wmf"/><Relationship Id="rId1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31.wmf"/><Relationship Id="rId1" Type="http://schemas.openxmlformats.org/officeDocument/2006/relationships/image" Target="../media/image35.wmf"/><Relationship Id="rId4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2032B-48A2-4D23-ACF3-B68469A54245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71785-F97F-416C-B357-8C95D72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69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C43C20-FAAA-4AAA-A081-5F61EE78E8F9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6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A63A49-F8CC-4549-8F41-6807FBB76F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39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611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709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726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CC993-1E76-4394-A3F7-FBFF9447479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20DC7-4DB4-426F-B1EB-B3EB4E4AAB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4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CC993-1E76-4394-A3F7-FBFF9447479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20DC7-4DB4-426F-B1EB-B3EB4E4AAB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205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922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1FF4B-D126-4010-B22E-34982FB5741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37205-B2E9-465B-A898-32853FCA56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928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1FF4B-D126-4010-B22E-34982FB5741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37205-B2E9-465B-A898-32853FCA56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577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A63A49-F8CC-4549-8F41-6807FBB76F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469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23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72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914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2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54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24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A139-29D0-4202-93D3-B4C22F1AC5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8DD-312E-49D3-8F1D-4B6235A66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60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32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2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6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4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08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8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5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41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93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40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16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50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58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3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67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55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6D6D61-1A26-4E79-93B7-F59CEE5E0B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98D16-0E4C-443D-A8B0-3015A0F7399C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94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2.wmf"/><Relationship Id="rId5" Type="http://schemas.openxmlformats.org/officeDocument/2006/relationships/image" Target="../media/image37.png"/><Relationship Id="rId10" Type="http://schemas.openxmlformats.org/officeDocument/2006/relationships/oleObject" Target="../embeddings/oleObject46.bin"/><Relationship Id="rId4" Type="http://schemas.openxmlformats.org/officeDocument/2006/relationships/image" Target="../media/image35.wmf"/><Relationship Id="rId9" Type="http://schemas.openxmlformats.org/officeDocument/2006/relationships/image" Target="../media/image4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53.bin"/><Relationship Id="rId26" Type="http://schemas.openxmlformats.org/officeDocument/2006/relationships/oleObject" Target="../embeddings/oleObject57.bin"/><Relationship Id="rId3" Type="http://schemas.openxmlformats.org/officeDocument/2006/relationships/image" Target="../media/image52.png"/><Relationship Id="rId21" Type="http://schemas.openxmlformats.org/officeDocument/2006/relationships/image" Target="../media/image48.wmf"/><Relationship Id="rId7" Type="http://schemas.openxmlformats.org/officeDocument/2006/relationships/image" Target="../media/image56.png"/><Relationship Id="rId12" Type="http://schemas.openxmlformats.org/officeDocument/2006/relationships/oleObject" Target="../embeddings/oleObject50.bin"/><Relationship Id="rId17" Type="http://schemas.openxmlformats.org/officeDocument/2006/relationships/image" Target="../media/image46.wmf"/><Relationship Id="rId25" Type="http://schemas.openxmlformats.org/officeDocument/2006/relationships/image" Target="../media/image50.wmf"/><Relationship Id="rId2" Type="http://schemas.openxmlformats.org/officeDocument/2006/relationships/slideLayout" Target="../slideLayouts/slideLayout11.xml"/><Relationship Id="rId16" Type="http://schemas.openxmlformats.org/officeDocument/2006/relationships/oleObject" Target="../embeddings/oleObject52.bin"/><Relationship Id="rId20" Type="http://schemas.openxmlformats.org/officeDocument/2006/relationships/oleObject" Target="../embeddings/oleObject54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5.png"/><Relationship Id="rId11" Type="http://schemas.openxmlformats.org/officeDocument/2006/relationships/image" Target="../media/image43.wmf"/><Relationship Id="rId24" Type="http://schemas.openxmlformats.org/officeDocument/2006/relationships/oleObject" Target="../embeddings/oleObject56.bin"/><Relationship Id="rId5" Type="http://schemas.openxmlformats.org/officeDocument/2006/relationships/image" Target="../media/image54.png"/><Relationship Id="rId15" Type="http://schemas.openxmlformats.org/officeDocument/2006/relationships/image" Target="../media/image45.wmf"/><Relationship Id="rId23" Type="http://schemas.openxmlformats.org/officeDocument/2006/relationships/image" Target="../media/image49.wmf"/><Relationship Id="rId10" Type="http://schemas.openxmlformats.org/officeDocument/2006/relationships/oleObject" Target="../embeddings/oleObject49.bin"/><Relationship Id="rId19" Type="http://schemas.openxmlformats.org/officeDocument/2006/relationships/image" Target="../media/image47.wmf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oleObject" Target="../embeddings/oleObject51.bin"/><Relationship Id="rId22" Type="http://schemas.openxmlformats.org/officeDocument/2006/relationships/oleObject" Target="../embeddings/oleObject55.bin"/><Relationship Id="rId27" Type="http://schemas.openxmlformats.org/officeDocument/2006/relationships/image" Target="../media/image5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6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6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73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7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7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e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80.emf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7.e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79.emf"/><Relationship Id="rId4" Type="http://schemas.openxmlformats.org/officeDocument/2006/relationships/image" Target="../media/image76.emf"/><Relationship Id="rId9" Type="http://schemas.openxmlformats.org/officeDocument/2006/relationships/oleObject" Target="../embeddings/oleObject7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emf"/><Relationship Id="rId13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85.emf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87.e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2.e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86.bin"/><Relationship Id="rId10" Type="http://schemas.openxmlformats.org/officeDocument/2006/relationships/image" Target="../media/image84.emf"/><Relationship Id="rId4" Type="http://schemas.openxmlformats.org/officeDocument/2006/relationships/image" Target="../media/image81.e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86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9.wmf"/><Relationship Id="rId26" Type="http://schemas.openxmlformats.org/officeDocument/2006/relationships/image" Target="../media/image23.wmf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1.bin"/><Relationship Id="rId34" Type="http://schemas.openxmlformats.org/officeDocument/2006/relationships/image" Target="../media/image27.wmf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29" Type="http://schemas.openxmlformats.org/officeDocument/2006/relationships/oleObject" Target="../embeddings/oleObject25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2.wmf"/><Relationship Id="rId32" Type="http://schemas.openxmlformats.org/officeDocument/2006/relationships/image" Target="../media/image26.w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28" Type="http://schemas.openxmlformats.org/officeDocument/2006/relationships/image" Target="../media/image24.wmf"/><Relationship Id="rId36" Type="http://schemas.openxmlformats.org/officeDocument/2006/relationships/image" Target="../media/image28.wmf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0.bin"/><Relationship Id="rId31" Type="http://schemas.openxmlformats.org/officeDocument/2006/relationships/oleObject" Target="../embeddings/oleObject26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Relationship Id="rId22" Type="http://schemas.openxmlformats.org/officeDocument/2006/relationships/image" Target="../media/image21.wmf"/><Relationship Id="rId27" Type="http://schemas.openxmlformats.org/officeDocument/2006/relationships/oleObject" Target="../embeddings/oleObject24.bin"/><Relationship Id="rId30" Type="http://schemas.openxmlformats.org/officeDocument/2006/relationships/image" Target="../media/image25.wmf"/><Relationship Id="rId35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8.png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3.wmf"/><Relationship Id="rId17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5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8.bin"/><Relationship Id="rId7" Type="http://schemas.openxmlformats.org/officeDocument/2006/relationships/image" Target="../media/image38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1.bin"/><Relationship Id="rId4" Type="http://schemas.openxmlformats.org/officeDocument/2006/relationships/image" Target="../media/image36.wmf"/><Relationship Id="rId9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Matrix Multiplication</a:t>
            </a:r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0" y="762000"/>
            <a:ext cx="91440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dimensions 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be the same (or the number of columns in the first matrix is equal to the number of rows in the second matrix).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4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dimensions 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become the dimensions of the resulting matrix (or the number of rows in the first matrix and the number of columns in the second matrix).   </a:t>
            </a:r>
          </a:p>
        </p:txBody>
      </p:sp>
      <p:sp>
        <p:nvSpPr>
          <p:cNvPr id="71718" name="Text Box 38"/>
          <p:cNvSpPr txBox="1">
            <a:spLocks noChangeArrowheads="1"/>
          </p:cNvSpPr>
          <p:nvPr/>
        </p:nvSpPr>
        <p:spPr bwMode="auto">
          <a:xfrm>
            <a:off x="1600200" y="44958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3</a:t>
            </a:r>
          </a:p>
        </p:txBody>
      </p:sp>
      <p:sp>
        <p:nvSpPr>
          <p:cNvPr id="71719" name="Text Box 39"/>
          <p:cNvSpPr txBox="1">
            <a:spLocks noChangeArrowheads="1"/>
          </p:cNvSpPr>
          <p:nvPr/>
        </p:nvSpPr>
        <p:spPr bwMode="auto">
          <a:xfrm>
            <a:off x="3276600" y="44958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x 2</a:t>
            </a:r>
          </a:p>
        </p:txBody>
      </p:sp>
      <p:sp>
        <p:nvSpPr>
          <p:cNvPr id="71720" name="Text Box 40"/>
          <p:cNvSpPr txBox="1">
            <a:spLocks noChangeArrowheads="1"/>
          </p:cNvSpPr>
          <p:nvPr/>
        </p:nvSpPr>
        <p:spPr bwMode="auto">
          <a:xfrm>
            <a:off x="1600200" y="34290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dimensions</a:t>
            </a:r>
          </a:p>
        </p:txBody>
      </p:sp>
      <p:sp>
        <p:nvSpPr>
          <p:cNvPr id="71721" name="Line 41"/>
          <p:cNvSpPr>
            <a:spLocks noChangeShapeType="1"/>
          </p:cNvSpPr>
          <p:nvPr/>
        </p:nvSpPr>
        <p:spPr bwMode="auto">
          <a:xfrm flipH="1">
            <a:off x="2286000" y="3962400"/>
            <a:ext cx="533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3" name="Line 43"/>
          <p:cNvSpPr>
            <a:spLocks noChangeShapeType="1"/>
          </p:cNvSpPr>
          <p:nvPr/>
        </p:nvSpPr>
        <p:spPr bwMode="auto">
          <a:xfrm>
            <a:off x="2819400" y="3962400"/>
            <a:ext cx="533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4" name="Text Box 44"/>
          <p:cNvSpPr txBox="1">
            <a:spLocks noChangeArrowheads="1"/>
          </p:cNvSpPr>
          <p:nvPr/>
        </p:nvSpPr>
        <p:spPr bwMode="auto">
          <a:xfrm>
            <a:off x="1600200" y="56388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dimensions</a:t>
            </a:r>
          </a:p>
        </p:txBody>
      </p:sp>
      <p:sp>
        <p:nvSpPr>
          <p:cNvPr id="71725" name="Line 45"/>
          <p:cNvSpPr>
            <a:spLocks noChangeShapeType="1"/>
          </p:cNvSpPr>
          <p:nvPr/>
        </p:nvSpPr>
        <p:spPr bwMode="auto">
          <a:xfrm flipH="1" flipV="1">
            <a:off x="1828800" y="4876800"/>
            <a:ext cx="914400" cy="6858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6" name="Line 46"/>
          <p:cNvSpPr>
            <a:spLocks noChangeShapeType="1"/>
          </p:cNvSpPr>
          <p:nvPr/>
        </p:nvSpPr>
        <p:spPr bwMode="auto">
          <a:xfrm flipV="1">
            <a:off x="2743200" y="4876800"/>
            <a:ext cx="1143000" cy="6858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7" name="Text Box 47"/>
          <p:cNvSpPr txBox="1">
            <a:spLocks noChangeArrowheads="1"/>
          </p:cNvSpPr>
          <p:nvPr/>
        </p:nvSpPr>
        <p:spPr bwMode="auto">
          <a:xfrm>
            <a:off x="4953000" y="3810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dimensions</a:t>
            </a:r>
          </a:p>
        </p:txBody>
      </p:sp>
      <p:sp>
        <p:nvSpPr>
          <p:cNvPr id="71728" name="Text Box 48"/>
          <p:cNvSpPr txBox="1">
            <a:spLocks noChangeArrowheads="1"/>
          </p:cNvSpPr>
          <p:nvPr/>
        </p:nvSpPr>
        <p:spPr bwMode="auto">
          <a:xfrm>
            <a:off x="5715000" y="44958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 x 2</a:t>
            </a:r>
          </a:p>
        </p:txBody>
      </p:sp>
      <p:sp>
        <p:nvSpPr>
          <p:cNvPr id="5134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MCC9-12.N.VM.8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1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1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1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1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9" grpId="0"/>
      <p:bldP spid="71718" grpId="0"/>
      <p:bldP spid="71719" grpId="0"/>
      <p:bldP spid="71720" grpId="0"/>
      <p:bldP spid="71721" grpId="0" animBg="1"/>
      <p:bldP spid="71723" grpId="0" animBg="1"/>
      <p:bldP spid="71724" grpId="0"/>
      <p:bldP spid="71725" grpId="0" animBg="1"/>
      <p:bldP spid="71726" grpId="0" animBg="1"/>
      <p:bldP spid="71727" grpId="0"/>
      <p:bldP spid="717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>
          <a:xfrm>
            <a:off x="1930400" y="838200"/>
            <a:ext cx="274638" cy="12192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362200" y="838200"/>
            <a:ext cx="274638" cy="1219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3200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Example</a:t>
            </a:r>
          </a:p>
        </p:txBody>
      </p:sp>
      <p:sp>
        <p:nvSpPr>
          <p:cNvPr id="14341" name="TextBox 39"/>
          <p:cNvSpPr txBox="1">
            <a:spLocks noChangeArrowheads="1"/>
          </p:cNvSpPr>
          <p:nvPr/>
        </p:nvSpPr>
        <p:spPr bwMode="auto">
          <a:xfrm>
            <a:off x="4419600" y="838200"/>
            <a:ext cx="4495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the first and second columns &amp; write them on the right side.</a:t>
            </a:r>
          </a:p>
        </p:txBody>
      </p:sp>
      <p:sp>
        <p:nvSpPr>
          <p:cNvPr id="41" name="Curved Down Arrow 40"/>
          <p:cNvSpPr/>
          <p:nvPr/>
        </p:nvSpPr>
        <p:spPr>
          <a:xfrm>
            <a:off x="2057400" y="503238"/>
            <a:ext cx="1295400" cy="304800"/>
          </a:xfrm>
          <a:prstGeom prst="curvedDown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Curved Down Arrow 42"/>
          <p:cNvSpPr/>
          <p:nvPr/>
        </p:nvSpPr>
        <p:spPr>
          <a:xfrm flipV="1">
            <a:off x="2470150" y="2079625"/>
            <a:ext cx="1295400" cy="304800"/>
          </a:xfrm>
          <a:prstGeom prst="curved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344" name="TextBox 43"/>
          <p:cNvSpPr txBox="1">
            <a:spLocks noChangeArrowheads="1"/>
          </p:cNvSpPr>
          <p:nvPr/>
        </p:nvSpPr>
        <p:spPr bwMode="auto">
          <a:xfrm>
            <a:off x="4419600" y="3316288"/>
            <a:ext cx="4724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 startAt="2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&amp; add the elements when the first row diagonals.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 startAt="2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Subtract.</a:t>
            </a:r>
          </a:p>
        </p:txBody>
      </p:sp>
      <p:sp>
        <p:nvSpPr>
          <p:cNvPr id="14345" name="TextBox 44"/>
          <p:cNvSpPr txBox="1">
            <a:spLocks noChangeArrowheads="1"/>
          </p:cNvSpPr>
          <p:nvPr/>
        </p:nvSpPr>
        <p:spPr bwMode="auto">
          <a:xfrm>
            <a:off x="4419600" y="5503863"/>
            <a:ext cx="4724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 startAt="3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&amp; add the elements when the last row diagonals.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 startAt="3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Simplify.</a:t>
            </a:r>
          </a:p>
        </p:txBody>
      </p:sp>
      <p:graphicFrame>
        <p:nvGraphicFramePr>
          <p:cNvPr id="14346" name="Object 11"/>
          <p:cNvGraphicFramePr>
            <a:graphicFrameLocks noChangeAspect="1"/>
          </p:cNvGraphicFramePr>
          <p:nvPr/>
        </p:nvGraphicFramePr>
        <p:xfrm>
          <a:off x="395288" y="841375"/>
          <a:ext cx="2636837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1562100" imgH="711200" progId="Equation.3">
                  <p:embed/>
                </p:oleObj>
              </mc:Choice>
              <mc:Fallback>
                <p:oleObj name="Equation" r:id="rId3" imgW="15621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41375"/>
                        <a:ext cx="2636837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" name="Picture 30" descr="Picture2.png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49600" y="838200"/>
            <a:ext cx="768611" cy="1216966"/>
          </a:xfrm>
          <a:prstGeom prst="rect">
            <a:avLst/>
          </a:prstGeom>
        </p:spPr>
      </p:pic>
      <p:graphicFrame>
        <p:nvGraphicFramePr>
          <p:cNvPr id="14348" name="Object 5"/>
          <p:cNvGraphicFramePr>
            <a:graphicFrameLocks noChangeAspect="1"/>
          </p:cNvGraphicFramePr>
          <p:nvPr/>
        </p:nvGraphicFramePr>
        <p:xfrm>
          <a:off x="3975100" y="4694238"/>
          <a:ext cx="5116513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6" imgW="4076700" imgH="215900" progId="Equation.3">
                  <p:embed/>
                </p:oleObj>
              </mc:Choice>
              <mc:Fallback>
                <p:oleObj name="Equation" r:id="rId6" imgW="40767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4694238"/>
                        <a:ext cx="5116513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9" name="Object 6"/>
          <p:cNvGraphicFramePr>
            <a:graphicFrameLocks noChangeAspect="1"/>
          </p:cNvGraphicFramePr>
          <p:nvPr/>
        </p:nvGraphicFramePr>
        <p:xfrm>
          <a:off x="1143000" y="5943600"/>
          <a:ext cx="206375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8" imgW="977476" imgH="253890" progId="Equation.3">
                  <p:embed/>
                </p:oleObj>
              </mc:Choice>
              <mc:Fallback>
                <p:oleObj name="Equation" r:id="rId8" imgW="977476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943600"/>
                        <a:ext cx="206375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0" name="Object 12"/>
          <p:cNvGraphicFramePr>
            <a:graphicFrameLocks noChangeAspect="1"/>
          </p:cNvGraphicFramePr>
          <p:nvPr/>
        </p:nvGraphicFramePr>
        <p:xfrm>
          <a:off x="4700588" y="2874963"/>
          <a:ext cx="29797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10" imgW="1943100" imgH="203200" progId="Equation.3">
                  <p:embed/>
                </p:oleObj>
              </mc:Choice>
              <mc:Fallback>
                <p:oleObj name="Equation" r:id="rId10" imgW="19431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588" y="2874963"/>
                        <a:ext cx="2979737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51" name="Group 39"/>
          <p:cNvGrpSpPr>
            <a:grpSpLocks/>
          </p:cNvGrpSpPr>
          <p:nvPr/>
        </p:nvGrpSpPr>
        <p:grpSpPr bwMode="auto">
          <a:xfrm>
            <a:off x="1460500" y="4678363"/>
            <a:ext cx="5495925" cy="836612"/>
            <a:chOff x="1674458" y="4678806"/>
            <a:chExt cx="5496913" cy="836170"/>
          </a:xfrm>
        </p:grpSpPr>
        <p:sp>
          <p:nvSpPr>
            <p:cNvPr id="14364" name="Rectangle 13"/>
            <p:cNvSpPr>
              <a:spLocks noChangeArrowheads="1"/>
            </p:cNvSpPr>
            <p:nvPr/>
          </p:nvSpPr>
          <p:spPr bwMode="auto">
            <a:xfrm rot="-2638427">
              <a:off x="1674458" y="4678806"/>
              <a:ext cx="1589211" cy="320040"/>
            </a:xfrm>
            <a:prstGeom prst="rect">
              <a:avLst/>
            </a:prstGeom>
            <a:noFill/>
            <a:ln w="19050">
              <a:solidFill>
                <a:srgbClr val="FFC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65" name="Rectangle 13"/>
            <p:cNvSpPr>
              <a:spLocks noChangeArrowheads="1"/>
            </p:cNvSpPr>
            <p:nvPr/>
          </p:nvSpPr>
          <p:spPr bwMode="auto">
            <a:xfrm rot="-2638427">
              <a:off x="2131658" y="4678806"/>
              <a:ext cx="1589211" cy="320040"/>
            </a:xfrm>
            <a:prstGeom prst="rect">
              <a:avLst/>
            </a:prstGeom>
            <a:noFill/>
            <a:ln w="19050">
              <a:solidFill>
                <a:srgbClr val="FFC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66" name="Rectangle 13"/>
            <p:cNvSpPr>
              <a:spLocks noChangeArrowheads="1"/>
            </p:cNvSpPr>
            <p:nvPr/>
          </p:nvSpPr>
          <p:spPr bwMode="auto">
            <a:xfrm rot="-2638427">
              <a:off x="2588858" y="4678806"/>
              <a:ext cx="1589211" cy="320040"/>
            </a:xfrm>
            <a:prstGeom prst="rect">
              <a:avLst/>
            </a:prstGeom>
            <a:noFill/>
            <a:ln w="19050">
              <a:solidFill>
                <a:srgbClr val="FFC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919282" y="5510217"/>
              <a:ext cx="4252089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 bwMode="auto">
            <a:xfrm rot="16200000" flipV="1">
              <a:off x="6883383" y="5239690"/>
              <a:ext cx="548985" cy="1587"/>
            </a:xfrm>
            <a:prstGeom prst="straightConnector1">
              <a:avLst/>
            </a:prstGeom>
            <a:ln w="190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52" name="Group 48"/>
          <p:cNvGrpSpPr>
            <a:grpSpLocks/>
          </p:cNvGrpSpPr>
          <p:nvPr/>
        </p:nvGrpSpPr>
        <p:grpSpPr bwMode="auto">
          <a:xfrm>
            <a:off x="2381250" y="2392363"/>
            <a:ext cx="2713038" cy="1589087"/>
            <a:chOff x="2380665" y="2391772"/>
            <a:chExt cx="2713271" cy="1589087"/>
          </a:xfrm>
        </p:grpSpPr>
        <p:sp>
          <p:nvSpPr>
            <p:cNvPr id="14358" name="Rectangle 13"/>
            <p:cNvSpPr>
              <a:spLocks noChangeArrowheads="1"/>
            </p:cNvSpPr>
            <p:nvPr/>
          </p:nvSpPr>
          <p:spPr bwMode="auto">
            <a:xfrm rot="-8038427">
              <a:off x="1747517" y="3025629"/>
              <a:ext cx="1588378" cy="322082"/>
            </a:xfrm>
            <a:prstGeom prst="rect">
              <a:avLst/>
            </a:prstGeom>
            <a:noFill/>
            <a:ln w="19050">
              <a:solidFill>
                <a:srgbClr val="66FF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59" name="Rectangle 13"/>
            <p:cNvSpPr>
              <a:spLocks noChangeArrowheads="1"/>
            </p:cNvSpPr>
            <p:nvPr/>
          </p:nvSpPr>
          <p:spPr bwMode="auto">
            <a:xfrm rot="-8038427">
              <a:off x="2191947" y="3025941"/>
              <a:ext cx="1588378" cy="320040"/>
            </a:xfrm>
            <a:prstGeom prst="rect">
              <a:avLst/>
            </a:prstGeom>
            <a:noFill/>
            <a:ln w="19050">
              <a:solidFill>
                <a:srgbClr val="66FF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60" name="Rectangle 13"/>
            <p:cNvSpPr>
              <a:spLocks noChangeArrowheads="1"/>
            </p:cNvSpPr>
            <p:nvPr/>
          </p:nvSpPr>
          <p:spPr bwMode="auto">
            <a:xfrm rot="-8038427">
              <a:off x="2635355" y="3025941"/>
              <a:ext cx="1588378" cy="320040"/>
            </a:xfrm>
            <a:prstGeom prst="rect">
              <a:avLst/>
            </a:prstGeom>
            <a:noFill/>
            <a:ln w="19050">
              <a:solidFill>
                <a:srgbClr val="66FF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4361" name="Group 30"/>
            <p:cNvGrpSpPr>
              <a:grpSpLocks/>
            </p:cNvGrpSpPr>
            <p:nvPr/>
          </p:nvGrpSpPr>
          <p:grpSpPr bwMode="auto">
            <a:xfrm flipV="1">
              <a:off x="2986088" y="2492055"/>
              <a:ext cx="2107848" cy="411480"/>
              <a:chOff x="3943809" y="3387313"/>
              <a:chExt cx="2107848" cy="411480"/>
            </a:xfrm>
          </p:grpSpPr>
          <p:cxnSp>
            <p:nvCxnSpPr>
              <p:cNvPr id="54" name="Straight Connector 53"/>
              <p:cNvCxnSpPr/>
              <p:nvPr/>
            </p:nvCxnSpPr>
            <p:spPr bwMode="auto">
              <a:xfrm flipV="1">
                <a:off x="3943276" y="3789539"/>
                <a:ext cx="2103618" cy="0"/>
              </a:xfrm>
              <a:prstGeom prst="line">
                <a:avLst/>
              </a:prstGeom>
              <a:ln w="19050">
                <a:solidFill>
                  <a:srgbClr val="66FF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 bwMode="auto">
              <a:xfrm rot="5400000" flipH="1" flipV="1">
                <a:off x="5845281" y="3592688"/>
                <a:ext cx="411163" cy="1588"/>
              </a:xfrm>
              <a:prstGeom prst="straightConnector1">
                <a:avLst/>
              </a:prstGeom>
              <a:ln w="19050">
                <a:solidFill>
                  <a:srgbClr val="66FF3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4353" name="Object 8"/>
          <p:cNvGraphicFramePr>
            <a:graphicFrameLocks noChangeAspect="1"/>
          </p:cNvGraphicFramePr>
          <p:nvPr/>
        </p:nvGraphicFramePr>
        <p:xfrm>
          <a:off x="457200" y="2590800"/>
          <a:ext cx="2636838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12" imgW="1562100" imgH="711200" progId="Equation.3">
                  <p:embed/>
                </p:oleObj>
              </mc:Choice>
              <mc:Fallback>
                <p:oleObj name="Equation" r:id="rId12" imgW="15621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90800"/>
                        <a:ext cx="2636838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" name="Picture 32" descr="Picture2.png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11689" y="2586940"/>
            <a:ext cx="768611" cy="1216966"/>
          </a:xfrm>
          <a:prstGeom prst="rect">
            <a:avLst/>
          </a:prstGeom>
        </p:spPr>
      </p:pic>
      <p:graphicFrame>
        <p:nvGraphicFramePr>
          <p:cNvPr id="14355" name="Object 9"/>
          <p:cNvGraphicFramePr>
            <a:graphicFrameLocks noChangeAspect="1"/>
          </p:cNvGraphicFramePr>
          <p:nvPr/>
        </p:nvGraphicFramePr>
        <p:xfrm>
          <a:off x="250825" y="4244975"/>
          <a:ext cx="2638425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13" imgW="1562100" imgH="711200" progId="Equation.3">
                  <p:embed/>
                </p:oleObj>
              </mc:Choice>
              <mc:Fallback>
                <p:oleObj name="Equation" r:id="rId13" imgW="15621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244975"/>
                        <a:ext cx="2638425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" name="Picture 34" descr="Picture2.png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05667" y="4240762"/>
            <a:ext cx="768611" cy="1216966"/>
          </a:xfrm>
          <a:prstGeom prst="rect">
            <a:avLst/>
          </a:prstGeom>
        </p:spPr>
      </p:pic>
      <p:sp>
        <p:nvSpPr>
          <p:cNvPr id="34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MCC9-12.N.VM.12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87"/>
          <p:cNvGraphicFramePr>
            <a:graphicFrameLocks noGrp="1"/>
          </p:cNvGraphicFramePr>
          <p:nvPr/>
        </p:nvGraphicFramePr>
        <p:xfrm>
          <a:off x="228600" y="914400"/>
          <a:ext cx="1905000" cy="1920876"/>
        </p:xfrm>
        <a:graphic>
          <a:graphicData uri="http://schemas.openxmlformats.org/drawingml/2006/table">
            <a:tbl>
              <a:tblPr/>
              <a:tblGrid>
                <a:gridCol w="635000"/>
                <a:gridCol w="635000"/>
                <a:gridCol w="635000"/>
              </a:tblGrid>
              <a:tr h="6402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5" marB="45735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5" marB="45735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374" name="Group 28"/>
          <p:cNvGrpSpPr>
            <a:grpSpLocks/>
          </p:cNvGrpSpPr>
          <p:nvPr/>
        </p:nvGrpSpPr>
        <p:grpSpPr bwMode="auto">
          <a:xfrm>
            <a:off x="2274888" y="1295400"/>
            <a:ext cx="5410200" cy="957263"/>
            <a:chOff x="3048000" y="1143000"/>
            <a:chExt cx="5410200" cy="957263"/>
          </a:xfrm>
        </p:grpSpPr>
        <p:sp>
          <p:nvSpPr>
            <p:cNvPr id="15406" name="AutoShape 62"/>
            <p:cNvSpPr>
              <a:spLocks noChangeArrowheads="1"/>
            </p:cNvSpPr>
            <p:nvPr/>
          </p:nvSpPr>
          <p:spPr bwMode="auto">
            <a:xfrm>
              <a:off x="3048000" y="1507331"/>
              <a:ext cx="1066800" cy="5334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339966"/>
            </a:solidFill>
            <a:ln w="9525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07" name="WordArt 72"/>
            <p:cNvSpPr>
              <a:spLocks noChangeArrowheads="1" noChangeShapeType="1" noTextEdit="1"/>
            </p:cNvSpPr>
            <p:nvPr/>
          </p:nvSpPr>
          <p:spPr bwMode="auto">
            <a:xfrm>
              <a:off x="4419600" y="1447800"/>
              <a:ext cx="457200" cy="6524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5408" name="WordArt 74"/>
            <p:cNvSpPr>
              <a:spLocks noChangeArrowheads="1" noChangeShapeType="1" noTextEdit="1"/>
            </p:cNvSpPr>
            <p:nvPr/>
          </p:nvSpPr>
          <p:spPr bwMode="auto">
            <a:xfrm>
              <a:off x="5334000" y="1143000"/>
              <a:ext cx="457200" cy="9572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15409" name="WordArt 76"/>
            <p:cNvSpPr>
              <a:spLocks noChangeArrowheads="1" noChangeShapeType="1" noTextEdit="1"/>
            </p:cNvSpPr>
            <p:nvPr/>
          </p:nvSpPr>
          <p:spPr bwMode="auto">
            <a:xfrm>
              <a:off x="6248400" y="1697831"/>
              <a:ext cx="457200" cy="152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sp>
          <p:nvSpPr>
            <p:cNvPr id="15410" name="WordArt 77"/>
            <p:cNvSpPr>
              <a:spLocks noChangeArrowheads="1" noChangeShapeType="1" noTextEdit="1"/>
            </p:cNvSpPr>
            <p:nvPr/>
          </p:nvSpPr>
          <p:spPr bwMode="auto">
            <a:xfrm>
              <a:off x="7086600" y="1447800"/>
              <a:ext cx="457200" cy="6524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15411" name="WordArt 78"/>
            <p:cNvSpPr>
              <a:spLocks noChangeArrowheads="1" noChangeShapeType="1" noTextEdit="1"/>
            </p:cNvSpPr>
            <p:nvPr/>
          </p:nvSpPr>
          <p:spPr bwMode="auto">
            <a:xfrm>
              <a:off x="8001000" y="1143000"/>
              <a:ext cx="457200" cy="9572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5412" name="Oval 79"/>
            <p:cNvSpPr>
              <a:spLocks noChangeArrowheads="1"/>
            </p:cNvSpPr>
            <p:nvPr/>
          </p:nvSpPr>
          <p:spPr bwMode="auto">
            <a:xfrm>
              <a:off x="7696200" y="1697831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13" name="Oval 80"/>
            <p:cNvSpPr>
              <a:spLocks noChangeArrowheads="1"/>
            </p:cNvSpPr>
            <p:nvPr/>
          </p:nvSpPr>
          <p:spPr bwMode="auto">
            <a:xfrm>
              <a:off x="5029200" y="1697831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Line 88"/>
          <p:cNvSpPr>
            <a:spLocks noChangeShapeType="1"/>
          </p:cNvSpPr>
          <p:nvPr/>
        </p:nvSpPr>
        <p:spPr bwMode="auto">
          <a:xfrm>
            <a:off x="838200" y="1524000"/>
            <a:ext cx="685800" cy="762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ine 89"/>
          <p:cNvSpPr>
            <a:spLocks noChangeShapeType="1"/>
          </p:cNvSpPr>
          <p:nvPr/>
        </p:nvSpPr>
        <p:spPr bwMode="auto">
          <a:xfrm flipV="1">
            <a:off x="838200" y="1524000"/>
            <a:ext cx="762000" cy="7620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Group 3"/>
          <p:cNvGraphicFramePr>
            <a:graphicFrameLocks noGrp="1"/>
          </p:cNvGraphicFramePr>
          <p:nvPr/>
        </p:nvGraphicFramePr>
        <p:xfrm>
          <a:off x="228600" y="4572000"/>
          <a:ext cx="1905000" cy="1920876"/>
        </p:xfrm>
        <a:graphic>
          <a:graphicData uri="http://schemas.openxmlformats.org/drawingml/2006/table">
            <a:tbl>
              <a:tblPr/>
              <a:tblGrid>
                <a:gridCol w="635000"/>
                <a:gridCol w="635000"/>
                <a:gridCol w="635000"/>
              </a:tblGrid>
              <a:tr h="6402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5" marB="45735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35" marB="45735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389" name="Group 29"/>
          <p:cNvGrpSpPr>
            <a:grpSpLocks/>
          </p:cNvGrpSpPr>
          <p:nvPr/>
        </p:nvGrpSpPr>
        <p:grpSpPr bwMode="auto">
          <a:xfrm>
            <a:off x="2274888" y="5238750"/>
            <a:ext cx="6324600" cy="652463"/>
            <a:chOff x="2819400" y="3771900"/>
            <a:chExt cx="6324600" cy="652463"/>
          </a:xfrm>
        </p:grpSpPr>
        <p:sp>
          <p:nvSpPr>
            <p:cNvPr id="15396" name="AutoShape 21"/>
            <p:cNvSpPr>
              <a:spLocks noChangeArrowheads="1"/>
            </p:cNvSpPr>
            <p:nvPr/>
          </p:nvSpPr>
          <p:spPr bwMode="auto">
            <a:xfrm>
              <a:off x="2819400" y="3831431"/>
              <a:ext cx="762000" cy="533400"/>
            </a:xfrm>
            <a:prstGeom prst="rightArrow">
              <a:avLst>
                <a:gd name="adj1" fmla="val 50000"/>
                <a:gd name="adj2" fmla="val 39286"/>
              </a:avLst>
            </a:prstGeom>
            <a:solidFill>
              <a:srgbClr val="339966"/>
            </a:solidFill>
            <a:ln w="9525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97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3750733" y="3771900"/>
              <a:ext cx="533400" cy="6524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5398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4775199" y="3771900"/>
              <a:ext cx="457200" cy="6524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5399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5401732" y="4021931"/>
              <a:ext cx="457200" cy="152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sp>
          <p:nvSpPr>
            <p:cNvPr id="15400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6028265" y="3771900"/>
              <a:ext cx="457200" cy="6524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15401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6976531" y="3771900"/>
              <a:ext cx="457200" cy="6524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5402" name="Oval 27"/>
            <p:cNvSpPr>
              <a:spLocks noChangeArrowheads="1"/>
            </p:cNvSpPr>
            <p:nvPr/>
          </p:nvSpPr>
          <p:spPr bwMode="auto">
            <a:xfrm>
              <a:off x="6654798" y="4021931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03" name="Oval 28"/>
            <p:cNvSpPr>
              <a:spLocks noChangeArrowheads="1"/>
            </p:cNvSpPr>
            <p:nvPr/>
          </p:nvSpPr>
          <p:spPr bwMode="auto">
            <a:xfrm>
              <a:off x="4453466" y="4021931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04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7603064" y="3907631"/>
              <a:ext cx="381000" cy="3810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15405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8153400" y="3771900"/>
              <a:ext cx="990600" cy="6524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339966"/>
                    </a:solidFill>
                    <a:round/>
                    <a:headEnd/>
                    <a:tailEnd/>
                  </a:ln>
                  <a:solidFill>
                    <a:srgbClr val="3399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32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How to find the determinant for a 2 X 2 matrix</a:t>
            </a:r>
          </a:p>
        </p:txBody>
      </p:sp>
      <p:sp>
        <p:nvSpPr>
          <p:cNvPr id="27" name="Line 88"/>
          <p:cNvSpPr>
            <a:spLocks noChangeShapeType="1"/>
          </p:cNvSpPr>
          <p:nvPr/>
        </p:nvSpPr>
        <p:spPr bwMode="auto">
          <a:xfrm>
            <a:off x="820738" y="5127625"/>
            <a:ext cx="685800" cy="762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Line 89"/>
          <p:cNvSpPr>
            <a:spLocks noChangeShapeType="1"/>
          </p:cNvSpPr>
          <p:nvPr/>
        </p:nvSpPr>
        <p:spPr bwMode="auto">
          <a:xfrm flipV="1">
            <a:off x="820738" y="5127625"/>
            <a:ext cx="762000" cy="7620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93" name="Rectangle 30"/>
          <p:cNvSpPr>
            <a:spLocks noChangeArrowheads="1"/>
          </p:cNvSpPr>
          <p:nvPr/>
        </p:nvSpPr>
        <p:spPr bwMode="auto">
          <a:xfrm>
            <a:off x="3319463" y="2960688"/>
            <a:ext cx="4337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3550" indent="-4635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top left and bottom right.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Subtract.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top right and bottom left.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8600" y="3880556"/>
            <a:ext cx="1905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Example</a:t>
            </a:r>
          </a:p>
        </p:txBody>
      </p:sp>
      <p:sp>
        <p:nvSpPr>
          <p:cNvPr id="33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MCC9-12.N.VM.12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9144001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How to solve a linear system of equations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using the determinant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**Equations MUST be in standard form!</a:t>
            </a:r>
          </a:p>
        </p:txBody>
      </p:sp>
      <p:pic>
        <p:nvPicPr>
          <p:cNvPr id="17411" name="Picture 4" descr="http://www.maths.surrey.ac.uk/explore/emmaspages/images/matrices/emma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2789238"/>
            <a:ext cx="1573212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5" descr="http://www.maths.surrey.ac.uk/explore/emmaspages/images/matrices/emma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4160838"/>
            <a:ext cx="1573212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6" descr="http://www.maths.surrey.ac.uk/explore/emmaspages/images/matrices/emma7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1223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7" descr="http://www.maths.surrey.ac.uk/explore/emmaspages/images/matrices/emma8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791200"/>
            <a:ext cx="11096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>
            <a:stCxn id="2" idx="2"/>
          </p:cNvCxnSpPr>
          <p:nvPr/>
        </p:nvCxnSpPr>
        <p:spPr>
          <a:xfrm rot="5400000">
            <a:off x="1743075" y="4029075"/>
            <a:ext cx="565785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1600200"/>
            <a:ext cx="9144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0" y="2590800"/>
            <a:ext cx="9144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-339725" y="4221163"/>
            <a:ext cx="5241925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0" name="TextBox 21"/>
          <p:cNvSpPr txBox="1">
            <a:spLocks noChangeArrowheads="1"/>
          </p:cNvSpPr>
          <p:nvPr/>
        </p:nvSpPr>
        <p:spPr bwMode="auto">
          <a:xfrm>
            <a:off x="817563" y="5456238"/>
            <a:ext cx="609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18260" y="1143000"/>
            <a:ext cx="192552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2 variables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43600" y="1143000"/>
            <a:ext cx="192552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3 variables</a:t>
            </a:r>
          </a:p>
        </p:txBody>
      </p:sp>
      <p:pic>
        <p:nvPicPr>
          <p:cNvPr id="17423" name="Picture 2" descr="http://www.maths.surrey.ac.uk/explore/emmaspages/images/matrices/emma9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88" y="2727325"/>
            <a:ext cx="1311275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4" name="Picture 3" descr="http://www.maths.surrey.ac.uk/explore/emmaspages/images/matrices/emma10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88" y="4075113"/>
            <a:ext cx="131127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5" name="Picture 4" descr="http://www.maths.surrey.ac.uk/explore/emmaspages/images/matrices/emma11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163" y="5422900"/>
            <a:ext cx="1303337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Straight Connector 27"/>
          <p:cNvCxnSpPr/>
          <p:nvPr/>
        </p:nvCxnSpPr>
        <p:spPr>
          <a:xfrm rot="5400000">
            <a:off x="4284662" y="4237038"/>
            <a:ext cx="5241925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7" name="Rectangle 28"/>
          <p:cNvSpPr>
            <a:spLocks noChangeArrowheads="1"/>
          </p:cNvSpPr>
          <p:nvPr/>
        </p:nvSpPr>
        <p:spPr bwMode="auto">
          <a:xfrm>
            <a:off x="4560888" y="1695450"/>
            <a:ext cx="2286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ax + by + cz = p</a:t>
            </a:r>
            <a:br>
              <a:rPr lang="en-US" altLang="en-US" sz="16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6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dx + ey + fz = q</a:t>
            </a:r>
            <a:br>
              <a:rPr lang="en-US" altLang="en-US" sz="16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6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gx + hy + iz = r</a:t>
            </a:r>
            <a:endParaRPr lang="en-US" altLang="en-US" sz="16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28" name="Rectangle 29"/>
          <p:cNvSpPr>
            <a:spLocks noChangeArrowheads="1"/>
          </p:cNvSpPr>
          <p:nvPr/>
        </p:nvSpPr>
        <p:spPr bwMode="auto">
          <a:xfrm>
            <a:off x="0" y="1752600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ax + by = p</a:t>
            </a:r>
            <a:br>
              <a:rPr lang="en-US" altLang="en-US" sz="16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6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cx + dy = q</a:t>
            </a:r>
            <a:endParaRPr lang="en-US" altLang="en-US" sz="16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429" name="Object 4"/>
          <p:cNvGraphicFramePr>
            <a:graphicFrameLocks noChangeAspect="1"/>
          </p:cNvGraphicFramePr>
          <p:nvPr/>
        </p:nvGraphicFramePr>
        <p:xfrm>
          <a:off x="2719388" y="1671638"/>
          <a:ext cx="13716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10" imgW="723586" imgH="431613" progId="Equation.DSMT4">
                  <p:embed/>
                </p:oleObj>
              </mc:Choice>
              <mc:Fallback>
                <p:oleObj name="Equation" r:id="rId10" imgW="723586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9388" y="1671638"/>
                        <a:ext cx="13716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0" name="Object 14"/>
          <p:cNvGraphicFramePr>
            <a:graphicFrameLocks noChangeAspect="1"/>
          </p:cNvGraphicFramePr>
          <p:nvPr/>
        </p:nvGraphicFramePr>
        <p:xfrm>
          <a:off x="2357438" y="2855913"/>
          <a:ext cx="21780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12" imgW="2171700" imgH="914400" progId="Equation.3">
                  <p:embed/>
                </p:oleObj>
              </mc:Choice>
              <mc:Fallback>
                <p:oleObj name="Equation" r:id="rId12" imgW="21717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2855913"/>
                        <a:ext cx="21780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1" name="Object 15"/>
          <p:cNvGraphicFramePr>
            <a:graphicFrameLocks noChangeAspect="1"/>
          </p:cNvGraphicFramePr>
          <p:nvPr/>
        </p:nvGraphicFramePr>
        <p:xfrm>
          <a:off x="2357438" y="4038600"/>
          <a:ext cx="21780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14" imgW="2171700" imgH="914400" progId="Equation.3">
                  <p:embed/>
                </p:oleObj>
              </mc:Choice>
              <mc:Fallback>
                <p:oleObj name="Equation" r:id="rId14" imgW="21717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4038600"/>
                        <a:ext cx="21780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2" name="Object 16"/>
          <p:cNvGraphicFramePr>
            <a:graphicFrameLocks noChangeAspect="1"/>
          </p:cNvGraphicFramePr>
          <p:nvPr/>
        </p:nvGraphicFramePr>
        <p:xfrm>
          <a:off x="3197225" y="5702300"/>
          <a:ext cx="3429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16" imgW="342751" imgH="203112" progId="Equation.3">
                  <p:embed/>
                </p:oleObj>
              </mc:Choice>
              <mc:Fallback>
                <p:oleObj name="Equation" r:id="rId16" imgW="34275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5702300"/>
                        <a:ext cx="3429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3" name="Object 17"/>
          <p:cNvGraphicFramePr>
            <a:graphicFrameLocks noChangeAspect="1"/>
          </p:cNvGraphicFramePr>
          <p:nvPr/>
        </p:nvGraphicFramePr>
        <p:xfrm>
          <a:off x="7162800" y="1600200"/>
          <a:ext cx="16764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18" imgW="1091726" imgH="660113" progId="Equation.DSMT4">
                  <p:embed/>
                </p:oleObj>
              </mc:Choice>
              <mc:Fallback>
                <p:oleObj name="Equation" r:id="rId18" imgW="1091726" imgH="6601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600200"/>
                        <a:ext cx="16764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4" name="Object 18"/>
          <p:cNvGraphicFramePr>
            <a:graphicFrameLocks noChangeAspect="1"/>
          </p:cNvGraphicFramePr>
          <p:nvPr/>
        </p:nvGraphicFramePr>
        <p:xfrm>
          <a:off x="7510463" y="2667000"/>
          <a:ext cx="941387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20" imgW="1257300" imgH="1371600" progId="Equation.3">
                  <p:embed/>
                </p:oleObj>
              </mc:Choice>
              <mc:Fallback>
                <p:oleObj name="Equation" r:id="rId20" imgW="125730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0463" y="2667000"/>
                        <a:ext cx="941387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5" name="Object 19"/>
          <p:cNvGraphicFramePr>
            <a:graphicFrameLocks noChangeAspect="1"/>
          </p:cNvGraphicFramePr>
          <p:nvPr/>
        </p:nvGraphicFramePr>
        <p:xfrm>
          <a:off x="7467600" y="3962400"/>
          <a:ext cx="1027113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22" imgW="1371600" imgH="1371600" progId="Equation.3">
                  <p:embed/>
                </p:oleObj>
              </mc:Choice>
              <mc:Fallback>
                <p:oleObj name="Equation" r:id="rId22" imgW="137160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962400"/>
                        <a:ext cx="1027113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6" name="Object 20"/>
          <p:cNvGraphicFramePr>
            <a:graphicFrameLocks noChangeAspect="1"/>
          </p:cNvGraphicFramePr>
          <p:nvPr/>
        </p:nvGraphicFramePr>
        <p:xfrm>
          <a:off x="7505700" y="5257800"/>
          <a:ext cx="950913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24" imgW="1270000" imgH="1371600" progId="Equation.3">
                  <p:embed/>
                </p:oleObj>
              </mc:Choice>
              <mc:Fallback>
                <p:oleObj name="Equation" r:id="rId24" imgW="127000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5700" y="5257800"/>
                        <a:ext cx="950913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7" name="Object 21"/>
          <p:cNvGraphicFramePr>
            <a:graphicFrameLocks noChangeAspect="1"/>
          </p:cNvGraphicFramePr>
          <p:nvPr/>
        </p:nvGraphicFramePr>
        <p:xfrm>
          <a:off x="8299450" y="6604000"/>
          <a:ext cx="508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26" imgW="507780" imgH="203112" progId="Equation.3">
                  <p:embed/>
                </p:oleObj>
              </mc:Choice>
              <mc:Fallback>
                <p:oleObj name="Equation" r:id="rId26" imgW="507780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9450" y="6604000"/>
                        <a:ext cx="5080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Georgia     adapted </a:t>
            </a: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MCC9-12.N.VM.12; MCC9-12.A.REI.8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How to find the Inverse of a 2 X2 Matrix</a:t>
            </a:r>
          </a:p>
        </p:txBody>
      </p:sp>
      <p:graphicFrame>
        <p:nvGraphicFramePr>
          <p:cNvPr id="18435" name="Object 2"/>
          <p:cNvGraphicFramePr>
            <a:graphicFrameLocks noChangeAspect="1"/>
          </p:cNvGraphicFramePr>
          <p:nvPr/>
        </p:nvGraphicFramePr>
        <p:xfrm>
          <a:off x="0" y="757238"/>
          <a:ext cx="199072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749300" imgH="457200" progId="Equation.3">
                  <p:embed/>
                </p:oleObj>
              </mc:Choice>
              <mc:Fallback>
                <p:oleObj name="Equation" r:id="rId3" imgW="749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57238"/>
                        <a:ext cx="199072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3"/>
          <p:cNvGraphicFramePr>
            <a:graphicFrameLocks noChangeAspect="1"/>
          </p:cNvGraphicFramePr>
          <p:nvPr/>
        </p:nvGraphicFramePr>
        <p:xfrm>
          <a:off x="2057400" y="695325"/>
          <a:ext cx="365760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5" imgW="1282700" imgH="469900" progId="Equation.3">
                  <p:embed/>
                </p:oleObj>
              </mc:Choice>
              <mc:Fallback>
                <p:oleObj name="Equation" r:id="rId5" imgW="12827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695325"/>
                        <a:ext cx="3657600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10"/>
          <p:cNvGraphicFramePr>
            <a:graphicFrameLocks noChangeAspect="1"/>
          </p:cNvGraphicFramePr>
          <p:nvPr/>
        </p:nvGraphicFramePr>
        <p:xfrm>
          <a:off x="609600" y="3733800"/>
          <a:ext cx="2160588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7" imgW="812447" imgH="457002" progId="Equation.3">
                  <p:embed/>
                </p:oleObj>
              </mc:Choice>
              <mc:Fallback>
                <p:oleObj name="Equation" r:id="rId7" imgW="812447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733800"/>
                        <a:ext cx="2160588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11"/>
          <p:cNvGraphicFramePr>
            <a:graphicFrameLocks noChangeAspect="1"/>
          </p:cNvGraphicFramePr>
          <p:nvPr/>
        </p:nvGraphicFramePr>
        <p:xfrm>
          <a:off x="3352800" y="3200400"/>
          <a:ext cx="5613400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9" imgW="1968500" imgH="787400" progId="Equation.3">
                  <p:embed/>
                </p:oleObj>
              </mc:Choice>
              <mc:Fallback>
                <p:oleObj name="Equation" r:id="rId9" imgW="1968500" imgH="78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200400"/>
                        <a:ext cx="5613400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1303529" y="2362200"/>
            <a:ext cx="657103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Inverse → opposite</a:t>
            </a:r>
          </a:p>
        </p:txBody>
      </p:sp>
      <p:sp>
        <p:nvSpPr>
          <p:cNvPr id="18440" name="TextBox 12"/>
          <p:cNvSpPr txBox="1">
            <a:spLocks noChangeArrowheads="1"/>
          </p:cNvSpPr>
          <p:nvPr/>
        </p:nvSpPr>
        <p:spPr bwMode="auto">
          <a:xfrm>
            <a:off x="914400" y="5334000"/>
            <a:ext cx="6096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Switch the locations for d and a.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a negative to the entries in b and c.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the matrix times </a:t>
            </a:r>
            <a:r>
              <a:rPr lang="en-US" altLang="en-US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en-US" sz="2400" baseline="-25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det(A)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8142" name="Object 14"/>
          <p:cNvGraphicFramePr>
            <a:graphicFrameLocks noChangeAspect="1"/>
          </p:cNvGraphicFramePr>
          <p:nvPr/>
        </p:nvGraphicFramePr>
        <p:xfrm>
          <a:off x="5715000" y="685800"/>
          <a:ext cx="3429000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11" imgW="1257300" imgH="457200" progId="Equation.DSMT4">
                  <p:embed/>
                </p:oleObj>
              </mc:Choice>
              <mc:Fallback>
                <p:oleObj name="Equation" r:id="rId11" imgW="12573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685800"/>
                        <a:ext cx="3429000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MCC9-12.A.REI.9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2"/>
                </a:solidFill>
              </a:rPr>
              <a:t>How to solve a linear system using a matrix inverse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0" y="762000"/>
            <a:ext cx="4343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cs typeface="Arial" panose="020B0604020202020204" pitchFamily="34" charset="0"/>
              </a:rPr>
              <a:t>Step 1 – Set up the matrices (</a:t>
            </a:r>
            <a:r>
              <a:rPr lang="en-US" sz="2800" dirty="0">
                <a:solidFill>
                  <a:srgbClr val="0000CC"/>
                </a:solidFill>
                <a:cs typeface="Arial" panose="020B0604020202020204" pitchFamily="34" charset="0"/>
              </a:rPr>
              <a:t>A</a:t>
            </a:r>
            <a:r>
              <a:rPr lang="en-US" sz="2800" dirty="0">
                <a:solidFill>
                  <a:srgbClr val="C0504D">
                    <a:lumMod val="75000"/>
                  </a:srgbClr>
                </a:solidFill>
                <a:cs typeface="Arial" panose="020B0604020202020204" pitchFamily="34" charset="0"/>
              </a:rPr>
              <a:t>X</a:t>
            </a:r>
            <a:r>
              <a:rPr lang="en-US" sz="2800" dirty="0">
                <a:solidFill>
                  <a:prstClr val="black"/>
                </a:solidFill>
                <a:cs typeface="Arial" panose="020B0604020202020204" pitchFamily="34" charset="0"/>
              </a:rPr>
              <a:t> = </a:t>
            </a:r>
            <a:r>
              <a:rPr lang="en-US" sz="2800" dirty="0">
                <a:solidFill>
                  <a:srgbClr val="00CC00"/>
                </a:solidFill>
                <a:cs typeface="Arial" panose="020B0604020202020204" pitchFamily="34" charset="0"/>
              </a:rPr>
              <a:t>B</a:t>
            </a:r>
            <a:r>
              <a:rPr lang="en-US" sz="2800" dirty="0">
                <a:solidFill>
                  <a:prstClr val="black"/>
                </a:solidFill>
                <a:cs typeface="Arial" panose="020B0604020202020204" pitchFamily="34" charset="0"/>
              </a:rPr>
              <a:t>).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000" dirty="0">
                <a:solidFill>
                  <a:srgbClr val="0000FF"/>
                </a:solidFill>
                <a:cs typeface="Arial" panose="020B0604020202020204" pitchFamily="34" charset="0"/>
              </a:rPr>
              <a:t>Matrix A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will be the </a:t>
            </a:r>
            <a:r>
              <a:rPr lang="en-US" sz="2000" dirty="0">
                <a:solidFill>
                  <a:srgbClr val="0000FF"/>
                </a:solidFill>
                <a:cs typeface="Arial" panose="020B0604020202020204" pitchFamily="34" charset="0"/>
              </a:rPr>
              <a:t>coefficients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000" dirty="0">
                <a:solidFill>
                  <a:srgbClr val="990033"/>
                </a:solidFill>
                <a:cs typeface="Arial" panose="020B0604020202020204" pitchFamily="34" charset="0"/>
              </a:rPr>
              <a:t>Matrix X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will be the </a:t>
            </a:r>
            <a:r>
              <a:rPr lang="en-US" sz="2000" dirty="0">
                <a:solidFill>
                  <a:srgbClr val="990033"/>
                </a:solidFill>
                <a:cs typeface="Arial" panose="020B0604020202020204" pitchFamily="34" charset="0"/>
              </a:rPr>
              <a:t>variables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000" dirty="0">
                <a:solidFill>
                  <a:srgbClr val="009900"/>
                </a:solidFill>
                <a:cs typeface="Arial" panose="020B0604020202020204" pitchFamily="34" charset="0"/>
              </a:rPr>
              <a:t>Matrix B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will be </a:t>
            </a:r>
            <a:r>
              <a:rPr lang="en-US" sz="2000" dirty="0">
                <a:solidFill>
                  <a:srgbClr val="009900"/>
                </a:solidFill>
                <a:cs typeface="Arial" panose="020B0604020202020204" pitchFamily="34" charset="0"/>
              </a:rPr>
              <a:t>constants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Step 2 – Find the inverse of matrix A (</a:t>
            </a:r>
            <a:r>
              <a:rPr lang="en-US" sz="2800" dirty="0">
                <a:solidFill>
                  <a:srgbClr val="0000CC"/>
                </a:solidFill>
                <a:latin typeface="Century Gothic" pitchFamily="34" charset="0"/>
                <a:cs typeface="Arial" charset="0"/>
              </a:rPr>
              <a:t>[A]</a:t>
            </a:r>
            <a:r>
              <a:rPr lang="en-US" sz="2800" baseline="30000" dirty="0">
                <a:solidFill>
                  <a:srgbClr val="0000CC"/>
                </a:solidFill>
                <a:latin typeface="Century Gothic" pitchFamily="34" charset="0"/>
                <a:cs typeface="Arial" charset="0"/>
              </a:rPr>
              <a:t>-1</a:t>
            </a: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).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Step 3 – Multiply both sides by </a:t>
            </a:r>
            <a:r>
              <a:rPr lang="en-US" sz="2800" dirty="0">
                <a:solidFill>
                  <a:srgbClr val="0000CC"/>
                </a:solidFill>
                <a:latin typeface="Century Gothic" pitchFamily="34" charset="0"/>
                <a:cs typeface="Arial" charset="0"/>
              </a:rPr>
              <a:t>[A]</a:t>
            </a:r>
            <a:r>
              <a:rPr lang="en-US" sz="2800" baseline="30000" dirty="0">
                <a:solidFill>
                  <a:srgbClr val="0000CC"/>
                </a:solidFill>
                <a:latin typeface="Century Gothic" pitchFamily="34" charset="0"/>
                <a:cs typeface="Arial" charset="0"/>
              </a:rPr>
              <a:t>-1</a:t>
            </a: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Step 4 – Multiply the matrices (</a:t>
            </a:r>
            <a:r>
              <a:rPr lang="en-US" sz="2800" dirty="0">
                <a:solidFill>
                  <a:srgbClr val="0000CC"/>
                </a:solidFill>
                <a:latin typeface="Century Gothic" pitchFamily="34" charset="0"/>
                <a:cs typeface="Arial" charset="0"/>
              </a:rPr>
              <a:t>[A]</a:t>
            </a:r>
            <a:r>
              <a:rPr lang="en-US" sz="2800" baseline="30000" dirty="0">
                <a:solidFill>
                  <a:srgbClr val="0000CC"/>
                </a:solidFill>
                <a:latin typeface="Century Gothic" pitchFamily="34" charset="0"/>
                <a:cs typeface="Arial" charset="0"/>
              </a:rPr>
              <a:t>-1</a:t>
            </a:r>
            <a:r>
              <a:rPr lang="en-US" sz="2800" dirty="0">
                <a:solidFill>
                  <a:srgbClr val="00CC00"/>
                </a:solidFill>
                <a:latin typeface="Century Gothic" pitchFamily="34" charset="0"/>
                <a:cs typeface="Arial" charset="0"/>
              </a:rPr>
              <a:t>[B]</a:t>
            </a: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).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79646">
                    <a:lumMod val="50000"/>
                  </a:srgbClr>
                </a:solidFill>
                <a:latin typeface="Arial" charset="0"/>
                <a:cs typeface="Arial" charset="0"/>
              </a:rPr>
              <a:t>Solution (-1, 4)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016000" y="685800"/>
          <a:ext cx="2146300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3" imgW="736600" imgH="431800" progId="Equation.DSMT4">
                  <p:embed/>
                </p:oleObj>
              </mc:Choice>
              <mc:Fallback>
                <p:oleObj name="Equation" r:id="rId3" imgW="736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685800"/>
                        <a:ext cx="2146300" cy="125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392113" y="2136775"/>
          <a:ext cx="1312862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5" imgW="482600" imgH="457200" progId="Equation.DSMT4">
                  <p:embed/>
                </p:oleObj>
              </mc:Choice>
              <mc:Fallback>
                <p:oleObj name="Equation" r:id="rId5" imgW="4826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2136775"/>
                        <a:ext cx="1312862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1839913" y="2136775"/>
          <a:ext cx="1071562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7" imgW="393529" imgH="457002" progId="Equation.DSMT4">
                  <p:embed/>
                </p:oleObj>
              </mc:Choice>
              <mc:Fallback>
                <p:oleObj name="Equation" r:id="rId7" imgW="393529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2136775"/>
                        <a:ext cx="1071562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3059113" y="2136775"/>
          <a:ext cx="725487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9" imgW="266584" imgH="457002" progId="Equation.DSMT4">
                  <p:embed/>
                </p:oleObj>
              </mc:Choice>
              <mc:Fallback>
                <p:oleObj name="Equation" r:id="rId9" imgW="266584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136775"/>
                        <a:ext cx="725487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533400" y="3505200"/>
          <a:ext cx="3111500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11" imgW="1244600" imgH="635000" progId="Equation.DSMT4">
                  <p:embed/>
                </p:oleObj>
              </mc:Choice>
              <mc:Fallback>
                <p:oleObj name="Equation" r:id="rId11" imgW="1244600" imgH="63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05200"/>
                        <a:ext cx="3111500" cy="158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2"/>
          <p:cNvGraphicFramePr>
            <a:graphicFrameLocks noChangeAspect="1"/>
          </p:cNvGraphicFramePr>
          <p:nvPr/>
        </p:nvGraphicFramePr>
        <p:xfrm>
          <a:off x="1144588" y="5257800"/>
          <a:ext cx="188912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13" imgW="711200" imgH="457200" progId="Equation.3">
                  <p:embed/>
                </p:oleObj>
              </mc:Choice>
              <mc:Fallback>
                <p:oleObj name="Equation" r:id="rId13" imgW="711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5257800"/>
                        <a:ext cx="188912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MCC9-12.A.REI.9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2"/>
                </a:solidFill>
              </a:rPr>
              <a:t>How to solve a linear system using a matrix inverse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0" y="685800"/>
            <a:ext cx="4343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cs typeface="Arial" panose="020B0604020202020204" pitchFamily="34" charset="0"/>
              </a:rPr>
              <a:t>Step 1 – Set up the matrices (</a:t>
            </a:r>
            <a:r>
              <a:rPr lang="en-US" sz="2800" dirty="0">
                <a:solidFill>
                  <a:srgbClr val="0000CC"/>
                </a:solidFill>
                <a:cs typeface="Arial" panose="020B0604020202020204" pitchFamily="34" charset="0"/>
              </a:rPr>
              <a:t>A</a:t>
            </a:r>
            <a:r>
              <a:rPr lang="en-US" sz="2800" dirty="0">
                <a:solidFill>
                  <a:srgbClr val="C0504D">
                    <a:lumMod val="75000"/>
                  </a:srgbClr>
                </a:solidFill>
                <a:cs typeface="Arial" panose="020B0604020202020204" pitchFamily="34" charset="0"/>
              </a:rPr>
              <a:t>X</a:t>
            </a:r>
            <a:r>
              <a:rPr lang="en-US" sz="2800" dirty="0">
                <a:solidFill>
                  <a:prstClr val="black"/>
                </a:solidFill>
                <a:cs typeface="Arial" panose="020B0604020202020204" pitchFamily="34" charset="0"/>
              </a:rPr>
              <a:t> = </a:t>
            </a:r>
            <a:r>
              <a:rPr lang="en-US" sz="2800" dirty="0">
                <a:solidFill>
                  <a:srgbClr val="00CC00"/>
                </a:solidFill>
                <a:cs typeface="Arial" panose="020B0604020202020204" pitchFamily="34" charset="0"/>
              </a:rPr>
              <a:t>B</a:t>
            </a:r>
            <a:r>
              <a:rPr lang="en-US" sz="2800" dirty="0">
                <a:solidFill>
                  <a:prstClr val="black"/>
                </a:solidFill>
                <a:cs typeface="Arial" panose="020B0604020202020204" pitchFamily="34" charset="0"/>
              </a:rPr>
              <a:t>).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000" dirty="0">
                <a:solidFill>
                  <a:srgbClr val="0000FF"/>
                </a:solidFill>
                <a:cs typeface="Arial" panose="020B0604020202020204" pitchFamily="34" charset="0"/>
              </a:rPr>
              <a:t>Matrix A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will be the </a:t>
            </a:r>
            <a:r>
              <a:rPr lang="en-US" sz="2000" dirty="0">
                <a:solidFill>
                  <a:srgbClr val="0000FF"/>
                </a:solidFill>
                <a:cs typeface="Arial" panose="020B0604020202020204" pitchFamily="34" charset="0"/>
              </a:rPr>
              <a:t>coefficients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000" dirty="0">
                <a:solidFill>
                  <a:srgbClr val="990033"/>
                </a:solidFill>
                <a:cs typeface="Arial" panose="020B0604020202020204" pitchFamily="34" charset="0"/>
              </a:rPr>
              <a:t>Matrix X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will be the </a:t>
            </a:r>
            <a:r>
              <a:rPr lang="en-US" sz="2000" dirty="0">
                <a:solidFill>
                  <a:srgbClr val="990033"/>
                </a:solidFill>
                <a:cs typeface="Arial" panose="020B0604020202020204" pitchFamily="34" charset="0"/>
              </a:rPr>
              <a:t>variables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000" dirty="0">
                <a:solidFill>
                  <a:srgbClr val="009900"/>
                </a:solidFill>
                <a:cs typeface="Arial" panose="020B0604020202020204" pitchFamily="34" charset="0"/>
              </a:rPr>
              <a:t>Matrix B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will be </a:t>
            </a:r>
            <a:r>
              <a:rPr lang="en-US" sz="2000" dirty="0">
                <a:solidFill>
                  <a:srgbClr val="009900"/>
                </a:solidFill>
                <a:cs typeface="Arial" panose="020B0604020202020204" pitchFamily="34" charset="0"/>
              </a:rPr>
              <a:t>constants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Step 2 – Find the inverse of matrix A (</a:t>
            </a:r>
            <a:r>
              <a:rPr lang="en-US" sz="2800" dirty="0">
                <a:solidFill>
                  <a:srgbClr val="0000CC"/>
                </a:solidFill>
                <a:latin typeface="Century Gothic" pitchFamily="34" charset="0"/>
                <a:cs typeface="Arial" charset="0"/>
              </a:rPr>
              <a:t>[A]</a:t>
            </a:r>
            <a:r>
              <a:rPr lang="en-US" sz="2800" baseline="30000" dirty="0">
                <a:solidFill>
                  <a:srgbClr val="0000CC"/>
                </a:solidFill>
                <a:latin typeface="Century Gothic" pitchFamily="34" charset="0"/>
                <a:cs typeface="Arial" charset="0"/>
              </a:rPr>
              <a:t>-1</a:t>
            </a: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).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Step 3 – Multiply both sides by </a:t>
            </a:r>
            <a:r>
              <a:rPr lang="en-US" sz="2800" dirty="0">
                <a:solidFill>
                  <a:srgbClr val="0000CC"/>
                </a:solidFill>
                <a:latin typeface="Century Gothic" pitchFamily="34" charset="0"/>
                <a:cs typeface="Arial" charset="0"/>
              </a:rPr>
              <a:t>[A]</a:t>
            </a:r>
            <a:r>
              <a:rPr lang="en-US" sz="2800" baseline="30000" dirty="0">
                <a:solidFill>
                  <a:srgbClr val="0000CC"/>
                </a:solidFill>
                <a:latin typeface="Century Gothic" pitchFamily="34" charset="0"/>
                <a:cs typeface="Arial" charset="0"/>
              </a:rPr>
              <a:t>-1</a:t>
            </a: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Arial" charset="0"/>
                <a:cs typeface="Arial" charset="0"/>
              </a:rPr>
              <a:t>Step 4 – Multiply the matrices.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79646">
                    <a:lumMod val="50000"/>
                  </a:srgbClr>
                </a:solidFill>
                <a:latin typeface="Arial" charset="0"/>
                <a:cs typeface="Arial" charset="0"/>
              </a:rPr>
              <a:t>Solution (-2, 3, 1)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1295400" y="5343525"/>
          <a:ext cx="1516063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736600" imgH="711200" progId="Equation.3">
                  <p:embed/>
                </p:oleObj>
              </mc:Choice>
              <mc:Fallback>
                <p:oleObj name="Equation" r:id="rId3" imgW="7366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343525"/>
                        <a:ext cx="1516063" cy="146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3"/>
          <p:cNvGraphicFramePr>
            <a:graphicFrameLocks noChangeAspect="1"/>
          </p:cNvGraphicFramePr>
          <p:nvPr/>
        </p:nvGraphicFramePr>
        <p:xfrm>
          <a:off x="1019175" y="838200"/>
          <a:ext cx="2068513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5" imgW="1091726" imgH="660113" progId="Equation.DSMT4">
                  <p:embed/>
                </p:oleObj>
              </mc:Choice>
              <mc:Fallback>
                <p:oleObj name="Equation" r:id="rId5" imgW="1091726" imgH="6601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838200"/>
                        <a:ext cx="2068513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452438" y="2219325"/>
          <a:ext cx="3200400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7" imgW="1625600" imgH="711200" progId="Equation.DSMT4">
                  <p:embed/>
                </p:oleObj>
              </mc:Choice>
              <mc:Fallback>
                <p:oleObj name="Equation" r:id="rId7" imgW="1625600" imgH="7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219325"/>
                        <a:ext cx="3200400" cy="139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12"/>
          <p:cNvGraphicFramePr>
            <a:graphicFrameLocks noChangeAspect="1"/>
          </p:cNvGraphicFramePr>
          <p:nvPr/>
        </p:nvGraphicFramePr>
        <p:xfrm>
          <a:off x="0" y="3746500"/>
          <a:ext cx="4106863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9" imgW="1993900" imgH="711200" progId="Equation.3">
                  <p:embed/>
                </p:oleObj>
              </mc:Choice>
              <mc:Fallback>
                <p:oleObj name="Equation" r:id="rId9" imgW="19939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746500"/>
                        <a:ext cx="4106863" cy="146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0" y="99060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area of a triangle with vertices (</a:t>
            </a:r>
            <a:r>
              <a:rPr lang="en-US" altLang="en-US" sz="28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,y</a:t>
            </a:r>
            <a:r>
              <a:rPr lang="en-US" altLang="en-US" sz="28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(</a:t>
            </a:r>
            <a:r>
              <a:rPr lang="en-US" altLang="en-US" sz="28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8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and (</a:t>
            </a:r>
            <a:r>
              <a:rPr lang="en-US" altLang="en-US" sz="28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8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graphicFrame>
        <p:nvGraphicFramePr>
          <p:cNvPr id="21507" name="Object 4"/>
          <p:cNvGraphicFramePr>
            <a:graphicFrameLocks noChangeAspect="1"/>
          </p:cNvGraphicFramePr>
          <p:nvPr/>
        </p:nvGraphicFramePr>
        <p:xfrm>
          <a:off x="6608763" y="2551113"/>
          <a:ext cx="122237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8763" y="2551113"/>
                        <a:ext cx="122237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6"/>
          <p:cNvGraphicFramePr>
            <a:graphicFrameLocks noChangeAspect="1"/>
          </p:cNvGraphicFramePr>
          <p:nvPr/>
        </p:nvGraphicFramePr>
        <p:xfrm>
          <a:off x="762000" y="2057400"/>
          <a:ext cx="3397250" cy="186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5" imgW="1295400" imgH="711200" progId="Equation.3">
                  <p:embed/>
                </p:oleObj>
              </mc:Choice>
              <mc:Fallback>
                <p:oleObj name="Equation" r:id="rId5" imgW="12954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3397250" cy="186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762000" y="4038600"/>
            <a:ext cx="4833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*Where ± is used to produce a positive area!!</a:t>
            </a:r>
          </a:p>
        </p:txBody>
      </p:sp>
      <p:grpSp>
        <p:nvGrpSpPr>
          <p:cNvPr id="21510" name="Group 7"/>
          <p:cNvGrpSpPr>
            <a:grpSpLocks noChangeAspect="1"/>
          </p:cNvGrpSpPr>
          <p:nvPr/>
        </p:nvGrpSpPr>
        <p:grpSpPr bwMode="auto">
          <a:xfrm>
            <a:off x="5029200" y="1828800"/>
            <a:ext cx="3867150" cy="2800350"/>
            <a:chOff x="3024" y="1488"/>
            <a:chExt cx="2436" cy="1764"/>
          </a:xfrm>
        </p:grpSpPr>
        <p:sp>
          <p:nvSpPr>
            <p:cNvPr id="21512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24" y="1488"/>
              <a:ext cx="2436" cy="1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13" name="Line 8"/>
            <p:cNvSpPr>
              <a:spLocks noChangeShapeType="1"/>
            </p:cNvSpPr>
            <p:nvPr/>
          </p:nvSpPr>
          <p:spPr bwMode="auto">
            <a:xfrm>
              <a:off x="3378" y="1807"/>
              <a:ext cx="1353" cy="1112"/>
            </a:xfrm>
            <a:prstGeom prst="line">
              <a:avLst/>
            </a:prstGeom>
            <a:noFill/>
            <a:ln w="7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14" name="Line 9"/>
            <p:cNvSpPr>
              <a:spLocks noChangeShapeType="1"/>
            </p:cNvSpPr>
            <p:nvPr/>
          </p:nvSpPr>
          <p:spPr bwMode="auto">
            <a:xfrm flipH="1">
              <a:off x="4731" y="1807"/>
              <a:ext cx="226" cy="1112"/>
            </a:xfrm>
            <a:prstGeom prst="line">
              <a:avLst/>
            </a:prstGeom>
            <a:noFill/>
            <a:ln w="7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15" name="Line 10"/>
            <p:cNvSpPr>
              <a:spLocks noChangeShapeType="1"/>
            </p:cNvSpPr>
            <p:nvPr/>
          </p:nvSpPr>
          <p:spPr bwMode="auto">
            <a:xfrm>
              <a:off x="3378" y="1807"/>
              <a:ext cx="1579" cy="1"/>
            </a:xfrm>
            <a:prstGeom prst="line">
              <a:avLst/>
            </a:prstGeom>
            <a:noFill/>
            <a:ln w="7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16" name="Rectangle 11"/>
            <p:cNvSpPr>
              <a:spLocks noChangeArrowheads="1"/>
            </p:cNvSpPr>
            <p:nvPr/>
          </p:nvSpPr>
          <p:spPr bwMode="auto">
            <a:xfrm>
              <a:off x="4490" y="3018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en-US" sz="18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en-US" sz="18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en-US" sz="18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en-US" sz="1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17" name="Rectangle 12"/>
            <p:cNvSpPr>
              <a:spLocks noChangeArrowheads="1"/>
            </p:cNvSpPr>
            <p:nvPr/>
          </p:nvSpPr>
          <p:spPr bwMode="auto">
            <a:xfrm>
              <a:off x="4893" y="1559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en-US" sz="18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en-US" sz="18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en-US" sz="18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en-US" sz="1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18" name="Rectangle 13"/>
            <p:cNvSpPr>
              <a:spLocks noChangeArrowheads="1"/>
            </p:cNvSpPr>
            <p:nvPr/>
          </p:nvSpPr>
          <p:spPr bwMode="auto">
            <a:xfrm>
              <a:off x="3109" y="1559"/>
              <a:ext cx="3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en-US" sz="18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18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en-US" sz="1800" i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en-US" sz="1800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en-US" sz="1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19" name="Oval 14"/>
            <p:cNvSpPr>
              <a:spLocks noChangeArrowheads="1"/>
            </p:cNvSpPr>
            <p:nvPr/>
          </p:nvSpPr>
          <p:spPr bwMode="auto">
            <a:xfrm>
              <a:off x="3364" y="1793"/>
              <a:ext cx="35" cy="2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20" name="Oval 15"/>
            <p:cNvSpPr>
              <a:spLocks noChangeArrowheads="1"/>
            </p:cNvSpPr>
            <p:nvPr/>
          </p:nvSpPr>
          <p:spPr bwMode="auto">
            <a:xfrm>
              <a:off x="4724" y="2905"/>
              <a:ext cx="28" cy="3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21" name="Oval 16"/>
            <p:cNvSpPr>
              <a:spLocks noChangeArrowheads="1"/>
            </p:cNvSpPr>
            <p:nvPr/>
          </p:nvSpPr>
          <p:spPr bwMode="auto">
            <a:xfrm>
              <a:off x="4950" y="1793"/>
              <a:ext cx="28" cy="2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0" y="152400"/>
            <a:ext cx="9144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Find the area of a triangle using the determinant</a:t>
            </a: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MCC9-12.N.VM.12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48"/>
          <p:cNvGraphicFramePr>
            <a:graphicFrameLocks noChangeAspect="1"/>
          </p:cNvGraphicFramePr>
          <p:nvPr/>
        </p:nvGraphicFramePr>
        <p:xfrm>
          <a:off x="71438" y="2967038"/>
          <a:ext cx="72072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3" imgW="259009" imgH="388573" progId="Equation.3">
                  <p:embed/>
                </p:oleObj>
              </mc:Choice>
              <mc:Fallback>
                <p:oleObj name="Equation" r:id="rId3" imgW="259009" imgH="388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2967038"/>
                        <a:ext cx="720725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xfrm>
            <a:off x="2667000" y="0"/>
            <a:ext cx="64770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22532" name="AutoShape 5"/>
          <p:cNvSpPr>
            <a:spLocks noChangeArrowheads="1"/>
          </p:cNvSpPr>
          <p:nvPr/>
        </p:nvSpPr>
        <p:spPr bwMode="auto">
          <a:xfrm rot="-1064137">
            <a:off x="830263" y="669925"/>
            <a:ext cx="2249487" cy="1004888"/>
          </a:xfrm>
          <a:prstGeom prst="triangle">
            <a:avLst>
              <a:gd name="adj" fmla="val 733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742" name="WordArt 6"/>
          <p:cNvSpPr>
            <a:spLocks noChangeArrowheads="1" noChangeShapeType="1" noTextEdit="1"/>
          </p:cNvSpPr>
          <p:nvPr/>
        </p:nvSpPr>
        <p:spPr bwMode="auto">
          <a:xfrm>
            <a:off x="125413" y="1711325"/>
            <a:ext cx="866775" cy="423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(1, 2)</a:t>
            </a:r>
          </a:p>
        </p:txBody>
      </p:sp>
      <p:sp>
        <p:nvSpPr>
          <p:cNvPr id="116743" name="WordArt 7"/>
          <p:cNvSpPr>
            <a:spLocks noChangeArrowheads="1" noChangeShapeType="1" noTextEdit="1"/>
          </p:cNvSpPr>
          <p:nvPr/>
        </p:nvSpPr>
        <p:spPr bwMode="auto">
          <a:xfrm>
            <a:off x="1344613" y="114300"/>
            <a:ext cx="866775" cy="423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(5, 9)</a:t>
            </a:r>
          </a:p>
        </p:txBody>
      </p:sp>
      <p:sp>
        <p:nvSpPr>
          <p:cNvPr id="116744" name="WordArt 8"/>
          <p:cNvSpPr>
            <a:spLocks noChangeArrowheads="1" noChangeShapeType="1" noTextEdit="1"/>
          </p:cNvSpPr>
          <p:nvPr/>
        </p:nvSpPr>
        <p:spPr bwMode="auto">
          <a:xfrm>
            <a:off x="3276600" y="1143000"/>
            <a:ext cx="866775" cy="423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(9, 5)</a:t>
            </a:r>
          </a:p>
        </p:txBody>
      </p:sp>
      <p:graphicFrame>
        <p:nvGraphicFramePr>
          <p:cNvPr id="116776" name="Group 40"/>
          <p:cNvGraphicFramePr>
            <a:graphicFrameLocks noGrp="1"/>
          </p:cNvGraphicFramePr>
          <p:nvPr/>
        </p:nvGraphicFramePr>
        <p:xfrm>
          <a:off x="6934200" y="803275"/>
          <a:ext cx="2689225" cy="1935365"/>
        </p:xfrm>
        <a:graphic>
          <a:graphicData uri="http://schemas.openxmlformats.org/drawingml/2006/table">
            <a:tbl>
              <a:tblPr/>
              <a:tblGrid>
                <a:gridCol w="537845"/>
                <a:gridCol w="537845"/>
                <a:gridCol w="537845"/>
                <a:gridCol w="537845"/>
                <a:gridCol w="537845"/>
              </a:tblGrid>
              <a:tr h="6399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18" marR="91418" marT="45696" marB="4569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1418" marR="91418" marT="45696" marB="45696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18" marR="91418" marT="45696" marB="45696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8" marR="91418" marT="45696" marB="4569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8" marR="91418" marT="45696" marB="45696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1418" marR="91418" marT="45696" marB="4569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L="91418" marR="91418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18" marR="91418" marT="45696" marB="45696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8" marR="91418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8" marR="91418" marT="45696" marB="4569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9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L="91418" marR="91418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1418" marR="91418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18" marR="91418" marT="45696" marB="45696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8" marR="91418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8" marR="91418" marT="45696" marB="4569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6777" name="Object 41"/>
          <p:cNvGraphicFramePr>
            <a:graphicFrameLocks noChangeAspect="1"/>
          </p:cNvGraphicFramePr>
          <p:nvPr/>
        </p:nvGraphicFramePr>
        <p:xfrm>
          <a:off x="5051425" y="1090613"/>
          <a:ext cx="1812925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5" imgW="510363" imgH="388573" progId="Equation.3">
                  <p:embed/>
                </p:oleObj>
              </mc:Choice>
              <mc:Fallback>
                <p:oleObj name="Equation" r:id="rId5" imgW="510363" imgH="388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425" y="1090613"/>
                        <a:ext cx="1812925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Group 52"/>
          <p:cNvGraphicFramePr>
            <a:graphicFrameLocks noGrp="1"/>
          </p:cNvGraphicFramePr>
          <p:nvPr/>
        </p:nvGraphicFramePr>
        <p:xfrm>
          <a:off x="838200" y="2586038"/>
          <a:ext cx="3175000" cy="1920876"/>
        </p:xfrm>
        <a:graphic>
          <a:graphicData uri="http://schemas.openxmlformats.org/drawingml/2006/table">
            <a:tbl>
              <a:tblPr/>
              <a:tblGrid>
                <a:gridCol w="609600"/>
                <a:gridCol w="660400"/>
                <a:gridCol w="635000"/>
                <a:gridCol w="635000"/>
                <a:gridCol w="635000"/>
              </a:tblGrid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5" marB="4573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5" marB="45735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5" marB="45735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35" marB="457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5" marB="457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5" marB="45735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5" marB="4573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35" marB="457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5" marB="45735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35" marB="4573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Line 32"/>
          <p:cNvSpPr>
            <a:spLocks noChangeShapeType="1"/>
          </p:cNvSpPr>
          <p:nvPr/>
        </p:nvSpPr>
        <p:spPr bwMode="auto">
          <a:xfrm>
            <a:off x="990600" y="2662238"/>
            <a:ext cx="1600200" cy="1752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33"/>
          <p:cNvSpPr>
            <a:spLocks noChangeShapeType="1"/>
          </p:cNvSpPr>
          <p:nvPr/>
        </p:nvSpPr>
        <p:spPr bwMode="auto">
          <a:xfrm>
            <a:off x="1600200" y="2662238"/>
            <a:ext cx="1600200" cy="1752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Line 34"/>
          <p:cNvSpPr>
            <a:spLocks noChangeShapeType="1"/>
          </p:cNvSpPr>
          <p:nvPr/>
        </p:nvSpPr>
        <p:spPr bwMode="auto">
          <a:xfrm>
            <a:off x="2209800" y="2662238"/>
            <a:ext cx="1600200" cy="1752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WordArt 35"/>
          <p:cNvSpPr>
            <a:spLocks noChangeArrowheads="1" noChangeShapeType="1" noTextEdit="1"/>
          </p:cNvSpPr>
          <p:nvPr/>
        </p:nvSpPr>
        <p:spPr bwMode="auto">
          <a:xfrm>
            <a:off x="1295400" y="2433638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9" name="WordArt 36"/>
          <p:cNvSpPr>
            <a:spLocks noChangeArrowheads="1" noChangeShapeType="1" noTextEdit="1"/>
          </p:cNvSpPr>
          <p:nvPr/>
        </p:nvSpPr>
        <p:spPr bwMode="auto">
          <a:xfrm>
            <a:off x="1905000" y="2433638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0" name="WordArt 37"/>
          <p:cNvSpPr>
            <a:spLocks noChangeArrowheads="1" noChangeShapeType="1" noTextEdit="1"/>
          </p:cNvSpPr>
          <p:nvPr/>
        </p:nvSpPr>
        <p:spPr bwMode="auto">
          <a:xfrm>
            <a:off x="685800" y="4491038"/>
            <a:ext cx="228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1" name="WordArt 38"/>
          <p:cNvSpPr>
            <a:spLocks noChangeArrowheads="1" noChangeShapeType="1" noTextEdit="1"/>
          </p:cNvSpPr>
          <p:nvPr/>
        </p:nvSpPr>
        <p:spPr bwMode="auto">
          <a:xfrm>
            <a:off x="1295400" y="4491038"/>
            <a:ext cx="228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2" name="WordArt 39"/>
          <p:cNvSpPr>
            <a:spLocks noChangeArrowheads="1" noChangeShapeType="1" noTextEdit="1"/>
          </p:cNvSpPr>
          <p:nvPr/>
        </p:nvSpPr>
        <p:spPr bwMode="auto">
          <a:xfrm>
            <a:off x="1905000" y="4491038"/>
            <a:ext cx="228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3" name="Line 40"/>
          <p:cNvSpPr>
            <a:spLocks noChangeShapeType="1"/>
          </p:cNvSpPr>
          <p:nvPr/>
        </p:nvSpPr>
        <p:spPr bwMode="auto">
          <a:xfrm flipV="1">
            <a:off x="914400" y="2662238"/>
            <a:ext cx="1676400" cy="1752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Line 41"/>
          <p:cNvSpPr>
            <a:spLocks noChangeShapeType="1"/>
          </p:cNvSpPr>
          <p:nvPr/>
        </p:nvSpPr>
        <p:spPr bwMode="auto">
          <a:xfrm flipV="1">
            <a:off x="1600200" y="2662238"/>
            <a:ext cx="1676400" cy="1752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Line 42"/>
          <p:cNvSpPr>
            <a:spLocks noChangeShapeType="1"/>
          </p:cNvSpPr>
          <p:nvPr/>
        </p:nvSpPr>
        <p:spPr bwMode="auto">
          <a:xfrm flipV="1">
            <a:off x="2209800" y="2662238"/>
            <a:ext cx="1676400" cy="1752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84" name="AutoShape 43"/>
          <p:cNvSpPr>
            <a:spLocks noChangeArrowheads="1"/>
          </p:cNvSpPr>
          <p:nvPr/>
        </p:nvSpPr>
        <p:spPr bwMode="auto">
          <a:xfrm flipV="1">
            <a:off x="4114800" y="3348038"/>
            <a:ext cx="2133600" cy="11430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124 h 21600"/>
              <a:gd name="T20" fmla="*/ 17212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680"/>
                </a:lnTo>
                <a:lnTo>
                  <a:pt x="13645" y="7680"/>
                </a:lnTo>
                <a:lnTo>
                  <a:pt x="13645" y="17124"/>
                </a:lnTo>
                <a:lnTo>
                  <a:pt x="0" y="17124"/>
                </a:lnTo>
                <a:lnTo>
                  <a:pt x="0" y="21600"/>
                </a:lnTo>
                <a:lnTo>
                  <a:pt x="17212" y="21600"/>
                </a:lnTo>
                <a:lnTo>
                  <a:pt x="17212" y="7680"/>
                </a:lnTo>
                <a:lnTo>
                  <a:pt x="21600" y="7680"/>
                </a:lnTo>
                <a:lnTo>
                  <a:pt x="15429" y="0"/>
                </a:lnTo>
                <a:close/>
              </a:path>
            </a:pathLst>
          </a:custGeom>
          <a:solidFill>
            <a:srgbClr val="339966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44"/>
          <p:cNvSpPr>
            <a:spLocks noChangeArrowheads="1"/>
          </p:cNvSpPr>
          <p:nvPr/>
        </p:nvSpPr>
        <p:spPr bwMode="auto">
          <a:xfrm>
            <a:off x="533400" y="4643438"/>
            <a:ext cx="861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00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1•9•1 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2•1•9 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1•5•5 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(</a:t>
            </a:r>
            <a:r>
              <a:rPr lang="en-US" altLang="en-US" sz="3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9•9•1 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sz="3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5•1•1 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sz="3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1•5•2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" name="Rectangle 45"/>
          <p:cNvSpPr>
            <a:spLocks noChangeArrowheads="1"/>
          </p:cNvSpPr>
          <p:nvPr/>
        </p:nvSpPr>
        <p:spPr bwMode="auto">
          <a:xfrm>
            <a:off x="1371600" y="5572125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+  </a:t>
            </a:r>
            <a:r>
              <a:rPr lang="en-US" alt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+  </a:t>
            </a:r>
            <a:r>
              <a:rPr lang="en-US" alt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  </a:t>
            </a:r>
            <a:r>
              <a:rPr lang="en-US" altLang="en-US" sz="3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 </a:t>
            </a:r>
            <a:r>
              <a:rPr lang="en-US" altLang="en-US" sz="3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 </a:t>
            </a:r>
            <a:r>
              <a:rPr lang="en-US" altLang="en-US" sz="3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9" name="Rectangle 46"/>
          <p:cNvSpPr>
            <a:spLocks noChangeArrowheads="1"/>
          </p:cNvSpPr>
          <p:nvPr/>
        </p:nvSpPr>
        <p:spPr bwMode="auto">
          <a:xfrm>
            <a:off x="3657600" y="6243638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800" b="1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graphicFrame>
        <p:nvGraphicFramePr>
          <p:cNvPr id="31" name="Object 49"/>
          <p:cNvGraphicFramePr>
            <a:graphicFrameLocks noChangeAspect="1"/>
          </p:cNvGraphicFramePr>
          <p:nvPr/>
        </p:nvGraphicFramePr>
        <p:xfrm>
          <a:off x="168275" y="4908550"/>
          <a:ext cx="6191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7" imgW="221157" imgH="221011" progId="Equation.3">
                  <p:embed/>
                </p:oleObj>
              </mc:Choice>
              <mc:Fallback>
                <p:oleObj name="Equation" r:id="rId7" imgW="221157" imgH="22101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" y="4908550"/>
                        <a:ext cx="61912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50"/>
          <p:cNvGraphicFramePr>
            <a:graphicFrameLocks noChangeAspect="1"/>
          </p:cNvGraphicFramePr>
          <p:nvPr/>
        </p:nvGraphicFramePr>
        <p:xfrm>
          <a:off x="796925" y="5568950"/>
          <a:ext cx="617538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9" imgW="221157" imgH="221011" progId="Equation.3">
                  <p:embed/>
                </p:oleObj>
              </mc:Choice>
              <mc:Fallback>
                <p:oleObj name="Equation" r:id="rId9" imgW="221157" imgH="22101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5568950"/>
                        <a:ext cx="617538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51"/>
          <p:cNvGraphicFramePr>
            <a:graphicFrameLocks noChangeAspect="1"/>
          </p:cNvGraphicFramePr>
          <p:nvPr/>
        </p:nvGraphicFramePr>
        <p:xfrm>
          <a:off x="1905000" y="6243638"/>
          <a:ext cx="212725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11" imgW="777453" imgH="221011" progId="Equation.3">
                  <p:embed/>
                </p:oleObj>
              </mc:Choice>
              <mc:Fallback>
                <p:oleObj name="Equation" r:id="rId11" imgW="777453" imgH="22101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6243638"/>
                        <a:ext cx="2127250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MCC9-12.N.VM.12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6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0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6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animBg="1"/>
      <p:bldP spid="116743" grpId="0" animBg="1"/>
      <p:bldP spid="11674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810000" y="1295400"/>
            <a:ext cx="5334000" cy="517064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2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Divide into 2 triangles.</a:t>
            </a: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2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Find the area of the top triangle.</a:t>
            </a: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2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Find the area of the bottom triangle.</a:t>
            </a: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220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2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Add the areas. </a:t>
            </a:r>
          </a:p>
        </p:txBody>
      </p:sp>
      <p:graphicFrame>
        <p:nvGraphicFramePr>
          <p:cNvPr id="122916" name="Object 36"/>
          <p:cNvGraphicFramePr>
            <a:graphicFrameLocks noChangeAspect="1"/>
          </p:cNvGraphicFramePr>
          <p:nvPr/>
        </p:nvGraphicFramePr>
        <p:xfrm>
          <a:off x="3967163" y="2481263"/>
          <a:ext cx="690562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3" imgW="259009" imgH="388573" progId="Equation.3">
                  <p:embed/>
                </p:oleObj>
              </mc:Choice>
              <mc:Fallback>
                <p:oleObj name="Equation" r:id="rId3" imgW="259009" imgH="388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7163" y="2481263"/>
                        <a:ext cx="690562" cy="101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25413"/>
            <a:ext cx="9144000" cy="914401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Arial" panose="020B0604020202020204" pitchFamily="34" charset="0"/>
              </a:rPr>
              <a:t>How to find the area of a quadrilateral</a:t>
            </a:r>
          </a:p>
        </p:txBody>
      </p:sp>
      <p:sp>
        <p:nvSpPr>
          <p:cNvPr id="23557" name="AutoShape 3"/>
          <p:cNvSpPr>
            <a:spLocks noChangeArrowheads="1"/>
          </p:cNvSpPr>
          <p:nvPr/>
        </p:nvSpPr>
        <p:spPr bwMode="auto">
          <a:xfrm rot="-1064137">
            <a:off x="554038" y="811213"/>
            <a:ext cx="3505200" cy="1177925"/>
          </a:xfrm>
          <a:prstGeom prst="triangle">
            <a:avLst>
              <a:gd name="adj" fmla="val 43764"/>
            </a:avLst>
          </a:prstGeom>
          <a:solidFill>
            <a:srgbClr val="993366"/>
          </a:solidFill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884" name="WordArt 4"/>
          <p:cNvSpPr>
            <a:spLocks noChangeArrowheads="1" noChangeShapeType="1" noTextEdit="1"/>
          </p:cNvSpPr>
          <p:nvPr/>
        </p:nvSpPr>
        <p:spPr bwMode="auto">
          <a:xfrm>
            <a:off x="152400" y="2133600"/>
            <a:ext cx="731838" cy="277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(-3, 2)</a:t>
            </a:r>
          </a:p>
        </p:txBody>
      </p:sp>
      <p:sp>
        <p:nvSpPr>
          <p:cNvPr id="122885" name="WordArt 5"/>
          <p:cNvSpPr>
            <a:spLocks noChangeArrowheads="1" noChangeShapeType="1" noTextEdit="1"/>
          </p:cNvSpPr>
          <p:nvPr/>
        </p:nvSpPr>
        <p:spPr bwMode="auto">
          <a:xfrm>
            <a:off x="1371600" y="609600"/>
            <a:ext cx="731838" cy="277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(3, 9)</a:t>
            </a:r>
          </a:p>
        </p:txBody>
      </p:sp>
      <p:sp>
        <p:nvSpPr>
          <p:cNvPr id="122886" name="WordArt 6"/>
          <p:cNvSpPr>
            <a:spLocks noChangeArrowheads="1" noChangeShapeType="1" noTextEdit="1"/>
          </p:cNvSpPr>
          <p:nvPr/>
        </p:nvSpPr>
        <p:spPr bwMode="auto">
          <a:xfrm>
            <a:off x="3886200" y="1066800"/>
            <a:ext cx="731838" cy="274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(9, 5)</a:t>
            </a:r>
          </a:p>
        </p:txBody>
      </p:sp>
      <p:graphicFrame>
        <p:nvGraphicFramePr>
          <p:cNvPr id="122887" name="Group 7"/>
          <p:cNvGraphicFramePr>
            <a:graphicFrameLocks noGrp="1"/>
          </p:cNvGraphicFramePr>
          <p:nvPr/>
        </p:nvGraphicFramePr>
        <p:xfrm>
          <a:off x="4724400" y="2209800"/>
          <a:ext cx="2881315" cy="1554378"/>
        </p:xfrm>
        <a:graphic>
          <a:graphicData uri="http://schemas.openxmlformats.org/drawingml/2006/table">
            <a:tbl>
              <a:tblPr/>
              <a:tblGrid>
                <a:gridCol w="576263"/>
                <a:gridCol w="576263"/>
                <a:gridCol w="576263"/>
                <a:gridCol w="576263"/>
                <a:gridCol w="576263"/>
              </a:tblGrid>
              <a:tr h="518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marL="91430" marR="91430" marT="45703" marB="45703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1430" marR="91430" marT="45703" marB="4570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0" marR="91430" marT="45703" marB="45703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03" marB="45703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03" marB="45703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91430" marR="91430" marT="45703" marB="457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L="91430" marR="91430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0" marR="91430" marT="45703" marB="45703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03" marB="4570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L="91430" marR="9143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1430" marR="91430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0" marR="91430" marT="45703" marB="45703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03" marB="4570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9" name="AutoShape 42"/>
          <p:cNvSpPr>
            <a:spLocks noChangeArrowheads="1"/>
          </p:cNvSpPr>
          <p:nvPr/>
        </p:nvSpPr>
        <p:spPr bwMode="auto">
          <a:xfrm rot="-2048665">
            <a:off x="793750" y="1455738"/>
            <a:ext cx="3352800" cy="990600"/>
          </a:xfrm>
          <a:prstGeom prst="rtTriangle">
            <a:avLst/>
          </a:prstGeom>
          <a:solidFill>
            <a:srgbClr val="00CC00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80" name="WordArt 43"/>
          <p:cNvSpPr>
            <a:spLocks noChangeArrowheads="1" noChangeShapeType="1" noTextEdit="1"/>
          </p:cNvSpPr>
          <p:nvPr/>
        </p:nvSpPr>
        <p:spPr bwMode="auto">
          <a:xfrm>
            <a:off x="1066800" y="3352800"/>
            <a:ext cx="731838" cy="274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(1, -5)</a:t>
            </a:r>
          </a:p>
        </p:txBody>
      </p:sp>
      <p:sp>
        <p:nvSpPr>
          <p:cNvPr id="23581" name="Line 45"/>
          <p:cNvSpPr>
            <a:spLocks noChangeShapeType="1"/>
          </p:cNvSpPr>
          <p:nvPr/>
        </p:nvSpPr>
        <p:spPr bwMode="auto">
          <a:xfrm flipV="1">
            <a:off x="830263" y="1425575"/>
            <a:ext cx="3303587" cy="10509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2926" name="Object 46"/>
          <p:cNvGraphicFramePr>
            <a:graphicFrameLocks noChangeAspect="1"/>
          </p:cNvGraphicFramePr>
          <p:nvPr/>
        </p:nvGraphicFramePr>
        <p:xfrm>
          <a:off x="6523038" y="2689225"/>
          <a:ext cx="242411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5" imgW="1044117" imgH="221011" progId="Equation.3">
                  <p:embed/>
                </p:oleObj>
              </mc:Choice>
              <mc:Fallback>
                <p:oleObj name="Equation" r:id="rId5" imgW="1044117" imgH="22101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038" y="2689225"/>
                        <a:ext cx="2424112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Group 7"/>
          <p:cNvGraphicFramePr>
            <a:graphicFrameLocks noGrp="1"/>
          </p:cNvGraphicFramePr>
          <p:nvPr/>
        </p:nvGraphicFramePr>
        <p:xfrm>
          <a:off x="4724400" y="4419600"/>
          <a:ext cx="2895600" cy="1563687"/>
        </p:xfrm>
        <a:graphic>
          <a:graphicData uri="http://schemas.openxmlformats.org/drawingml/2006/table">
            <a:tbl>
              <a:tblPr/>
              <a:tblGrid>
                <a:gridCol w="579120"/>
                <a:gridCol w="579120"/>
                <a:gridCol w="579120"/>
                <a:gridCol w="579120"/>
                <a:gridCol w="579120"/>
              </a:tblGrid>
              <a:tr h="521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22" marB="4572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2" marB="4572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Object 6"/>
          <p:cNvGraphicFramePr>
            <a:graphicFrameLocks noChangeAspect="1"/>
          </p:cNvGraphicFramePr>
          <p:nvPr/>
        </p:nvGraphicFramePr>
        <p:xfrm>
          <a:off x="6583363" y="4902200"/>
          <a:ext cx="24542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7" imgW="1059003" imgH="221011" progId="Equation.3">
                  <p:embed/>
                </p:oleObj>
              </mc:Choice>
              <mc:Fallback>
                <p:oleObj name="Equation" r:id="rId7" imgW="1059003" imgH="22101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363" y="4902200"/>
                        <a:ext cx="245427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3967163" y="4695825"/>
          <a:ext cx="690562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9" imgW="259009" imgH="388573" progId="Equation.3">
                  <p:embed/>
                </p:oleObj>
              </mc:Choice>
              <mc:Fallback>
                <p:oleObj name="Equation" r:id="rId9" imgW="259009" imgH="3885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7163" y="4695825"/>
                        <a:ext cx="690562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9"/>
          <p:cNvGraphicFramePr>
            <a:graphicFrameLocks noChangeAspect="1"/>
          </p:cNvGraphicFramePr>
          <p:nvPr/>
        </p:nvGraphicFramePr>
        <p:xfrm>
          <a:off x="2705100" y="4286250"/>
          <a:ext cx="69850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11" imgW="182880" imgH="167561" progId="Equation.3">
                  <p:embed/>
                </p:oleObj>
              </mc:Choice>
              <mc:Fallback>
                <p:oleObj name="Equation" r:id="rId11" imgW="182880" imgH="16756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4286250"/>
                        <a:ext cx="698500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WordArt 47"/>
          <p:cNvSpPr>
            <a:spLocks noChangeArrowheads="1" noChangeShapeType="1" noTextEdit="1"/>
          </p:cNvSpPr>
          <p:nvPr/>
        </p:nvSpPr>
        <p:spPr bwMode="auto">
          <a:xfrm>
            <a:off x="392113" y="4424363"/>
            <a:ext cx="2224087" cy="369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Purple Area =</a:t>
            </a:r>
          </a:p>
        </p:txBody>
      </p:sp>
      <p:graphicFrame>
        <p:nvGraphicFramePr>
          <p:cNvPr id="27" name="Object 48"/>
          <p:cNvGraphicFramePr>
            <a:graphicFrameLocks noChangeAspect="1"/>
          </p:cNvGraphicFramePr>
          <p:nvPr/>
        </p:nvGraphicFramePr>
        <p:xfrm>
          <a:off x="2697163" y="4849813"/>
          <a:ext cx="71437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13" imgW="198191" imgH="167561" progId="Equation.3">
                  <p:embed/>
                </p:oleObj>
              </mc:Choice>
              <mc:Fallback>
                <p:oleObj name="Equation" r:id="rId13" imgW="198191" imgH="16756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63" y="4849813"/>
                        <a:ext cx="71437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WordArt 49"/>
          <p:cNvSpPr>
            <a:spLocks noChangeArrowheads="1" noChangeShapeType="1" noTextEdit="1"/>
          </p:cNvSpPr>
          <p:nvPr/>
        </p:nvSpPr>
        <p:spPr bwMode="auto">
          <a:xfrm>
            <a:off x="392113" y="5010150"/>
            <a:ext cx="2224087" cy="30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339933"/>
                  </a:solidFill>
                  <a:round/>
                  <a:headEnd/>
                  <a:tailEnd/>
                </a:ln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Green Area =</a:t>
            </a:r>
          </a:p>
        </p:txBody>
      </p:sp>
      <p:sp>
        <p:nvSpPr>
          <p:cNvPr id="29" name="WordArt 50"/>
          <p:cNvSpPr>
            <a:spLocks noChangeArrowheads="1" noChangeShapeType="1" noTextEdit="1"/>
          </p:cNvSpPr>
          <p:nvPr/>
        </p:nvSpPr>
        <p:spPr bwMode="auto">
          <a:xfrm>
            <a:off x="385763" y="5643563"/>
            <a:ext cx="2224087" cy="303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Total Area =</a:t>
            </a:r>
          </a:p>
        </p:txBody>
      </p:sp>
      <p:sp>
        <p:nvSpPr>
          <p:cNvPr id="30" name="Line 51"/>
          <p:cNvSpPr>
            <a:spLocks noChangeShapeType="1"/>
          </p:cNvSpPr>
          <p:nvPr/>
        </p:nvSpPr>
        <p:spPr bwMode="auto">
          <a:xfrm flipV="1">
            <a:off x="322263" y="5467350"/>
            <a:ext cx="3041650" cy="0"/>
          </a:xfrm>
          <a:prstGeom prst="line">
            <a:avLst/>
          </a:prstGeom>
          <a:noFill/>
          <a:ln w="63500">
            <a:solidFill>
              <a:schemeClr val="bg2">
                <a:lumMod val="25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1" name="Object 52"/>
          <p:cNvGraphicFramePr>
            <a:graphicFrameLocks noChangeAspect="1"/>
          </p:cNvGraphicFramePr>
          <p:nvPr/>
        </p:nvGraphicFramePr>
        <p:xfrm>
          <a:off x="2743200" y="5486400"/>
          <a:ext cx="6223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15" imgW="167569" imgH="167561" progId="Equation.3">
                  <p:embed/>
                </p:oleObj>
              </mc:Choice>
              <mc:Fallback>
                <p:oleObj name="Equation" r:id="rId15" imgW="167569" imgH="16756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486400"/>
                        <a:ext cx="62230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MCC9-12.N.VM.12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0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1000" fill="hold"/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nimBg="1"/>
      <p:bldP spid="122885" grpId="0" animBg="1"/>
      <p:bldP spid="122886" grpId="0" animBg="1"/>
      <p:bldP spid="26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1"/>
          <p:cNvGrpSpPr>
            <a:grpSpLocks/>
          </p:cNvGrpSpPr>
          <p:nvPr/>
        </p:nvGrpSpPr>
        <p:grpSpPr bwMode="auto">
          <a:xfrm>
            <a:off x="3203575" y="977900"/>
            <a:ext cx="5116513" cy="914400"/>
            <a:chOff x="3429000" y="977459"/>
            <a:chExt cx="5116513" cy="915370"/>
          </a:xfrm>
        </p:grpSpPr>
        <p:sp>
          <p:nvSpPr>
            <p:cNvPr id="18" name="Rectangle 17"/>
            <p:cNvSpPr/>
            <p:nvPr/>
          </p:nvSpPr>
          <p:spPr>
            <a:xfrm>
              <a:off x="6143625" y="1055330"/>
              <a:ext cx="1828800" cy="30512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graphicFrame>
          <p:nvGraphicFramePr>
            <p:cNvPr id="6167" name="Object 7"/>
            <p:cNvGraphicFramePr>
              <a:graphicFrameLocks noChangeAspect="1"/>
            </p:cNvGraphicFramePr>
            <p:nvPr/>
          </p:nvGraphicFramePr>
          <p:xfrm>
            <a:off x="3429000" y="977459"/>
            <a:ext cx="5116513" cy="893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Equation" r:id="rId3" imgW="2616200" imgH="457200" progId="Equation.3">
                    <p:embed/>
                  </p:oleObj>
                </mc:Choice>
                <mc:Fallback>
                  <p:oleObj name="Equation" r:id="rId3" imgW="26162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9000" y="977459"/>
                          <a:ext cx="5116513" cy="893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Oval 9"/>
            <p:cNvSpPr/>
            <p:nvPr/>
          </p:nvSpPr>
          <p:spPr>
            <a:xfrm>
              <a:off x="4700588" y="977459"/>
              <a:ext cx="457200" cy="915370"/>
            </a:xfrm>
            <a:prstGeom prst="ellipse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 rot="16200000">
              <a:off x="3747846" y="703063"/>
              <a:ext cx="457685" cy="1006475"/>
            </a:xfrm>
            <a:prstGeom prst="ellipse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6147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-11430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0000CC"/>
                </a:solidFill>
              </a:rPr>
              <a:t>Steps for Matrix Multiplication</a:t>
            </a:r>
          </a:p>
        </p:txBody>
      </p:sp>
      <p:sp>
        <p:nvSpPr>
          <p:cNvPr id="6148" name="TextBox 13"/>
          <p:cNvSpPr txBox="1">
            <a:spLocks noChangeArrowheads="1"/>
          </p:cNvSpPr>
          <p:nvPr/>
        </p:nvSpPr>
        <p:spPr bwMode="auto">
          <a:xfrm>
            <a:off x="155575" y="592138"/>
            <a:ext cx="3352800" cy="551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the corresponding positions of the first row and the first column.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the products.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answer in the first row, first column address.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6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 startAt="4"/>
            </a:pPr>
            <a:r>
              <a:rPr lang="en-US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 steps 1 &amp; 2 with the first row and second column.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lang="en-US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answer in the first row, second column address.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endParaRPr lang="en-US" altLang="en-US" sz="16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lang="en-US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 steps 1 &amp; 2 with the second row and first column.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lang="en-US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answer in the second row, first column address.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endParaRPr lang="en-US" altLang="en-US" sz="16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lang="en-US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 steps 1 &amp; 2 with the second row and second column.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lang="en-US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answer in the second row, second column address.</a:t>
            </a:r>
          </a:p>
        </p:txBody>
      </p:sp>
      <p:grpSp>
        <p:nvGrpSpPr>
          <p:cNvPr id="6149" name="Group 30"/>
          <p:cNvGrpSpPr>
            <a:grpSpLocks/>
          </p:cNvGrpSpPr>
          <p:nvPr/>
        </p:nvGrpSpPr>
        <p:grpSpPr bwMode="auto">
          <a:xfrm>
            <a:off x="3203575" y="2400300"/>
            <a:ext cx="5762625" cy="914400"/>
            <a:chOff x="3279775" y="2399858"/>
            <a:chExt cx="5762625" cy="914400"/>
          </a:xfrm>
        </p:grpSpPr>
        <p:sp>
          <p:nvSpPr>
            <p:cNvPr id="19" name="Rectangle 18"/>
            <p:cNvSpPr/>
            <p:nvPr/>
          </p:nvSpPr>
          <p:spPr>
            <a:xfrm>
              <a:off x="6770688" y="2483996"/>
              <a:ext cx="2103437" cy="304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graphicFrame>
          <p:nvGraphicFramePr>
            <p:cNvPr id="6163" name="Object 10"/>
            <p:cNvGraphicFramePr>
              <a:graphicFrameLocks noChangeAspect="1"/>
            </p:cNvGraphicFramePr>
            <p:nvPr/>
          </p:nvGraphicFramePr>
          <p:xfrm>
            <a:off x="3279775" y="2410177"/>
            <a:ext cx="5762625" cy="893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Equation" r:id="rId5" imgW="2946400" imgH="457200" progId="Equation.3">
                    <p:embed/>
                  </p:oleObj>
                </mc:Choice>
                <mc:Fallback>
                  <p:oleObj name="Equation" r:id="rId5" imgW="29464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9775" y="2410177"/>
                          <a:ext cx="5762625" cy="893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Oval 12"/>
            <p:cNvSpPr/>
            <p:nvPr/>
          </p:nvSpPr>
          <p:spPr>
            <a:xfrm>
              <a:off x="5114925" y="2399858"/>
              <a:ext cx="457200" cy="914400"/>
            </a:xfrm>
            <a:prstGeom prst="ellipse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 rot="16200000">
              <a:off x="3606801" y="2139508"/>
              <a:ext cx="457200" cy="1006475"/>
            </a:xfrm>
            <a:prstGeom prst="ellipse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6150" name="Group 29"/>
          <p:cNvGrpSpPr>
            <a:grpSpLocks/>
          </p:cNvGrpSpPr>
          <p:nvPr/>
        </p:nvGrpSpPr>
        <p:grpSpPr bwMode="auto">
          <a:xfrm>
            <a:off x="3203575" y="3630613"/>
            <a:ext cx="5389563" cy="914400"/>
            <a:chOff x="3203575" y="3630347"/>
            <a:chExt cx="5389563" cy="914400"/>
          </a:xfrm>
        </p:grpSpPr>
        <p:sp>
          <p:nvSpPr>
            <p:cNvPr id="20" name="Rectangle 19"/>
            <p:cNvSpPr/>
            <p:nvPr/>
          </p:nvSpPr>
          <p:spPr>
            <a:xfrm>
              <a:off x="5927725" y="4155809"/>
              <a:ext cx="1874838" cy="3048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graphicFrame>
          <p:nvGraphicFramePr>
            <p:cNvPr id="6159" name="Object 11"/>
            <p:cNvGraphicFramePr>
              <a:graphicFrameLocks noChangeAspect="1"/>
            </p:cNvGraphicFramePr>
            <p:nvPr/>
          </p:nvGraphicFramePr>
          <p:xfrm>
            <a:off x="3203575" y="3640666"/>
            <a:ext cx="5389563" cy="893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Equation" r:id="rId7" imgW="2755900" imgH="457200" progId="Equation.3">
                    <p:embed/>
                  </p:oleObj>
                </mc:Choice>
                <mc:Fallback>
                  <p:oleObj name="Equation" r:id="rId7" imgW="27559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3575" y="3640666"/>
                          <a:ext cx="5389563" cy="893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Oval 15"/>
            <p:cNvSpPr/>
            <p:nvPr/>
          </p:nvSpPr>
          <p:spPr>
            <a:xfrm>
              <a:off x="4470400" y="3630347"/>
              <a:ext cx="457200" cy="914400"/>
            </a:xfrm>
            <a:prstGeom prst="ellipse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 rot="16200000">
              <a:off x="3535363" y="3760521"/>
              <a:ext cx="457200" cy="1006475"/>
            </a:xfrm>
            <a:prstGeom prst="ellipse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6151" name="Group 28"/>
          <p:cNvGrpSpPr>
            <a:grpSpLocks/>
          </p:cNvGrpSpPr>
          <p:nvPr/>
        </p:nvGrpSpPr>
        <p:grpSpPr bwMode="auto">
          <a:xfrm>
            <a:off x="3203575" y="4908550"/>
            <a:ext cx="5837238" cy="914400"/>
            <a:chOff x="3203575" y="4909078"/>
            <a:chExt cx="5837237" cy="914400"/>
          </a:xfrm>
        </p:grpSpPr>
        <p:sp>
          <p:nvSpPr>
            <p:cNvPr id="24" name="Rectangle 23"/>
            <p:cNvSpPr/>
            <p:nvPr/>
          </p:nvSpPr>
          <p:spPr>
            <a:xfrm>
              <a:off x="6689724" y="5442478"/>
              <a:ext cx="2193925" cy="304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graphicFrame>
          <p:nvGraphicFramePr>
            <p:cNvPr id="6155" name="Object 12"/>
            <p:cNvGraphicFramePr>
              <a:graphicFrameLocks noChangeAspect="1"/>
            </p:cNvGraphicFramePr>
            <p:nvPr/>
          </p:nvGraphicFramePr>
          <p:xfrm>
            <a:off x="3203575" y="4919397"/>
            <a:ext cx="5837237" cy="893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Equation" r:id="rId9" imgW="2984500" imgH="457200" progId="Equation.3">
                    <p:embed/>
                  </p:oleObj>
                </mc:Choice>
                <mc:Fallback>
                  <p:oleObj name="Equation" r:id="rId9" imgW="29845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3575" y="4919397"/>
                          <a:ext cx="5837237" cy="893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Oval 21"/>
            <p:cNvSpPr/>
            <p:nvPr/>
          </p:nvSpPr>
          <p:spPr>
            <a:xfrm>
              <a:off x="5035550" y="4909078"/>
              <a:ext cx="457200" cy="914400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 rot="16200000">
              <a:off x="3524251" y="5066240"/>
              <a:ext cx="457200" cy="1006475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6152" name="Object 13"/>
          <p:cNvGraphicFramePr>
            <a:graphicFrameLocks noChangeAspect="1"/>
          </p:cNvGraphicFramePr>
          <p:nvPr/>
        </p:nvGraphicFramePr>
        <p:xfrm>
          <a:off x="3611563" y="5988050"/>
          <a:ext cx="34448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11" imgW="2146300" imgH="457200" progId="Equation.3">
                  <p:embed/>
                </p:oleObj>
              </mc:Choice>
              <mc:Fallback>
                <p:oleObj name="Equation" r:id="rId11" imgW="2146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1563" y="5988050"/>
                        <a:ext cx="3444875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MCC9-12.N.VM.8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>
            <a:stCxn id="14" idx="2"/>
            <a:endCxn id="7181" idx="0"/>
          </p:cNvCxnSpPr>
          <p:nvPr/>
        </p:nvCxnSpPr>
        <p:spPr>
          <a:xfrm rot="5400000">
            <a:off x="3380581" y="73819"/>
            <a:ext cx="446088" cy="178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2"/>
            <a:endCxn id="7176" idx="0"/>
          </p:cNvCxnSpPr>
          <p:nvPr/>
        </p:nvCxnSpPr>
        <p:spPr>
          <a:xfrm rot="16200000" flipH="1">
            <a:off x="5671344" y="-432594"/>
            <a:ext cx="446088" cy="2797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124200" y="76200"/>
            <a:ext cx="27432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7173" name="Object 28"/>
          <p:cNvGraphicFramePr>
            <a:graphicFrameLocks noChangeAspect="1"/>
          </p:cNvGraphicFramePr>
          <p:nvPr/>
        </p:nvGraphicFramePr>
        <p:xfrm>
          <a:off x="5562600" y="3317875"/>
          <a:ext cx="3074988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1358900" imgH="1028700" progId="">
                  <p:embed/>
                </p:oleObj>
              </mc:Choice>
              <mc:Fallback>
                <p:oleObj name="Equation" r:id="rId3" imgW="1358900" imgH="10287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317875"/>
                        <a:ext cx="3074988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152400" y="4191000"/>
            <a:ext cx="5257800" cy="2124075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Entry (or element) </a:t>
            </a:r>
            <a:r>
              <a:rPr lang="en-US" sz="2200" dirty="0">
                <a:solidFill>
                  <a:prstClr val="black"/>
                </a:solidFill>
                <a:latin typeface="Arial" charset="0"/>
                <a:cs typeface="Arial" charset="0"/>
              </a:rPr>
              <a:t>–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dirty="0">
                <a:solidFill>
                  <a:prstClr val="black"/>
                </a:solidFill>
                <a:latin typeface="Arial" charset="0"/>
                <a:cs typeface="Arial" charset="0"/>
              </a:rPr>
              <a:t>Numbers inside a matrix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Location (or “address”) </a:t>
            </a:r>
            <a:r>
              <a:rPr lang="en-US" sz="2200" dirty="0">
                <a:solidFill>
                  <a:prstClr val="black"/>
                </a:solidFill>
                <a:latin typeface="Arial" charset="0"/>
                <a:cs typeface="Arial" charset="0"/>
              </a:rPr>
              <a:t>–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dirty="0">
                <a:solidFill>
                  <a:prstClr val="black"/>
                </a:solidFill>
                <a:latin typeface="Arial" charset="0"/>
                <a:cs typeface="Arial" charset="0"/>
              </a:rPr>
              <a:t>Number of the row and column where the entry is located (e.g., 3, 1).</a:t>
            </a:r>
          </a:p>
        </p:txBody>
      </p:sp>
      <p:sp>
        <p:nvSpPr>
          <p:cNvPr id="101392" name="Line 16"/>
          <p:cNvSpPr>
            <a:spLocks noChangeShapeType="1"/>
          </p:cNvSpPr>
          <p:nvPr/>
        </p:nvSpPr>
        <p:spPr bwMode="auto">
          <a:xfrm flipV="1">
            <a:off x="5410200" y="5334000"/>
            <a:ext cx="4572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176" name="Text Box 6"/>
          <p:cNvSpPr txBox="1">
            <a:spLocks noChangeArrowheads="1"/>
          </p:cNvSpPr>
          <p:nvPr/>
        </p:nvSpPr>
        <p:spPr bwMode="auto">
          <a:xfrm>
            <a:off x="5543550" y="1189038"/>
            <a:ext cx="3498850" cy="1108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rectangular array of numbers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(Plural: Matrices)  </a:t>
            </a:r>
          </a:p>
        </p:txBody>
      </p:sp>
      <p:sp>
        <p:nvSpPr>
          <p:cNvPr id="7177" name="Oval 15"/>
          <p:cNvSpPr>
            <a:spLocks noChangeArrowheads="1"/>
          </p:cNvSpPr>
          <p:nvPr/>
        </p:nvSpPr>
        <p:spPr bwMode="auto">
          <a:xfrm>
            <a:off x="5486400" y="3200400"/>
            <a:ext cx="32004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4114800" y="3419475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Row 1</a:t>
            </a:r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7581900" y="2971800"/>
            <a:ext cx="1066800" cy="2743200"/>
          </a:xfrm>
          <a:prstGeom prst="ellips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7239000" y="25146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Column 1</a:t>
            </a:r>
          </a:p>
        </p:txBody>
      </p:sp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112713" y="1189038"/>
            <a:ext cx="5195887" cy="1108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(</a:t>
            </a:r>
            <a:r>
              <a:rPr lang="en-US" altLang="en-US" sz="22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altLang="en-US" sz="22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en-US" sz="2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 of rows (</a:t>
            </a:r>
            <a:r>
              <a:rPr lang="en-US" altLang="en-US" sz="22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the number of columns (</a:t>
            </a:r>
            <a:r>
              <a:rPr lang="en-US" altLang="en-US" sz="22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in the matrix (e.g., 3 X 3).</a:t>
            </a:r>
          </a:p>
        </p:txBody>
      </p:sp>
      <p:sp>
        <p:nvSpPr>
          <p:cNvPr id="11" name="Oval 10"/>
          <p:cNvSpPr/>
          <p:nvPr/>
        </p:nvSpPr>
        <p:spPr>
          <a:xfrm>
            <a:off x="5824538" y="4876800"/>
            <a:ext cx="641350" cy="639763"/>
          </a:xfrm>
          <a:prstGeom prst="ellips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10970" y="95935"/>
            <a:ext cx="156966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matrix</a:t>
            </a:r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MCC9-12.N.VM.6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9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How to Add and Subtract Matrices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0" y="565150"/>
            <a:ext cx="914400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**It is only possible to add or subtract two matrices, if they have the same dimensions.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the sum, add corresponding entries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(or numbers in the same location.)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the difference, subtract corresponding entries.</a:t>
            </a:r>
          </a:p>
        </p:txBody>
      </p:sp>
      <p:graphicFrame>
        <p:nvGraphicFramePr>
          <p:cNvPr id="8196" name="Object 7"/>
          <p:cNvGraphicFramePr>
            <a:graphicFrameLocks noChangeAspect="1"/>
          </p:cNvGraphicFramePr>
          <p:nvPr/>
        </p:nvGraphicFramePr>
        <p:xfrm>
          <a:off x="236538" y="2895600"/>
          <a:ext cx="867251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4470400" imgH="457200" progId="Equation.3">
                  <p:embed/>
                </p:oleObj>
              </mc:Choice>
              <mc:Fallback>
                <p:oleObj name="Equation" r:id="rId3" imgW="4470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2895600"/>
                        <a:ext cx="8672512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449263" y="5257800"/>
          <a:ext cx="824547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3467100" imgH="457200" progId="Equation.3">
                  <p:embed/>
                </p:oleObj>
              </mc:Choice>
              <mc:Fallback>
                <p:oleObj name="Equation" r:id="rId5" imgW="3467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5257800"/>
                        <a:ext cx="824547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5"/>
          <p:cNvGraphicFramePr>
            <a:graphicFrameLocks noChangeAspect="1"/>
          </p:cNvGraphicFramePr>
          <p:nvPr/>
        </p:nvGraphicFramePr>
        <p:xfrm>
          <a:off x="1085850" y="1752600"/>
          <a:ext cx="69723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2971800" imgH="457200" progId="Equation.3">
                  <p:embed/>
                </p:oleObj>
              </mc:Choice>
              <mc:Fallback>
                <p:oleObj name="Equation" r:id="rId7" imgW="2971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1752600"/>
                        <a:ext cx="69723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6"/>
          <p:cNvGraphicFramePr>
            <a:graphicFrameLocks noChangeAspect="1"/>
          </p:cNvGraphicFramePr>
          <p:nvPr/>
        </p:nvGraphicFramePr>
        <p:xfrm>
          <a:off x="2012950" y="4133850"/>
          <a:ext cx="511810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9" imgW="2146300" imgH="457200" progId="Equation.3">
                  <p:embed/>
                </p:oleObj>
              </mc:Choice>
              <mc:Fallback>
                <p:oleObj name="Equation" r:id="rId9" imgW="2146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4133850"/>
                        <a:ext cx="5118100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MCC9-12.N.VM.8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0" y="1524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Scalar Multiplication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0" y="1295400"/>
            <a:ext cx="9144000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en-US" sz="2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scalar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real number (or 1 X 1 matrix).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16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little kid gets a piece of candy! 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220" name="Object 7"/>
          <p:cNvGraphicFramePr>
            <a:graphicFrameLocks noChangeAspect="1"/>
          </p:cNvGraphicFramePr>
          <p:nvPr/>
        </p:nvGraphicFramePr>
        <p:xfrm>
          <a:off x="209550" y="4267200"/>
          <a:ext cx="8934450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3454400" imgH="457200" progId="Equation.3">
                  <p:embed/>
                </p:oleObj>
              </mc:Choice>
              <mc:Fallback>
                <p:oleObj name="Equation" r:id="rId3" imgW="3454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4267200"/>
                        <a:ext cx="8934450" cy="128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104775" y="4572000"/>
            <a:ext cx="533400" cy="609600"/>
          </a:xfrm>
          <a:prstGeom prst="ellipse">
            <a:avLst/>
          </a:prstGeom>
          <a:noFill/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14400" y="2270760"/>
            <a:ext cx="7315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Multiply the scalar with every entry in the matrix.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-22225" y="2022475"/>
            <a:ext cx="914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0" y="1025525"/>
            <a:ext cx="914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MCC9-12.N.VM.7; MCC9-12.N.VM.8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4610100" y="3773488"/>
            <a:ext cx="457200" cy="381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095500" y="3773488"/>
            <a:ext cx="1143000" cy="381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803650" y="3246438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23900" y="3246438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10246" name="Object 5"/>
          <p:cNvGraphicFramePr>
            <a:graphicFrameLocks noChangeAspect="1"/>
          </p:cNvGraphicFramePr>
          <p:nvPr/>
        </p:nvGraphicFramePr>
        <p:xfrm>
          <a:off x="569913" y="3163888"/>
          <a:ext cx="467995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1968500" imgH="457200" progId="Equation.3">
                  <p:embed/>
                </p:oleObj>
              </mc:Choice>
              <mc:Fallback>
                <p:oleObj name="Equation" r:id="rId3" imgW="1968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3163888"/>
                        <a:ext cx="467995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081301" y="0"/>
            <a:ext cx="698139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How to solve a matrix equation</a:t>
            </a:r>
          </a:p>
        </p:txBody>
      </p:sp>
      <p:graphicFrame>
        <p:nvGraphicFramePr>
          <p:cNvPr id="10248" name="Object 4"/>
          <p:cNvGraphicFramePr>
            <a:graphicFrameLocks noChangeAspect="1"/>
          </p:cNvGraphicFramePr>
          <p:nvPr/>
        </p:nvGraphicFramePr>
        <p:xfrm>
          <a:off x="128588" y="695325"/>
          <a:ext cx="5465762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5" imgW="2298700" imgH="482600" progId="Equation.3">
                  <p:embed/>
                </p:oleObj>
              </mc:Choice>
              <mc:Fallback>
                <p:oleObj name="Equation" r:id="rId5" imgW="22987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695325"/>
                        <a:ext cx="5465762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4"/>
          <p:cNvGraphicFramePr>
            <a:graphicFrameLocks noChangeAspect="1"/>
          </p:cNvGraphicFramePr>
          <p:nvPr/>
        </p:nvGraphicFramePr>
        <p:xfrm>
          <a:off x="522288" y="1914525"/>
          <a:ext cx="4830762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7" imgW="2032000" imgH="482600" progId="Equation.3">
                  <p:embed/>
                </p:oleObj>
              </mc:Choice>
              <mc:Fallback>
                <p:oleObj name="Equation" r:id="rId7" imgW="20320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1914525"/>
                        <a:ext cx="4830762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5638800" y="914400"/>
            <a:ext cx="32004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1. Add matrices inside parenthesis.</a:t>
            </a:r>
          </a:p>
        </p:txBody>
      </p:sp>
      <p:sp>
        <p:nvSpPr>
          <p:cNvPr id="7" name="Rectangle 6"/>
          <p:cNvSpPr/>
          <p:nvPr/>
        </p:nvSpPr>
        <p:spPr>
          <a:xfrm>
            <a:off x="5638800" y="2287488"/>
            <a:ext cx="32004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2. Distribute the scalar.</a:t>
            </a:r>
          </a:p>
        </p:txBody>
      </p:sp>
      <p:sp>
        <p:nvSpPr>
          <p:cNvPr id="9" name="Rectangle 8"/>
          <p:cNvSpPr/>
          <p:nvPr/>
        </p:nvSpPr>
        <p:spPr>
          <a:xfrm>
            <a:off x="5638800" y="3352800"/>
            <a:ext cx="32004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3. Equate corresponding elements.</a:t>
            </a:r>
          </a:p>
        </p:txBody>
      </p:sp>
      <p:graphicFrame>
        <p:nvGraphicFramePr>
          <p:cNvPr id="10253" name="Object 7"/>
          <p:cNvGraphicFramePr>
            <a:graphicFrameLocks noChangeAspect="1"/>
          </p:cNvGraphicFramePr>
          <p:nvPr/>
        </p:nvGraphicFramePr>
        <p:xfrm>
          <a:off x="3390900" y="4535488"/>
          <a:ext cx="16906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9" imgW="710891" imgH="203112" progId="Equation.3">
                  <p:embed/>
                </p:oleObj>
              </mc:Choice>
              <mc:Fallback>
                <p:oleObj name="Equation" r:id="rId9" imgW="71089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900" y="4535488"/>
                        <a:ext cx="16906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54" name="Group 24"/>
          <p:cNvGrpSpPr>
            <a:grpSpLocks/>
          </p:cNvGrpSpPr>
          <p:nvPr/>
        </p:nvGrpSpPr>
        <p:grpSpPr bwMode="auto">
          <a:xfrm>
            <a:off x="728663" y="4521200"/>
            <a:ext cx="1938337" cy="2022475"/>
            <a:chOff x="762000" y="4419600"/>
            <a:chExt cx="1938337" cy="2022475"/>
          </a:xfrm>
        </p:grpSpPr>
        <p:graphicFrame>
          <p:nvGraphicFramePr>
            <p:cNvPr id="10276" name="Object 6"/>
            <p:cNvGraphicFramePr>
              <a:graphicFrameLocks noChangeAspect="1"/>
            </p:cNvGraphicFramePr>
            <p:nvPr/>
          </p:nvGraphicFramePr>
          <p:xfrm>
            <a:off x="762000" y="4419600"/>
            <a:ext cx="1871663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3" name="Equation" r:id="rId11" imgW="787058" imgH="177723" progId="Equation.3">
                    <p:embed/>
                  </p:oleObj>
                </mc:Choice>
                <mc:Fallback>
                  <p:oleObj name="Equation" r:id="rId11" imgW="787058" imgH="17772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2000" y="4419600"/>
                          <a:ext cx="1871663" cy="422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7" name="Object 8"/>
            <p:cNvGraphicFramePr>
              <a:graphicFrameLocks noChangeAspect="1"/>
            </p:cNvGraphicFramePr>
            <p:nvPr/>
          </p:nvGraphicFramePr>
          <p:xfrm>
            <a:off x="1343025" y="4791075"/>
            <a:ext cx="544513" cy="392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4" name="Equation" r:id="rId13" imgW="228501" imgH="165028" progId="Equation.3">
                    <p:embed/>
                  </p:oleObj>
                </mc:Choice>
                <mc:Fallback>
                  <p:oleObj name="Equation" r:id="rId13" imgW="228501" imgH="16502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3025" y="4791075"/>
                          <a:ext cx="544513" cy="392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8" name="Object 9"/>
            <p:cNvGraphicFramePr>
              <a:graphicFrameLocks noChangeAspect="1"/>
            </p:cNvGraphicFramePr>
            <p:nvPr/>
          </p:nvGraphicFramePr>
          <p:xfrm>
            <a:off x="2100263" y="4791075"/>
            <a:ext cx="544513" cy="392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5" name="Equation" r:id="rId15" imgW="228501" imgH="165028" progId="Equation.3">
                    <p:embed/>
                  </p:oleObj>
                </mc:Choice>
                <mc:Fallback>
                  <p:oleObj name="Equation" r:id="rId15" imgW="228501" imgH="16502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0263" y="4791075"/>
                          <a:ext cx="544513" cy="392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9" name="Object 10"/>
            <p:cNvGraphicFramePr>
              <a:graphicFrameLocks noChangeAspect="1"/>
            </p:cNvGraphicFramePr>
            <p:nvPr/>
          </p:nvGraphicFramePr>
          <p:xfrm>
            <a:off x="1157287" y="5224463"/>
            <a:ext cx="1543050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6" name="Equation" r:id="rId17" imgW="647419" imgH="177723" progId="Equation.3">
                    <p:embed/>
                  </p:oleObj>
                </mc:Choice>
                <mc:Fallback>
                  <p:oleObj name="Equation" r:id="rId17" imgW="647419" imgH="17772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7287" y="5224463"/>
                          <a:ext cx="1543050" cy="422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0" name="Object 11"/>
            <p:cNvGraphicFramePr>
              <a:graphicFrameLocks noChangeAspect="1"/>
            </p:cNvGraphicFramePr>
            <p:nvPr/>
          </p:nvGraphicFramePr>
          <p:xfrm>
            <a:off x="1246187" y="5593557"/>
            <a:ext cx="423863" cy="392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7" name="Equation" r:id="rId19" imgW="177492" imgH="164814" progId="Equation.3">
                    <p:embed/>
                  </p:oleObj>
                </mc:Choice>
                <mc:Fallback>
                  <p:oleObj name="Equation" r:id="rId19" imgW="177492" imgH="16481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6187" y="5593557"/>
                          <a:ext cx="423863" cy="392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1" name="Object 12"/>
            <p:cNvGraphicFramePr>
              <a:graphicFrameLocks noChangeAspect="1"/>
            </p:cNvGraphicFramePr>
            <p:nvPr/>
          </p:nvGraphicFramePr>
          <p:xfrm>
            <a:off x="2276474" y="5593557"/>
            <a:ext cx="422275" cy="392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8" name="Equation" r:id="rId21" imgW="177492" imgH="164814" progId="Equation.3">
                    <p:embed/>
                  </p:oleObj>
                </mc:Choice>
                <mc:Fallback>
                  <p:oleObj name="Equation" r:id="rId21" imgW="177492" imgH="16481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6474" y="5593557"/>
                          <a:ext cx="422275" cy="392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2" name="Object 14"/>
            <p:cNvGraphicFramePr>
              <a:graphicFrameLocks noChangeAspect="1"/>
            </p:cNvGraphicFramePr>
            <p:nvPr/>
          </p:nvGraphicFramePr>
          <p:xfrm>
            <a:off x="1447800" y="6019800"/>
            <a:ext cx="1028700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9" name="Equation" r:id="rId23" imgW="431425" imgH="177646" progId="Equation.3">
                    <p:embed/>
                  </p:oleObj>
                </mc:Choice>
                <mc:Fallback>
                  <p:oleObj name="Equation" r:id="rId23" imgW="431425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7800" y="6019800"/>
                          <a:ext cx="1028700" cy="422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" name="Straight Connector 19"/>
            <p:cNvCxnSpPr/>
            <p:nvPr/>
          </p:nvCxnSpPr>
          <p:spPr>
            <a:xfrm>
              <a:off x="1323975" y="5205413"/>
              <a:ext cx="133826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1238250" y="5605463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2224087" y="5605463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Oval 25"/>
          <p:cNvSpPr/>
          <p:nvPr/>
        </p:nvSpPr>
        <p:spPr>
          <a:xfrm>
            <a:off x="1347788" y="6102350"/>
            <a:ext cx="1176337" cy="4857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10256" name="Object 16"/>
          <p:cNvGraphicFramePr>
            <a:graphicFrameLocks noChangeAspect="1"/>
          </p:cNvGraphicFramePr>
          <p:nvPr/>
        </p:nvGraphicFramePr>
        <p:xfrm>
          <a:off x="3314700" y="4903788"/>
          <a:ext cx="7254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25" imgW="304536" imgH="164957" progId="Equation.3">
                  <p:embed/>
                </p:oleObj>
              </mc:Choice>
              <mc:Fallback>
                <p:oleObj name="Equation" r:id="rId25" imgW="304536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4903788"/>
                        <a:ext cx="725488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4486275" y="4903788"/>
          <a:ext cx="7254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27" imgW="304536" imgH="164957" progId="Equation.3">
                  <p:embed/>
                </p:oleObj>
              </mc:Choice>
              <mc:Fallback>
                <p:oleObj name="Equation" r:id="rId27" imgW="304536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4903788"/>
                        <a:ext cx="725488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3573463" y="5295900"/>
          <a:ext cx="16652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29" imgW="698197" imgH="203112" progId="Equation.3">
                  <p:embed/>
                </p:oleObj>
              </mc:Choice>
              <mc:Fallback>
                <p:oleObj name="Equation" r:id="rId29" imgW="69819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3463" y="5295900"/>
                        <a:ext cx="166528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3738563" y="5681663"/>
          <a:ext cx="5461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31" imgW="228402" imgH="177646" progId="Equation.3">
                  <p:embed/>
                </p:oleObj>
              </mc:Choice>
              <mc:Fallback>
                <p:oleObj name="Equation" r:id="rId31" imgW="228402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8563" y="5681663"/>
                        <a:ext cx="5461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4640263" y="5681663"/>
          <a:ext cx="5429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33" imgW="228402" imgH="177646" progId="Equation.3">
                  <p:embed/>
                </p:oleObj>
              </mc:Choice>
              <mc:Fallback>
                <p:oleObj name="Equation" r:id="rId33" imgW="228402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263" y="5681663"/>
                        <a:ext cx="54292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1" name="Object 21"/>
          <p:cNvGraphicFramePr>
            <a:graphicFrameLocks noChangeAspect="1"/>
          </p:cNvGraphicFramePr>
          <p:nvPr/>
        </p:nvGraphicFramePr>
        <p:xfrm>
          <a:off x="4014788" y="6091238"/>
          <a:ext cx="8461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35" imgW="355292" imgH="203024" progId="Equation.3">
                  <p:embed/>
                </p:oleObj>
              </mc:Choice>
              <mc:Fallback>
                <p:oleObj name="Equation" r:id="rId35" imgW="355292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4788" y="6091238"/>
                        <a:ext cx="8461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Connector 34"/>
          <p:cNvCxnSpPr/>
          <p:nvPr/>
        </p:nvCxnSpPr>
        <p:spPr>
          <a:xfrm>
            <a:off x="3543300" y="5297488"/>
            <a:ext cx="164623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781425" y="5707063"/>
            <a:ext cx="5492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700588" y="5707063"/>
            <a:ext cx="5492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843338" y="6083300"/>
            <a:ext cx="1176337" cy="4857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638800" y="4687818"/>
            <a:ext cx="32004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4. Solve.</a:t>
            </a:r>
          </a:p>
        </p:txBody>
      </p:sp>
      <p:cxnSp>
        <p:nvCxnSpPr>
          <p:cNvPr id="45" name="Straight Connector 44"/>
          <p:cNvCxnSpPr/>
          <p:nvPr/>
        </p:nvCxnSpPr>
        <p:spPr>
          <a:xfrm rot="5400000">
            <a:off x="1562894" y="4647407"/>
            <a:ext cx="274637" cy="2286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1572419" y="5009357"/>
            <a:ext cx="274637" cy="2286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1191419" y="5418932"/>
            <a:ext cx="274637" cy="2286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1277144" y="5795169"/>
            <a:ext cx="274638" cy="2286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3496469" y="4637882"/>
            <a:ext cx="274637" cy="2286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3667919" y="4999832"/>
            <a:ext cx="274637" cy="2286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3782219" y="5376069"/>
            <a:ext cx="274638" cy="2286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3948906" y="5761832"/>
            <a:ext cx="274637" cy="2286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5" name="TextBox 52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sources</a:t>
            </a:r>
            <a:endParaRPr lang="en-US" altLang="en-US" sz="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37"/>
          <p:cNvGrpSpPr>
            <a:grpSpLocks/>
          </p:cNvGrpSpPr>
          <p:nvPr/>
        </p:nvGrpSpPr>
        <p:grpSpPr bwMode="auto">
          <a:xfrm>
            <a:off x="0" y="1208088"/>
            <a:ext cx="3806825" cy="1219200"/>
            <a:chOff x="0" y="838200"/>
            <a:chExt cx="3806825" cy="1219200"/>
          </a:xfrm>
        </p:grpSpPr>
        <p:cxnSp>
          <p:nvCxnSpPr>
            <p:cNvPr id="14" name="Straight Connector 13"/>
            <p:cNvCxnSpPr/>
            <p:nvPr/>
          </p:nvCxnSpPr>
          <p:spPr>
            <a:xfrm rot="5400000" flipH="1" flipV="1">
              <a:off x="1571625" y="838200"/>
              <a:ext cx="942975" cy="942975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514600" y="838200"/>
              <a:ext cx="1066800" cy="457200"/>
            </a:xfrm>
            <a:prstGeom prst="straightConnector1">
              <a:avLst/>
            </a:prstGeom>
            <a:ln w="190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1600200" y="1143000"/>
              <a:ext cx="914400" cy="914400"/>
            </a:xfrm>
            <a:prstGeom prst="line">
              <a:avLst/>
            </a:prstGeom>
            <a:ln w="19050">
              <a:solidFill>
                <a:srgbClr val="66FF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2476500" y="1714500"/>
              <a:ext cx="381000" cy="304800"/>
            </a:xfrm>
            <a:prstGeom prst="straightConnector1">
              <a:avLst/>
            </a:prstGeom>
            <a:ln w="19050">
              <a:solidFill>
                <a:srgbClr val="66FF3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300" name="Object 4"/>
            <p:cNvGraphicFramePr>
              <a:graphicFrameLocks noChangeAspect="1"/>
            </p:cNvGraphicFramePr>
            <p:nvPr/>
          </p:nvGraphicFramePr>
          <p:xfrm>
            <a:off x="0" y="914400"/>
            <a:ext cx="3806825" cy="1085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4" name="Equation" r:id="rId3" imgW="1600200" imgH="457200" progId="Equation.3">
                    <p:embed/>
                  </p:oleObj>
                </mc:Choice>
                <mc:Fallback>
                  <p:oleObj name="Equation" r:id="rId3" imgW="16002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914400"/>
                          <a:ext cx="3806825" cy="1085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Rectangle 1"/>
          <p:cNvSpPr/>
          <p:nvPr/>
        </p:nvSpPr>
        <p:spPr>
          <a:xfrm>
            <a:off x="613550" y="61556"/>
            <a:ext cx="248657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Determinant</a:t>
            </a:r>
          </a:p>
        </p:txBody>
      </p:sp>
      <p:grpSp>
        <p:nvGrpSpPr>
          <p:cNvPr id="11268" name="Group 36"/>
          <p:cNvGrpSpPr>
            <a:grpSpLocks/>
          </p:cNvGrpSpPr>
          <p:nvPr/>
        </p:nvGrpSpPr>
        <p:grpSpPr bwMode="auto">
          <a:xfrm>
            <a:off x="4724400" y="1055688"/>
            <a:ext cx="3659188" cy="1042987"/>
            <a:chOff x="0" y="2309812"/>
            <a:chExt cx="3659188" cy="1042988"/>
          </a:xfrm>
        </p:grpSpPr>
        <p:cxnSp>
          <p:nvCxnSpPr>
            <p:cNvPr id="25" name="Straight Connector 24"/>
            <p:cNvCxnSpPr/>
            <p:nvPr/>
          </p:nvCxnSpPr>
          <p:spPr>
            <a:xfrm rot="16200000" flipH="1">
              <a:off x="1333500" y="2628900"/>
              <a:ext cx="762001" cy="685800"/>
            </a:xfrm>
            <a:prstGeom prst="line">
              <a:avLst/>
            </a:prstGeom>
            <a:ln w="19050">
              <a:solidFill>
                <a:srgbClr val="66FF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2057400" y="2971800"/>
              <a:ext cx="381000" cy="381000"/>
            </a:xfrm>
            <a:prstGeom prst="straightConnector1">
              <a:avLst/>
            </a:prstGeom>
            <a:ln w="19050">
              <a:solidFill>
                <a:srgbClr val="66FF3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1323975" y="2314574"/>
              <a:ext cx="914400" cy="762001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2238375" y="2309812"/>
              <a:ext cx="900113" cy="361950"/>
            </a:xfrm>
            <a:prstGeom prst="straightConnector1">
              <a:avLst/>
            </a:prstGeom>
            <a:ln w="190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295" name="Object 3"/>
            <p:cNvGraphicFramePr>
              <a:graphicFrameLocks noChangeAspect="1"/>
            </p:cNvGraphicFramePr>
            <p:nvPr/>
          </p:nvGraphicFramePr>
          <p:xfrm>
            <a:off x="0" y="2438400"/>
            <a:ext cx="3659188" cy="817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" name="Equation" r:id="rId5" imgW="2044700" imgH="457200" progId="Equation.3">
                    <p:embed/>
                  </p:oleObj>
                </mc:Choice>
                <mc:Fallback>
                  <p:oleObj name="Equation" r:id="rId5" imgW="20447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2438400"/>
                          <a:ext cx="3659188" cy="8175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2894013" y="5634038"/>
          <a:ext cx="6249987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7" imgW="4076700" imgH="215900" progId="Equation.3">
                  <p:embed/>
                </p:oleObj>
              </mc:Choice>
              <mc:Fallback>
                <p:oleObj name="Equation" r:id="rId7" imgW="40767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5634038"/>
                        <a:ext cx="6249987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5791200" y="6172200"/>
          <a:ext cx="14478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9" imgW="685502" imgH="165028" progId="Equation.3">
                  <p:embed/>
                </p:oleObj>
              </mc:Choice>
              <mc:Fallback>
                <p:oleObj name="Equation" r:id="rId9" imgW="685502" imgH="16502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6172200"/>
                        <a:ext cx="144780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1027289" y="827087"/>
            <a:ext cx="155042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2 X 2 matrix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5791200" y="2351088"/>
          <a:ext cx="15906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11" imgW="888614" imgH="203112" progId="Equation.3">
                  <p:embed/>
                </p:oleObj>
              </mc:Choice>
              <mc:Fallback>
                <p:oleObj name="Equation" r:id="rId11" imgW="888614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351088"/>
                        <a:ext cx="159067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990600" y="2808287"/>
            <a:ext cx="155042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3 X 3 matrix</a:t>
            </a:r>
          </a:p>
        </p:txBody>
      </p:sp>
      <p:graphicFrame>
        <p:nvGraphicFramePr>
          <p:cNvPr id="11274" name="Object 9"/>
          <p:cNvGraphicFramePr>
            <a:graphicFrameLocks noChangeAspect="1"/>
          </p:cNvGraphicFramePr>
          <p:nvPr/>
        </p:nvGraphicFramePr>
        <p:xfrm>
          <a:off x="4114800" y="3733800"/>
          <a:ext cx="40608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13" imgW="2159000" imgH="203200" progId="Equation.3">
                  <p:embed/>
                </p:oleObj>
              </mc:Choice>
              <mc:Fallback>
                <p:oleObj name="Equation" r:id="rId13" imgW="2159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733800"/>
                        <a:ext cx="40608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0" y="5334000"/>
          <a:ext cx="2128838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15" imgW="1562100" imgH="711200" progId="Equation.3">
                  <p:embed/>
                </p:oleObj>
              </mc:Choice>
              <mc:Fallback>
                <p:oleObj name="Equation" r:id="rId15" imgW="15621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4000"/>
                        <a:ext cx="2128838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7" name="Picture 96" descr="Picture2.png"/>
          <p:cNvPicPr>
            <a:picLocks noChangeAspect="1"/>
          </p:cNvPicPr>
          <p:nvPr/>
        </p:nvPicPr>
        <p:blipFill>
          <a:blip r:embed="rId17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33600" y="5354137"/>
            <a:ext cx="585168" cy="926515"/>
          </a:xfrm>
          <a:prstGeom prst="rect">
            <a:avLst/>
          </a:prstGeom>
        </p:spPr>
      </p:pic>
      <p:sp>
        <p:nvSpPr>
          <p:cNvPr id="66" name="Rectangle 13"/>
          <p:cNvSpPr>
            <a:spLocks noChangeArrowheads="1"/>
          </p:cNvSpPr>
          <p:nvPr/>
        </p:nvSpPr>
        <p:spPr bwMode="auto">
          <a:xfrm rot="-2638427">
            <a:off x="1714500" y="3900488"/>
            <a:ext cx="1589088" cy="274637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8" name="TextBox 45"/>
          <p:cNvSpPr txBox="1">
            <a:spLocks noChangeArrowheads="1"/>
          </p:cNvSpPr>
          <p:nvPr/>
        </p:nvSpPr>
        <p:spPr bwMode="auto">
          <a:xfrm>
            <a:off x="4267200" y="0"/>
            <a:ext cx="3962400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number associated with a square matrix.</a:t>
            </a:r>
          </a:p>
        </p:txBody>
      </p:sp>
      <p:cxnSp>
        <p:nvCxnSpPr>
          <p:cNvPr id="50" name="Straight Arrow Connector 49"/>
          <p:cNvCxnSpPr>
            <a:stCxn id="2" idx="3"/>
            <a:endCxn id="11278" idx="1"/>
          </p:cNvCxnSpPr>
          <p:nvPr/>
        </p:nvCxnSpPr>
        <p:spPr>
          <a:xfrm flipV="1">
            <a:off x="3100388" y="354013"/>
            <a:ext cx="11668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ectangle 13"/>
          <p:cNvSpPr>
            <a:spLocks noChangeArrowheads="1"/>
          </p:cNvSpPr>
          <p:nvPr/>
        </p:nvSpPr>
        <p:spPr bwMode="auto">
          <a:xfrm rot="-2638427">
            <a:off x="2111375" y="3900488"/>
            <a:ext cx="1589088" cy="274637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 rot="-2638427">
            <a:off x="2508250" y="3900488"/>
            <a:ext cx="1589088" cy="274637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 rot="-8038427">
            <a:off x="1698625" y="3849688"/>
            <a:ext cx="1589087" cy="274638"/>
          </a:xfrm>
          <a:prstGeom prst="rect">
            <a:avLst/>
          </a:prstGeom>
          <a:noFill/>
          <a:ln w="19050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 rot="-8038427">
            <a:off x="2115344" y="3825081"/>
            <a:ext cx="1589088" cy="327025"/>
          </a:xfrm>
          <a:prstGeom prst="rect">
            <a:avLst/>
          </a:prstGeom>
          <a:noFill/>
          <a:ln w="19050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13"/>
          <p:cNvSpPr>
            <a:spLocks noChangeArrowheads="1"/>
          </p:cNvSpPr>
          <p:nvPr/>
        </p:nvSpPr>
        <p:spPr bwMode="auto">
          <a:xfrm rot="-8038427">
            <a:off x="2533650" y="3849688"/>
            <a:ext cx="1589087" cy="274638"/>
          </a:xfrm>
          <a:prstGeom prst="rect">
            <a:avLst/>
          </a:prstGeom>
          <a:noFill/>
          <a:ln w="19050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Straight Connector 58"/>
          <p:cNvCxnSpPr>
            <a:stCxn id="52" idx="3"/>
          </p:cNvCxnSpPr>
          <p:nvPr/>
        </p:nvCxnSpPr>
        <p:spPr>
          <a:xfrm>
            <a:off x="3875088" y="3486150"/>
            <a:ext cx="115411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>
            <a:off x="4914901" y="3590925"/>
            <a:ext cx="228600" cy="3175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5" idx="1"/>
          </p:cNvCxnSpPr>
          <p:nvPr/>
        </p:nvCxnSpPr>
        <p:spPr>
          <a:xfrm rot="16200000" flipH="1">
            <a:off x="5521325" y="2930525"/>
            <a:ext cx="0" cy="3282950"/>
          </a:xfrm>
          <a:prstGeom prst="line">
            <a:avLst/>
          </a:prstGeom>
          <a:ln w="19050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 flipH="1" flipV="1">
            <a:off x="6972301" y="4381500"/>
            <a:ext cx="381000" cy="3175"/>
          </a:xfrm>
          <a:prstGeom prst="straightConnector1">
            <a:avLst/>
          </a:prstGeom>
          <a:ln w="19050">
            <a:solidFill>
              <a:srgbClr val="66FF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 descr="Picture1.png"/>
          <p:cNvPicPr>
            <a:picLocks noChangeAspect="1"/>
          </p:cNvPicPr>
          <p:nvPr/>
        </p:nvPicPr>
        <p:blipFill>
          <a:blip r:embed="rId1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3200400" y="3383495"/>
            <a:ext cx="707078" cy="1273859"/>
          </a:xfrm>
          <a:prstGeom prst="rect">
            <a:avLst/>
          </a:prstGeom>
        </p:spPr>
      </p:pic>
      <p:graphicFrame>
        <p:nvGraphicFramePr>
          <p:cNvPr id="11290" name="Object 7"/>
          <p:cNvGraphicFramePr>
            <a:graphicFrameLocks noChangeAspect="1"/>
          </p:cNvGraphicFramePr>
          <p:nvPr/>
        </p:nvGraphicFramePr>
        <p:xfrm>
          <a:off x="304800" y="3352800"/>
          <a:ext cx="2843213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19" imgW="1511300" imgH="711200" progId="Equation.3">
                  <p:embed/>
                </p:oleObj>
              </mc:Choice>
              <mc:Fallback>
                <p:oleObj name="Equation" r:id="rId19" imgW="15113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352800"/>
                        <a:ext cx="2843213" cy="133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MCC9-12.N.VM.8; MCC9-12.N.VM.9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Arrow Connector 64"/>
          <p:cNvCxnSpPr>
            <a:stCxn id="2" idx="2"/>
            <a:endCxn id="7173" idx="0"/>
          </p:cNvCxnSpPr>
          <p:nvPr/>
        </p:nvCxnSpPr>
        <p:spPr>
          <a:xfrm rot="5400000">
            <a:off x="2346325" y="1751013"/>
            <a:ext cx="981075" cy="10572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2" idx="2"/>
            <a:endCxn id="7174" idx="0"/>
          </p:cNvCxnSpPr>
          <p:nvPr/>
        </p:nvCxnSpPr>
        <p:spPr>
          <a:xfrm rot="16200000" flipH="1">
            <a:off x="4651375" y="503238"/>
            <a:ext cx="981075" cy="3552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73" name="TextBox 45"/>
          <p:cNvSpPr txBox="1">
            <a:spLocks noChangeArrowheads="1"/>
          </p:cNvSpPr>
          <p:nvPr/>
        </p:nvSpPr>
        <p:spPr bwMode="auto">
          <a:xfrm>
            <a:off x="250825" y="2770188"/>
            <a:ext cx="4114800" cy="731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Special number associated with a square matrix.</a:t>
            </a:r>
          </a:p>
        </p:txBody>
      </p:sp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4975225" y="2770188"/>
            <a:ext cx="3886200" cy="731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If the det(</a:t>
            </a:r>
            <a:r>
              <a:rPr lang="en-US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/>
              <a:t>) = 0, the matrix</a:t>
            </a:r>
          </a:p>
          <a:p>
            <a:pPr algn="ctr" eaLnBrk="1" hangingPunct="1"/>
            <a:r>
              <a:rPr lang="en-US" altLang="en-US" sz="2000"/>
              <a:t>is called a </a:t>
            </a:r>
            <a:r>
              <a:rPr lang="en-US" altLang="en-US" sz="2000" b="1"/>
              <a:t>singular matrix</a:t>
            </a:r>
            <a:r>
              <a:rPr lang="en-US" altLang="en-US" sz="2000"/>
              <a:t>. </a:t>
            </a: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250825" y="3875088"/>
            <a:ext cx="41148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Arial" charset="0"/>
                <a:cs typeface="Arial" charset="0"/>
              </a:rPr>
              <a:t>play an important role in:</a:t>
            </a:r>
          </a:p>
          <a:p>
            <a:pPr marL="463550" indent="-463550">
              <a:buFont typeface="Arial" pitchFamily="34" charset="0"/>
              <a:buChar char="•"/>
              <a:defRPr/>
            </a:pPr>
            <a:r>
              <a:rPr lang="en-US" sz="2000" dirty="0">
                <a:latin typeface="Arial" charset="0"/>
                <a:cs typeface="Arial" charset="0"/>
              </a:rPr>
              <a:t>finding the inverse of a matrix.</a:t>
            </a:r>
          </a:p>
          <a:p>
            <a:pPr marL="463550" indent="-463550">
              <a:buFont typeface="Arial" pitchFamily="34" charset="0"/>
              <a:buChar char="•"/>
              <a:defRPr/>
            </a:pPr>
            <a:r>
              <a:rPr lang="en-US" sz="2000" dirty="0">
                <a:latin typeface="Arial" charset="0"/>
                <a:cs typeface="Arial" charset="0"/>
              </a:rPr>
              <a:t>solving systems of linear equations.</a:t>
            </a:r>
          </a:p>
        </p:txBody>
      </p:sp>
      <p:sp>
        <p:nvSpPr>
          <p:cNvPr id="7176" name="Rectangle 2"/>
          <p:cNvSpPr>
            <a:spLocks noChangeArrowheads="1"/>
          </p:cNvSpPr>
          <p:nvPr/>
        </p:nvSpPr>
        <p:spPr bwMode="auto">
          <a:xfrm>
            <a:off x="4975225" y="3875088"/>
            <a:ext cx="38862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Singular matrices do not have an inverse because you must multiply by </a:t>
            </a:r>
            <a:r>
              <a:rPr lang="en-US" altLang="en-US" sz="2000" baseline="30000"/>
              <a:t>1</a:t>
            </a:r>
            <a:r>
              <a:rPr lang="en-US" altLang="en-US" sz="2000"/>
              <a:t>/</a:t>
            </a:r>
            <a:r>
              <a:rPr lang="en-US" altLang="en-US" sz="2000" baseline="-25000"/>
              <a:t>det(A)</a:t>
            </a:r>
            <a:r>
              <a:rPr lang="en-US" altLang="en-US" sz="2000"/>
              <a:t> to find the inverse. (You cannot ÷ 0.)</a:t>
            </a:r>
          </a:p>
        </p:txBody>
      </p:sp>
      <p:cxnSp>
        <p:nvCxnSpPr>
          <p:cNvPr id="45" name="Straight Arrow Connector 44"/>
          <p:cNvCxnSpPr>
            <a:stCxn id="7174" idx="2"/>
            <a:endCxn id="7176" idx="0"/>
          </p:cNvCxnSpPr>
          <p:nvPr/>
        </p:nvCxnSpPr>
        <p:spPr>
          <a:xfrm rot="5400000">
            <a:off x="6732587" y="3687763"/>
            <a:ext cx="373063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7173" idx="2"/>
            <a:endCxn id="40" idx="0"/>
          </p:cNvCxnSpPr>
          <p:nvPr/>
        </p:nvCxnSpPr>
        <p:spPr>
          <a:xfrm rot="5400000">
            <a:off x="2122487" y="3687763"/>
            <a:ext cx="373063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95400" y="783043"/>
            <a:ext cx="4138889" cy="100584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en-US" sz="14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US" sz="3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Determinant</a:t>
            </a:r>
          </a:p>
        </p:txBody>
      </p:sp>
      <p:grpSp>
        <p:nvGrpSpPr>
          <p:cNvPr id="18" name="Group 40"/>
          <p:cNvGrpSpPr/>
          <p:nvPr/>
        </p:nvGrpSpPr>
        <p:grpSpPr>
          <a:xfrm>
            <a:off x="5867400" y="685800"/>
            <a:ext cx="2514600" cy="1200150"/>
            <a:chOff x="304800" y="1143000"/>
            <a:chExt cx="2514600" cy="1200329"/>
          </a:xfrm>
          <a:solidFill>
            <a:schemeClr val="bg1"/>
          </a:solidFill>
        </p:grpSpPr>
        <p:sp>
          <p:nvSpPr>
            <p:cNvPr id="37" name="Rectangle 2"/>
            <p:cNvSpPr>
              <a:spLocks noChangeArrowheads="1"/>
            </p:cNvSpPr>
            <p:nvPr/>
          </p:nvSpPr>
          <p:spPr bwMode="auto">
            <a:xfrm>
              <a:off x="304800" y="1143000"/>
              <a:ext cx="2514600" cy="120032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dirty="0" err="1">
                  <a:latin typeface="Arial" charset="0"/>
                  <a:cs typeface="Arial" charset="0"/>
                </a:rPr>
                <a:t>denoted</a:t>
              </a:r>
              <a:r>
                <a:rPr lang="fr-FR" dirty="0">
                  <a:latin typeface="Arial" charset="0"/>
                  <a:cs typeface="Arial" charset="0"/>
                </a:rPr>
                <a:t> as:</a:t>
              </a:r>
            </a:p>
            <a:p>
              <a:pPr>
                <a:defRPr/>
              </a:pPr>
              <a:endParaRPr lang="fr-FR" dirty="0">
                <a:latin typeface="Arial" charset="0"/>
                <a:cs typeface="Arial" charset="0"/>
              </a:endParaRPr>
            </a:p>
            <a:p>
              <a:pPr>
                <a:defRPr/>
              </a:pPr>
              <a:endParaRPr lang="fr-FR" dirty="0">
                <a:latin typeface="Arial" charset="0"/>
                <a:cs typeface="Arial" charset="0"/>
              </a:endParaRPr>
            </a:p>
            <a:p>
              <a:pPr>
                <a:defRPr/>
              </a:pPr>
              <a:endParaRPr lang="fr-FR" dirty="0">
                <a:latin typeface="Arial" charset="0"/>
                <a:cs typeface="Arial" charset="0"/>
              </a:endParaRPr>
            </a:p>
          </p:txBody>
        </p:sp>
        <p:graphicFrame>
          <p:nvGraphicFramePr>
            <p:cNvPr id="7170" name="Object 2"/>
            <p:cNvGraphicFramePr>
              <a:graphicFrameLocks noChangeAspect="1"/>
            </p:cNvGraphicFramePr>
            <p:nvPr/>
          </p:nvGraphicFramePr>
          <p:xfrm>
            <a:off x="600075" y="1524000"/>
            <a:ext cx="1924050" cy="674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86" name="Equation" r:id="rId3" imgW="723600" imgH="253800" progId="Equation.3">
                    <p:embed/>
                  </p:oleObj>
                </mc:Choice>
                <mc:Fallback>
                  <p:oleObj name="Equation" r:id="rId3" imgW="7236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0075" y="1524000"/>
                          <a:ext cx="1924050" cy="674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77" name="Straight Arrow Connector 76"/>
          <p:cNvCxnSpPr>
            <a:stCxn id="2" idx="3"/>
            <a:endCxn id="37" idx="1"/>
          </p:cNvCxnSpPr>
          <p:nvPr/>
        </p:nvCxnSpPr>
        <p:spPr>
          <a:xfrm>
            <a:off x="5434013" y="1285875"/>
            <a:ext cx="43338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Oval 84"/>
          <p:cNvSpPr/>
          <p:nvPr/>
        </p:nvSpPr>
        <p:spPr>
          <a:xfrm>
            <a:off x="1308100" y="790575"/>
            <a:ext cx="4114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MCC9-12.N.VM.12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43"/>
          <p:cNvSpPr txBox="1">
            <a:spLocks noChangeArrowheads="1"/>
          </p:cNvSpPr>
          <p:nvPr/>
        </p:nvSpPr>
        <p:spPr bwMode="auto">
          <a:xfrm>
            <a:off x="4419600" y="3316288"/>
            <a:ext cx="4724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 startAt="2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&amp; add the elements when the first row diagonals.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 startAt="2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Subtract.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930400" y="838200"/>
            <a:ext cx="274638" cy="12192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362200" y="838200"/>
            <a:ext cx="274638" cy="1219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13317" name="Object 10"/>
          <p:cNvGraphicFramePr>
            <a:graphicFrameLocks noChangeAspect="1"/>
          </p:cNvGraphicFramePr>
          <p:nvPr/>
        </p:nvGraphicFramePr>
        <p:xfrm>
          <a:off x="304800" y="808038"/>
          <a:ext cx="2843213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3" imgW="1511300" imgH="711200" progId="Equation.3">
                  <p:embed/>
                </p:oleObj>
              </mc:Choice>
              <mc:Fallback>
                <p:oleObj name="Equation" r:id="rId3" imgW="15113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808038"/>
                        <a:ext cx="2843213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32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How to find the determinant for a 3 X 3 matrix</a:t>
            </a:r>
          </a:p>
        </p:txBody>
      </p:sp>
      <p:graphicFrame>
        <p:nvGraphicFramePr>
          <p:cNvPr id="13319" name="Object 9"/>
          <p:cNvGraphicFramePr>
            <a:graphicFrameLocks noChangeAspect="1"/>
          </p:cNvGraphicFramePr>
          <p:nvPr/>
        </p:nvGraphicFramePr>
        <p:xfrm>
          <a:off x="5211763" y="2895600"/>
          <a:ext cx="19589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5" imgW="1040948" imgH="203112" progId="Equation.3">
                  <p:embed/>
                </p:oleObj>
              </mc:Choice>
              <mc:Fallback>
                <p:oleObj name="Equation" r:id="rId5" imgW="104094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3" y="2895600"/>
                        <a:ext cx="19589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20" name="Group 32"/>
          <p:cNvGrpSpPr>
            <a:grpSpLocks/>
          </p:cNvGrpSpPr>
          <p:nvPr/>
        </p:nvGrpSpPr>
        <p:grpSpPr bwMode="auto">
          <a:xfrm>
            <a:off x="1746250" y="4705350"/>
            <a:ext cx="4910138" cy="800100"/>
            <a:chOff x="1745477" y="4705350"/>
            <a:chExt cx="4911545" cy="800101"/>
          </a:xfrm>
        </p:grpSpPr>
        <p:sp>
          <p:nvSpPr>
            <p:cNvPr id="13339" name="Rectangle 13"/>
            <p:cNvSpPr>
              <a:spLocks noChangeArrowheads="1"/>
            </p:cNvSpPr>
            <p:nvPr/>
          </p:nvSpPr>
          <p:spPr bwMode="auto">
            <a:xfrm rot="-2638427">
              <a:off x="1745477" y="4705350"/>
              <a:ext cx="1589211" cy="274638"/>
            </a:xfrm>
            <a:prstGeom prst="rect">
              <a:avLst/>
            </a:prstGeom>
            <a:noFill/>
            <a:ln w="19050">
              <a:solidFill>
                <a:srgbClr val="FFC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40" name="Rectangle 13"/>
            <p:cNvSpPr>
              <a:spLocks noChangeArrowheads="1"/>
            </p:cNvSpPr>
            <p:nvPr/>
          </p:nvSpPr>
          <p:spPr bwMode="auto">
            <a:xfrm rot="-2638427">
              <a:off x="2142183" y="4705350"/>
              <a:ext cx="1589211" cy="274638"/>
            </a:xfrm>
            <a:prstGeom prst="rect">
              <a:avLst/>
            </a:prstGeom>
            <a:noFill/>
            <a:ln w="19050">
              <a:solidFill>
                <a:srgbClr val="FFC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41" name="Rectangle 13"/>
            <p:cNvSpPr>
              <a:spLocks noChangeArrowheads="1"/>
            </p:cNvSpPr>
            <p:nvPr/>
          </p:nvSpPr>
          <p:spPr bwMode="auto">
            <a:xfrm rot="-2638427">
              <a:off x="2538889" y="4705350"/>
              <a:ext cx="1589211" cy="274638"/>
            </a:xfrm>
            <a:prstGeom prst="rect">
              <a:avLst/>
            </a:prstGeom>
            <a:noFill/>
            <a:ln w="19050">
              <a:solidFill>
                <a:srgbClr val="FFC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2861810" y="5495926"/>
              <a:ext cx="3795212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 bwMode="auto">
            <a:xfrm rot="16200000" flipV="1">
              <a:off x="6325231" y="5184775"/>
              <a:ext cx="639763" cy="1587"/>
            </a:xfrm>
            <a:prstGeom prst="straightConnector1">
              <a:avLst/>
            </a:prstGeom>
            <a:ln w="190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" name="Picture 36" descr="Picture1.png"/>
          <p:cNvPicPr>
            <a:picLocks noChangeAspect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3200400" y="838200"/>
            <a:ext cx="707078" cy="1273859"/>
          </a:xfrm>
          <a:prstGeom prst="rect">
            <a:avLst/>
          </a:prstGeom>
        </p:spPr>
      </p:pic>
      <p:sp>
        <p:nvSpPr>
          <p:cNvPr id="13322" name="TextBox 39"/>
          <p:cNvSpPr txBox="1">
            <a:spLocks noChangeArrowheads="1"/>
          </p:cNvSpPr>
          <p:nvPr/>
        </p:nvSpPr>
        <p:spPr bwMode="auto">
          <a:xfrm>
            <a:off x="4419600" y="838200"/>
            <a:ext cx="4495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the first and second columns &amp; write them on the right side.</a:t>
            </a:r>
          </a:p>
        </p:txBody>
      </p:sp>
      <p:sp>
        <p:nvSpPr>
          <p:cNvPr id="41" name="Curved Down Arrow 40"/>
          <p:cNvSpPr/>
          <p:nvPr/>
        </p:nvSpPr>
        <p:spPr>
          <a:xfrm>
            <a:off x="2057400" y="503238"/>
            <a:ext cx="1295400" cy="304800"/>
          </a:xfrm>
          <a:prstGeom prst="curvedDown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Curved Down Arrow 42"/>
          <p:cNvSpPr/>
          <p:nvPr/>
        </p:nvSpPr>
        <p:spPr>
          <a:xfrm flipV="1">
            <a:off x="2470150" y="2079625"/>
            <a:ext cx="1295400" cy="304800"/>
          </a:xfrm>
          <a:prstGeom prst="curved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325" name="TextBox 44"/>
          <p:cNvSpPr txBox="1">
            <a:spLocks noChangeArrowheads="1"/>
          </p:cNvSpPr>
          <p:nvPr/>
        </p:nvSpPr>
        <p:spPr bwMode="auto">
          <a:xfrm>
            <a:off x="4419600" y="5503863"/>
            <a:ext cx="4724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 startAt="3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&amp; add the elements when the last row diagonals.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  <a:buFont typeface="Calibri" panose="020F0502020204030204" pitchFamily="34" charset="0"/>
              <a:buAutoNum type="arabicPeriod" startAt="3"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Simplify.</a:t>
            </a:r>
          </a:p>
        </p:txBody>
      </p:sp>
      <p:graphicFrame>
        <p:nvGraphicFramePr>
          <p:cNvPr id="13326" name="Object 11"/>
          <p:cNvGraphicFramePr>
            <a:graphicFrameLocks noChangeAspect="1"/>
          </p:cNvGraphicFramePr>
          <p:nvPr/>
        </p:nvGraphicFramePr>
        <p:xfrm>
          <a:off x="4160838" y="4552950"/>
          <a:ext cx="40608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8" imgW="2159000" imgH="203200" progId="Equation.3">
                  <p:embed/>
                </p:oleObj>
              </mc:Choice>
              <mc:Fallback>
                <p:oleObj name="Equation" r:id="rId8" imgW="2159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838" y="4552950"/>
                        <a:ext cx="40608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27" name="Group 31"/>
          <p:cNvGrpSpPr>
            <a:grpSpLocks/>
          </p:cNvGrpSpPr>
          <p:nvPr/>
        </p:nvGrpSpPr>
        <p:grpSpPr bwMode="auto">
          <a:xfrm>
            <a:off x="2381250" y="2392363"/>
            <a:ext cx="3165475" cy="1589087"/>
            <a:chOff x="2380665" y="2391772"/>
            <a:chExt cx="3166060" cy="1589087"/>
          </a:xfrm>
        </p:grpSpPr>
        <p:sp>
          <p:nvSpPr>
            <p:cNvPr id="13333" name="Rectangle 13"/>
            <p:cNvSpPr>
              <a:spLocks noChangeArrowheads="1"/>
            </p:cNvSpPr>
            <p:nvPr/>
          </p:nvSpPr>
          <p:spPr bwMode="auto">
            <a:xfrm rot="-8038427">
              <a:off x="1747517" y="3025629"/>
              <a:ext cx="1588378" cy="322082"/>
            </a:xfrm>
            <a:prstGeom prst="rect">
              <a:avLst/>
            </a:prstGeom>
            <a:noFill/>
            <a:ln w="19050">
              <a:solidFill>
                <a:srgbClr val="66FF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34" name="Rectangle 13"/>
            <p:cNvSpPr>
              <a:spLocks noChangeArrowheads="1"/>
            </p:cNvSpPr>
            <p:nvPr/>
          </p:nvSpPr>
          <p:spPr bwMode="auto">
            <a:xfrm rot="-8038427">
              <a:off x="2191947" y="3025941"/>
              <a:ext cx="1588378" cy="320040"/>
            </a:xfrm>
            <a:prstGeom prst="rect">
              <a:avLst/>
            </a:prstGeom>
            <a:noFill/>
            <a:ln w="19050">
              <a:solidFill>
                <a:srgbClr val="66FF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35" name="Rectangle 13"/>
            <p:cNvSpPr>
              <a:spLocks noChangeArrowheads="1"/>
            </p:cNvSpPr>
            <p:nvPr/>
          </p:nvSpPr>
          <p:spPr bwMode="auto">
            <a:xfrm rot="-8038427">
              <a:off x="2635355" y="3025941"/>
              <a:ext cx="1588378" cy="320040"/>
            </a:xfrm>
            <a:prstGeom prst="rect">
              <a:avLst/>
            </a:prstGeom>
            <a:noFill/>
            <a:ln w="19050">
              <a:solidFill>
                <a:srgbClr val="66FF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336" name="Group 30"/>
            <p:cNvGrpSpPr>
              <a:grpSpLocks/>
            </p:cNvGrpSpPr>
            <p:nvPr/>
          </p:nvGrpSpPr>
          <p:grpSpPr bwMode="auto">
            <a:xfrm flipV="1">
              <a:off x="2986088" y="2495549"/>
              <a:ext cx="2560637" cy="455612"/>
              <a:chOff x="3943809" y="3339687"/>
              <a:chExt cx="2560637" cy="455612"/>
            </a:xfrm>
          </p:grpSpPr>
          <p:cxnSp>
            <p:nvCxnSpPr>
              <p:cNvPr id="65" name="Straight Connector 64"/>
              <p:cNvCxnSpPr/>
              <p:nvPr/>
            </p:nvCxnSpPr>
            <p:spPr bwMode="auto">
              <a:xfrm flipV="1">
                <a:off x="3943336" y="3789539"/>
                <a:ext cx="2561110" cy="0"/>
              </a:xfrm>
              <a:prstGeom prst="line">
                <a:avLst/>
              </a:prstGeom>
              <a:ln w="19050">
                <a:solidFill>
                  <a:srgbClr val="66FF3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/>
              <p:nvPr/>
            </p:nvCxnSpPr>
            <p:spPr bwMode="auto">
              <a:xfrm rot="5400000" flipH="1" flipV="1">
                <a:off x="6275846" y="3567289"/>
                <a:ext cx="455613" cy="1587"/>
              </a:xfrm>
              <a:prstGeom prst="straightConnector1">
                <a:avLst/>
              </a:prstGeom>
              <a:ln w="19050">
                <a:solidFill>
                  <a:srgbClr val="66FF3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2" name="Picture 41" descr="Picture1.png"/>
          <p:cNvPicPr>
            <a:picLocks noChangeAspect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3246663" y="2545295"/>
            <a:ext cx="707133" cy="1273860"/>
          </a:xfrm>
          <a:prstGeom prst="rect">
            <a:avLst/>
          </a:prstGeom>
        </p:spPr>
      </p:pic>
      <p:graphicFrame>
        <p:nvGraphicFramePr>
          <p:cNvPr id="13329" name="Object 7"/>
          <p:cNvGraphicFramePr>
            <a:graphicFrameLocks noChangeAspect="1"/>
          </p:cNvGraphicFramePr>
          <p:nvPr/>
        </p:nvGraphicFramePr>
        <p:xfrm>
          <a:off x="350838" y="2514600"/>
          <a:ext cx="2843212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0" imgW="1511300" imgH="711200" progId="Equation.3">
                  <p:embed/>
                </p:oleObj>
              </mc:Choice>
              <mc:Fallback>
                <p:oleObj name="Equation" r:id="rId10" imgW="15113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2514600"/>
                        <a:ext cx="2843212" cy="133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0" name="Object 12"/>
          <p:cNvGraphicFramePr>
            <a:graphicFrameLocks noChangeAspect="1"/>
          </p:cNvGraphicFramePr>
          <p:nvPr/>
        </p:nvGraphicFramePr>
        <p:xfrm>
          <a:off x="350838" y="4171950"/>
          <a:ext cx="2843212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11" imgW="1511300" imgH="711200" progId="Equation.3">
                  <p:embed/>
                </p:oleObj>
              </mc:Choice>
              <mc:Fallback>
                <p:oleObj name="Equation" r:id="rId11" imgW="15113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4171950"/>
                        <a:ext cx="2843212" cy="133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9" name="Picture 68" descr="Picture1.png"/>
          <p:cNvPicPr>
            <a:picLocks noChangeAspect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3246438" y="4203092"/>
            <a:ext cx="707078" cy="1273290"/>
          </a:xfrm>
          <a:prstGeom prst="rect">
            <a:avLst/>
          </a:prstGeom>
        </p:spPr>
      </p:pic>
      <p:sp>
        <p:nvSpPr>
          <p:cNvPr id="32" name="TextBox 1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 dirty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© 2010, Dr. Jennifer L. Bell, LaGrange High School, LaGrange, Georgia		adapted from various </a:t>
            </a:r>
            <a:r>
              <a:rPr lang="en-US" altLang="en-US" sz="800" dirty="0" smtClean="0">
                <a:solidFill>
                  <a:prstClr val="black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sources		MCC9-12.N.VM.12</a:t>
            </a:r>
            <a:endParaRPr lang="en-US" alt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1338</Words>
  <Application>Microsoft Office PowerPoint</Application>
  <PresentationFormat>On-screen Show (4:3)</PresentationFormat>
  <Paragraphs>246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17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45" baseType="lpstr">
      <vt:lpstr>Arial</vt:lpstr>
      <vt:lpstr>Arial Black</vt:lpstr>
      <vt:lpstr>Calibri</vt:lpstr>
      <vt:lpstr>Cambria Math</vt:lpstr>
      <vt:lpstr>Century Gothic</vt:lpstr>
      <vt:lpstr>Times New Roman</vt:lpstr>
      <vt:lpstr>Wingdings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13_Office Theme</vt:lpstr>
      <vt:lpstr>14_Office Theme</vt:lpstr>
      <vt:lpstr>15_Office Theme</vt:lpstr>
      <vt:lpstr>16_Office Theme</vt:lpstr>
      <vt:lpstr>17_Office Theme</vt:lpstr>
      <vt:lpstr>Microsoft Equation 3.0</vt:lpstr>
      <vt:lpstr>Equation</vt:lpstr>
      <vt:lpstr>MathType 5.0 Equation</vt:lpstr>
      <vt:lpstr>Matrix Multiplication</vt:lpstr>
      <vt:lpstr>Steps for Matrix Multiplication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solve a linear system using a matrix inverse</vt:lpstr>
      <vt:lpstr>How to solve a linear system using a matrix inverse</vt:lpstr>
      <vt:lpstr>PowerPoint Presentation</vt:lpstr>
      <vt:lpstr>Example</vt:lpstr>
      <vt:lpstr>How to find the area of a quadrilateral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Brown</dc:creator>
  <cp:lastModifiedBy>Jennifer Brown</cp:lastModifiedBy>
  <cp:revision>2</cp:revision>
  <dcterms:created xsi:type="dcterms:W3CDTF">2015-01-30T18:48:22Z</dcterms:created>
  <dcterms:modified xsi:type="dcterms:W3CDTF">2015-01-30T18:56:44Z</dcterms:modified>
</cp:coreProperties>
</file>