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910" y="4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77639" y="513399"/>
            <a:ext cx="1234441" cy="10921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" y="513399"/>
            <a:ext cx="3581401" cy="10921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1" y="2987040"/>
            <a:ext cx="2407920" cy="844772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4161" y="2987040"/>
            <a:ext cx="2407920" cy="844772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5AAA-2937-43A4-8F29-6FA7A78BF15D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B128A-389B-4F70-8926-0B4585F61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 flipV="1">
            <a:off x="0" y="4800600"/>
            <a:ext cx="7315200" cy="4800600"/>
            <a:chOff x="0" y="1"/>
            <a:chExt cx="7315200" cy="4800600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828800" y="4800600"/>
              <a:ext cx="54864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V="1">
              <a:off x="-587266" y="2400301"/>
              <a:ext cx="4800600" cy="0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0" y="4800600"/>
              <a:ext cx="1965434" cy="1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2895600" y="6400800"/>
            <a:ext cx="33567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Linear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Regression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7269" y="9415046"/>
            <a:ext cx="5517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Cambria Math"/>
                <a:ea typeface="Cambria Math"/>
              </a:rPr>
              <a:t>©2010, Dr. Jennifer L. Bell, LaGrange High School, LaGrange, </a:t>
            </a:r>
            <a:r>
              <a:rPr lang="en-US" sz="800" dirty="0" smtClean="0">
                <a:latin typeface="Cambria Math"/>
                <a:ea typeface="Cambria Math"/>
              </a:rPr>
              <a:t>Georgia</a:t>
            </a:r>
          </a:p>
          <a:p>
            <a:pPr algn="ctr"/>
            <a:r>
              <a:rPr lang="en-US" sz="800" dirty="0" smtClean="0">
                <a:latin typeface="Cambria Math"/>
                <a:ea typeface="Cambria Math"/>
              </a:rPr>
              <a:t>(MCC9-12.S.ID.6a; MCC9-12.S.ID.6c; MCC9-12.S.ID.7)</a:t>
            </a:r>
            <a:endParaRPr lang="en-US" sz="800" dirty="0"/>
          </a:p>
        </p:txBody>
      </p:sp>
      <p:sp>
        <p:nvSpPr>
          <p:cNvPr id="3" name="Rectangle 2"/>
          <p:cNvSpPr/>
          <p:nvPr/>
        </p:nvSpPr>
        <p:spPr>
          <a:xfrm rot="10800000">
            <a:off x="1936327" y="4215825"/>
            <a:ext cx="34425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cap="none" spc="0" dirty="0" smtClean="0">
                <a:ln/>
                <a:solidFill>
                  <a:schemeClr val="accent4"/>
                </a:solidFill>
                <a:effectLst/>
              </a:rPr>
              <a:t>Tongue Twister Lab</a:t>
            </a:r>
            <a:endParaRPr lang="en-US" sz="3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13269"/>
              </p:ext>
            </p:extLst>
          </p:nvPr>
        </p:nvGraphicFramePr>
        <p:xfrm>
          <a:off x="1219199" y="1474143"/>
          <a:ext cx="4876800" cy="266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0"/>
                <a:gridCol w="2438400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 rot="10800000">
            <a:off x="4724399" y="3377284"/>
            <a:ext cx="38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0800000">
            <a:off x="4724399" y="2993143"/>
            <a:ext cx="38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 rot="10800000">
            <a:off x="4724399" y="2609003"/>
            <a:ext cx="38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0800000">
            <a:off x="4724399" y="2224863"/>
            <a:ext cx="38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0800000">
            <a:off x="4724399" y="1840723"/>
            <a:ext cx="38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0800000">
            <a:off x="4724399" y="1456583"/>
            <a:ext cx="38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0800000">
            <a:off x="3657599" y="3760845"/>
            <a:ext cx="243839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People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0800000">
            <a:off x="1190625" y="3729334"/>
            <a:ext cx="2438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Time (to the </a:t>
            </a:r>
            <a:r>
              <a:rPr lang="en-US" sz="1200" dirty="0" smtClean="0"/>
              <a:t>nearest</a:t>
            </a:r>
          </a:p>
          <a:p>
            <a:pPr algn="ctr"/>
            <a:r>
              <a:rPr lang="en-US" sz="1200" dirty="0" smtClean="0"/>
              <a:t> </a:t>
            </a:r>
            <a:r>
              <a:rPr lang="en-US" sz="1200" dirty="0"/>
              <a:t>tenth of a second)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 rot="10800000">
            <a:off x="190500" y="202048"/>
            <a:ext cx="69342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Questions:</a:t>
            </a:r>
            <a:endParaRPr lang="en-US" sz="1400" dirty="0">
              <a:solidFill>
                <a:prstClr val="black"/>
              </a:solidFill>
            </a:endParaRPr>
          </a:p>
          <a:p>
            <a:pPr lvl="1">
              <a:buSzPct val="100000"/>
              <a:buFontTx/>
              <a:buAutoNum type="arabicPeriod"/>
              <a:defRPr/>
            </a:pPr>
            <a:r>
              <a:rPr lang="en-US" sz="14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 Estimate the number of seconds for 30 people to say each tongue twister.</a:t>
            </a:r>
            <a:endParaRPr lang="en-US" sz="1400" dirty="0">
              <a:solidFill>
                <a:prstClr val="black"/>
              </a:solidFill>
            </a:endParaRPr>
          </a:p>
          <a:p>
            <a:pPr marL="914400">
              <a:defRPr/>
            </a:pPr>
            <a:endParaRPr lang="en-US" sz="1400" dirty="0">
              <a:solidFill>
                <a:prstClr val="black"/>
              </a:solidFill>
              <a:cs typeface="Times New Roman" pitchFamily="18" charset="0"/>
            </a:endParaRPr>
          </a:p>
          <a:p>
            <a:pPr marL="914400"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SzPct val="100000"/>
              <a:defRPr/>
            </a:pPr>
            <a:r>
              <a:rPr lang="en-US" sz="14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2. Compare the regression lines for each tongue twister.  Explain any differences.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4800600"/>
            <a:ext cx="5486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587266" y="2400301"/>
            <a:ext cx="4800600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4800600"/>
            <a:ext cx="1965434" cy="1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28800" y="0"/>
            <a:ext cx="54864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</a:rPr>
              <a:t>Find </a:t>
            </a:r>
            <a:r>
              <a:rPr lang="en-US" sz="1800" dirty="0">
                <a:latin typeface="Times New Roman" pitchFamily="18" charset="0"/>
              </a:rPr>
              <a:t>the regression equation appropriate for this data set.  Round values to two decimal places.</a:t>
            </a: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latin typeface="Times New Roman" pitchFamily="18" charset="0"/>
            </a:endParaRP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</a:rPr>
              <a:t>Find </a:t>
            </a:r>
            <a:r>
              <a:rPr lang="en-US" sz="1800" dirty="0">
                <a:latin typeface="Times New Roman" pitchFamily="18" charset="0"/>
              </a:rPr>
              <a:t>and interpret the slope of the regression equation in the context of the scenario</a:t>
            </a:r>
            <a:r>
              <a:rPr lang="en-US" sz="1800" dirty="0" smtClean="0">
                <a:latin typeface="Times New Roman" pitchFamily="18" charset="0"/>
              </a:rPr>
              <a:t>.</a:t>
            </a: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latin typeface="Times New Roman" pitchFamily="18" charset="0"/>
            </a:endParaRP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</a:rPr>
              <a:t>Find an approximation for the number of deaths due to heart disease in 1995.</a:t>
            </a: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endParaRPr lang="en-US" sz="1800" dirty="0" smtClean="0">
              <a:latin typeface="Times New Roman" pitchFamily="18" charset="0"/>
            </a:endParaRP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</a:rPr>
              <a:t>Predict the number of deaths from heart disease in 2012.</a:t>
            </a: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endParaRPr lang="en-US" sz="1800" dirty="0" smtClean="0">
              <a:latin typeface="Times New Roman" pitchFamily="18" charset="0"/>
            </a:endParaRPr>
          </a:p>
          <a:p>
            <a:pPr marL="342900" indent="-342900" eaLnBrk="0" hangingPunct="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</a:rPr>
              <a:t>Predict the year when the number of deaths from heart disease will reach approximately 100,000.</a:t>
            </a:r>
            <a:endParaRPr lang="en-US" sz="1800" dirty="0">
              <a:latin typeface="Times New Roman" pitchFamily="18" charset="0"/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1828800" y="5715000"/>
          <a:ext cx="5235575" cy="731520"/>
        </p:xfrm>
        <a:graphic>
          <a:graphicData uri="http://schemas.openxmlformats.org/drawingml/2006/table">
            <a:tbl>
              <a:tblPr/>
              <a:tblGrid>
                <a:gridCol w="920750"/>
                <a:gridCol w="719138"/>
                <a:gridCol w="719137"/>
                <a:gridCol w="719138"/>
                <a:gridCol w="719137"/>
                <a:gridCol w="719138"/>
                <a:gridCol w="719137"/>
              </a:tblGrid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Deaths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828800" y="4876800"/>
            <a:ext cx="525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</a:rPr>
              <a:t>umber of deaths per 100,000 people from heart disease </a:t>
            </a:r>
            <a:endParaRPr lang="en-US" sz="24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2743200" y="6629399"/>
            <a:ext cx="3668662" cy="2743201"/>
            <a:chOff x="2205038" y="2076450"/>
            <a:chExt cx="4576763" cy="3714751"/>
          </a:xfrm>
        </p:grpSpPr>
        <p:grpSp>
          <p:nvGrpSpPr>
            <p:cNvPr id="49" name="Group 30"/>
            <p:cNvGrpSpPr>
              <a:grpSpLocks/>
            </p:cNvGrpSpPr>
            <p:nvPr/>
          </p:nvGrpSpPr>
          <p:grpSpPr bwMode="auto">
            <a:xfrm>
              <a:off x="2205038" y="2076450"/>
              <a:ext cx="4576763" cy="3714751"/>
              <a:chOff x="1176" y="663"/>
              <a:chExt cx="2883" cy="2340"/>
            </a:xfrm>
          </p:grpSpPr>
          <p:pic>
            <p:nvPicPr>
              <p:cNvPr id="61" name="Picture 31" descr="grids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40000" contrast="-40000"/>
              </a:blip>
              <a:srcRect l="49588" t="26172" b="20453"/>
              <a:stretch>
                <a:fillRect/>
              </a:stretch>
            </p:blipFill>
            <p:spPr bwMode="auto">
              <a:xfrm>
                <a:off x="1420" y="795"/>
                <a:ext cx="2408" cy="20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2" name="Line 32"/>
              <p:cNvSpPr>
                <a:spLocks noChangeShapeType="1"/>
              </p:cNvSpPr>
              <p:nvPr/>
            </p:nvSpPr>
            <p:spPr bwMode="auto">
              <a:xfrm flipV="1">
                <a:off x="1176" y="2768"/>
                <a:ext cx="288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33"/>
              <p:cNvSpPr>
                <a:spLocks noChangeShapeType="1"/>
              </p:cNvSpPr>
              <p:nvPr/>
            </p:nvSpPr>
            <p:spPr bwMode="auto">
              <a:xfrm flipH="1">
                <a:off x="1560" y="663"/>
                <a:ext cx="0" cy="23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44"/>
              <p:cNvSpPr>
                <a:spLocks noChangeShapeType="1"/>
              </p:cNvSpPr>
              <p:nvPr/>
            </p:nvSpPr>
            <p:spPr bwMode="auto">
              <a:xfrm>
                <a:off x="2368" y="2718"/>
                <a:ext cx="0" cy="1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45"/>
              <p:cNvSpPr>
                <a:spLocks noChangeShapeType="1"/>
              </p:cNvSpPr>
              <p:nvPr/>
            </p:nvSpPr>
            <p:spPr bwMode="auto">
              <a:xfrm>
                <a:off x="2780" y="2718"/>
                <a:ext cx="0" cy="1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46"/>
              <p:cNvSpPr>
                <a:spLocks noChangeShapeType="1"/>
              </p:cNvSpPr>
              <p:nvPr/>
            </p:nvSpPr>
            <p:spPr bwMode="auto">
              <a:xfrm>
                <a:off x="3153" y="2718"/>
                <a:ext cx="0" cy="1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47"/>
              <p:cNvSpPr>
                <a:spLocks noChangeShapeType="1"/>
              </p:cNvSpPr>
              <p:nvPr/>
            </p:nvSpPr>
            <p:spPr bwMode="auto">
              <a:xfrm>
                <a:off x="3564" y="2718"/>
                <a:ext cx="0" cy="1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48"/>
              <p:cNvSpPr>
                <a:spLocks noChangeShapeType="1"/>
              </p:cNvSpPr>
              <p:nvPr/>
            </p:nvSpPr>
            <p:spPr bwMode="auto">
              <a:xfrm>
                <a:off x="1969" y="2718"/>
                <a:ext cx="0" cy="1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49"/>
              <p:cNvSpPr>
                <a:spLocks noChangeShapeType="1"/>
              </p:cNvSpPr>
              <p:nvPr/>
            </p:nvSpPr>
            <p:spPr bwMode="auto">
              <a:xfrm>
                <a:off x="1507" y="1742"/>
                <a:ext cx="13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50"/>
              <p:cNvSpPr>
                <a:spLocks noChangeShapeType="1"/>
              </p:cNvSpPr>
              <p:nvPr/>
            </p:nvSpPr>
            <p:spPr bwMode="auto">
              <a:xfrm>
                <a:off x="1507" y="1400"/>
                <a:ext cx="13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51"/>
              <p:cNvSpPr>
                <a:spLocks noChangeShapeType="1"/>
              </p:cNvSpPr>
              <p:nvPr/>
            </p:nvSpPr>
            <p:spPr bwMode="auto">
              <a:xfrm>
                <a:off x="1507" y="1050"/>
                <a:ext cx="13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52"/>
              <p:cNvSpPr>
                <a:spLocks noChangeShapeType="1"/>
              </p:cNvSpPr>
              <p:nvPr/>
            </p:nvSpPr>
            <p:spPr bwMode="auto">
              <a:xfrm>
                <a:off x="1509" y="2082"/>
                <a:ext cx="13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53"/>
              <p:cNvSpPr>
                <a:spLocks noChangeShapeType="1"/>
              </p:cNvSpPr>
              <p:nvPr/>
            </p:nvSpPr>
            <p:spPr bwMode="auto">
              <a:xfrm>
                <a:off x="1487" y="2416"/>
                <a:ext cx="13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" name="Oval 54"/>
            <p:cNvSpPr>
              <a:spLocks noChangeArrowheads="1"/>
            </p:cNvSpPr>
            <p:nvPr/>
          </p:nvSpPr>
          <p:spPr bwMode="auto">
            <a:xfrm>
              <a:off x="3414713" y="2743200"/>
              <a:ext cx="76200" cy="7620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55"/>
            <p:cNvSpPr>
              <a:spLocks noChangeArrowheads="1"/>
            </p:cNvSpPr>
            <p:nvPr/>
          </p:nvSpPr>
          <p:spPr bwMode="auto">
            <a:xfrm>
              <a:off x="4057650" y="4010025"/>
              <a:ext cx="76200" cy="7620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56"/>
            <p:cNvSpPr>
              <a:spLocks noChangeArrowheads="1"/>
            </p:cNvSpPr>
            <p:nvPr/>
          </p:nvSpPr>
          <p:spPr bwMode="auto">
            <a:xfrm>
              <a:off x="4695825" y="3276600"/>
              <a:ext cx="76200" cy="7620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57"/>
            <p:cNvSpPr>
              <a:spLocks noChangeArrowheads="1"/>
            </p:cNvSpPr>
            <p:nvPr/>
          </p:nvSpPr>
          <p:spPr bwMode="auto">
            <a:xfrm>
              <a:off x="5319713" y="4724400"/>
              <a:ext cx="76200" cy="7620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58"/>
            <p:cNvSpPr>
              <a:spLocks noChangeArrowheads="1"/>
            </p:cNvSpPr>
            <p:nvPr/>
          </p:nvSpPr>
          <p:spPr bwMode="auto">
            <a:xfrm>
              <a:off x="5972175" y="4343400"/>
              <a:ext cx="76200" cy="7620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59"/>
            <p:cNvSpPr>
              <a:spLocks noChangeShapeType="1"/>
            </p:cNvSpPr>
            <p:nvPr/>
          </p:nvSpPr>
          <p:spPr bwMode="auto">
            <a:xfrm>
              <a:off x="2590800" y="2667000"/>
              <a:ext cx="3810000" cy="220980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 flipV="1">
              <a:off x="3457575" y="2847975"/>
              <a:ext cx="0" cy="3048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61"/>
            <p:cNvSpPr>
              <a:spLocks noChangeShapeType="1"/>
            </p:cNvSpPr>
            <p:nvPr/>
          </p:nvSpPr>
          <p:spPr bwMode="auto">
            <a:xfrm flipH="1" flipV="1">
              <a:off x="4100513" y="3533775"/>
              <a:ext cx="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62"/>
            <p:cNvSpPr>
              <a:spLocks noChangeShapeType="1"/>
            </p:cNvSpPr>
            <p:nvPr/>
          </p:nvSpPr>
          <p:spPr bwMode="auto">
            <a:xfrm flipV="1">
              <a:off x="4724400" y="3352800"/>
              <a:ext cx="0" cy="5334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63"/>
            <p:cNvSpPr>
              <a:spLocks noChangeShapeType="1"/>
            </p:cNvSpPr>
            <p:nvPr/>
          </p:nvSpPr>
          <p:spPr bwMode="auto">
            <a:xfrm flipH="1" flipV="1">
              <a:off x="5362575" y="4248150"/>
              <a:ext cx="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64"/>
            <p:cNvSpPr>
              <a:spLocks noChangeShapeType="1"/>
            </p:cNvSpPr>
            <p:nvPr/>
          </p:nvSpPr>
          <p:spPr bwMode="auto">
            <a:xfrm flipH="1" flipV="1">
              <a:off x="5991225" y="4419600"/>
              <a:ext cx="0" cy="2286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 rot="16200000">
            <a:off x="-2077133" y="6877735"/>
            <a:ext cx="480060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Finding the Best Model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183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jbell</dc:creator>
  <cp:lastModifiedBy>Dr. Jennifer L. Brown</cp:lastModifiedBy>
  <cp:revision>17</cp:revision>
  <dcterms:created xsi:type="dcterms:W3CDTF">2010-04-18T17:38:11Z</dcterms:created>
  <dcterms:modified xsi:type="dcterms:W3CDTF">2014-07-01T17:51:01Z</dcterms:modified>
</cp:coreProperties>
</file>