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66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E52F0-7994-4329-BED5-28D9F5F49258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CEF7C-B510-448A-A938-D4B318417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9FE95C-3EF5-432E-9A86-176165DDDF9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This is a piecewise function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4B9A-7707-463C-B2BB-5F8E9B003060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25F6-B1DA-49E6-845A-32DAC8B3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4B9A-7707-463C-B2BB-5F8E9B003060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25F6-B1DA-49E6-845A-32DAC8B3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4B9A-7707-463C-B2BB-5F8E9B003060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25F6-B1DA-49E6-845A-32DAC8B3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4B9A-7707-463C-B2BB-5F8E9B003060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25F6-B1DA-49E6-845A-32DAC8B3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4B9A-7707-463C-B2BB-5F8E9B003060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25F6-B1DA-49E6-845A-32DAC8B3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4B9A-7707-463C-B2BB-5F8E9B003060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25F6-B1DA-49E6-845A-32DAC8B3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4B9A-7707-463C-B2BB-5F8E9B003060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25F6-B1DA-49E6-845A-32DAC8B3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4B9A-7707-463C-B2BB-5F8E9B003060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25F6-B1DA-49E6-845A-32DAC8B3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4B9A-7707-463C-B2BB-5F8E9B003060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25F6-B1DA-49E6-845A-32DAC8B3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4B9A-7707-463C-B2BB-5F8E9B003060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25F6-B1DA-49E6-845A-32DAC8B3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4B9A-7707-463C-B2BB-5F8E9B003060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25F6-B1DA-49E6-845A-32DAC8B3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84B9A-7707-463C-B2BB-5F8E9B003060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E25F6-B1DA-49E6-845A-32DAC8B3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14300" y="1219200"/>
            <a:ext cx="8877300" cy="5127486"/>
            <a:chOff x="228600" y="1219200"/>
            <a:chExt cx="8877300" cy="5127486"/>
          </a:xfrm>
        </p:grpSpPr>
        <p:pic>
          <p:nvPicPr>
            <p:cNvPr id="12902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38200" y="1219200"/>
              <a:ext cx="7653338" cy="4430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9" name="Straight Connector 18"/>
            <p:cNvCxnSpPr/>
            <p:nvPr/>
          </p:nvCxnSpPr>
          <p:spPr>
            <a:xfrm rot="16200000" flipH="1">
              <a:off x="4679550" y="3974587"/>
              <a:ext cx="0" cy="1860288"/>
            </a:xfrm>
            <a:prstGeom prst="line">
              <a:avLst/>
            </a:prstGeom>
            <a:ln w="28575"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781050" y="4903936"/>
              <a:ext cx="2971800" cy="1588"/>
            </a:xfrm>
            <a:prstGeom prst="straightConnector1">
              <a:avLst/>
            </a:prstGeom>
            <a:ln w="38100">
              <a:solidFill>
                <a:srgbClr val="99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7115833" y="3476640"/>
              <a:ext cx="0" cy="2856181"/>
            </a:xfrm>
            <a:prstGeom prst="straightConnector1">
              <a:avLst/>
            </a:prstGeom>
            <a:ln w="28575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3671358" y="4860748"/>
              <a:ext cx="91440" cy="914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609695" y="4860748"/>
              <a:ext cx="91440" cy="914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8600" y="4953000"/>
              <a:ext cx="3657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i="1" dirty="0" smtClean="0">
                  <a:solidFill>
                    <a:srgbClr val="9900FF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000" b="1" dirty="0" smtClean="0">
                  <a:solidFill>
                    <a:srgbClr val="9900FF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000" b="1" i="1" dirty="0" smtClean="0">
                  <a:solidFill>
                    <a:srgbClr val="9900FF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000" b="1" dirty="0" smtClean="0">
                  <a:solidFill>
                    <a:srgbClr val="9900FF"/>
                  </a:solidFill>
                  <a:latin typeface="Times New Roman" pitchFamily="18" charset="0"/>
                  <a:cs typeface="Times New Roman" pitchFamily="18" charset="0"/>
                </a:rPr>
                <a:t>) is decreasing from (-</a:t>
              </a:r>
              <a:r>
                <a:rPr lang="en-US" sz="2000" b="1" dirty="0" smtClean="0">
                  <a:solidFill>
                    <a:srgbClr val="9900FF"/>
                  </a:solidFill>
                  <a:latin typeface="Times New Roman" pitchFamily="18" charset="0"/>
                  <a:ea typeface="Cambria Math"/>
                  <a:cs typeface="Times New Roman" pitchFamily="18" charset="0"/>
                </a:rPr>
                <a:t>∞</a:t>
              </a:r>
              <a:r>
                <a:rPr lang="en-US" sz="2000" b="1" dirty="0" smtClean="0">
                  <a:solidFill>
                    <a:srgbClr val="9900FF"/>
                  </a:solidFill>
                  <a:latin typeface="Times New Roman" pitchFamily="18" charset="0"/>
                  <a:cs typeface="Times New Roman" pitchFamily="18" charset="0"/>
                </a:rPr>
                <a:t>, 0]</a:t>
              </a:r>
            </a:p>
            <a:p>
              <a:pPr algn="ctr"/>
              <a:r>
                <a:rPr lang="en-US" sz="2000" b="1" dirty="0" smtClean="0">
                  <a:solidFill>
                    <a:srgbClr val="9900FF"/>
                  </a:solidFill>
                  <a:latin typeface="Times New Roman" pitchFamily="18" charset="0"/>
                  <a:cs typeface="Times New Roman" pitchFamily="18" charset="0"/>
                </a:rPr>
                <a:t>downhill (“Wee!”)</a:t>
              </a:r>
              <a:endParaRPr lang="en-US" sz="2000" b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48300" y="4953000"/>
              <a:ext cx="3657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i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0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000" b="1" i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0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) is increasing from [2, </a:t>
              </a:r>
              <a:r>
                <a:rPr lang="en-US" sz="2000" b="1" dirty="0" smtClean="0">
                  <a:solidFill>
                    <a:srgbClr val="FF0066"/>
                  </a:solidFill>
                  <a:latin typeface="Times New Roman" pitchFamily="18" charset="0"/>
                  <a:ea typeface="Cambria Math"/>
                  <a:cs typeface="Times New Roman" pitchFamily="18" charset="0"/>
                </a:rPr>
                <a:t>∞</a:t>
              </a:r>
              <a:r>
                <a:rPr lang="en-US" sz="20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algn="ctr"/>
              <a:r>
                <a:rPr lang="en-US" sz="20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uphill  (“Keep pedaling!”)</a:t>
              </a:r>
              <a:endParaRPr lang="en-US" sz="2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38400" y="5638800"/>
              <a:ext cx="4572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i="1" dirty="0" smtClean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000" b="1" dirty="0" smtClean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000" b="1" i="1" dirty="0" smtClean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000" b="1" dirty="0" smtClean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) is remaining constant from [0, 2]</a:t>
              </a:r>
            </a:p>
            <a:p>
              <a:pPr algn="ctr"/>
              <a:r>
                <a:rPr lang="en-US" sz="2000" b="1" dirty="0" smtClean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“It is time to take a break!”</a:t>
              </a:r>
              <a:endParaRPr lang="en-US" sz="20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2465112" flipH="1">
              <a:off x="1925196" y="1458309"/>
              <a:ext cx="805760" cy="827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8" name="Rectangle 17"/>
          <p:cNvSpPr/>
          <p:nvPr/>
        </p:nvSpPr>
        <p:spPr>
          <a:xfrm>
            <a:off x="741818" y="152400"/>
            <a:ext cx="766036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Intervals of Increasing and Decreasing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66271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ea typeface="Cambria Math"/>
              </a:rPr>
              <a:t>©2010, Dr. Jennifer L. Bell, LaGrange High School, LaGrange, Georgia		</a:t>
            </a:r>
            <a:r>
              <a:rPr lang="en-US" sz="900" dirty="0" smtClean="0">
                <a:ea typeface="Cambria Math"/>
              </a:rPr>
              <a:t>adapted </a:t>
            </a:r>
            <a:r>
              <a:rPr lang="en-US" sz="900" dirty="0" smtClean="0">
                <a:ea typeface="Cambria Math"/>
              </a:rPr>
              <a:t>from various </a:t>
            </a:r>
            <a:r>
              <a:rPr lang="en-US" sz="900" dirty="0" smtClean="0">
                <a:ea typeface="Cambria Math"/>
              </a:rPr>
              <a:t>sources		</a:t>
            </a:r>
            <a:r>
              <a:rPr lang="en-US" sz="900" dirty="0" smtClean="0"/>
              <a:t>(MCC9‐12.F.IF.4; MCC9‐12.F.IF.7)</a:t>
            </a:r>
          </a:p>
          <a:p>
            <a:pPr algn="ctr"/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77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8</cp:revision>
  <dcterms:created xsi:type="dcterms:W3CDTF">2010-05-19T12:57:44Z</dcterms:created>
  <dcterms:modified xsi:type="dcterms:W3CDTF">2013-05-24T13:56:57Z</dcterms:modified>
</cp:coreProperties>
</file>