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9" r:id="rId2"/>
    <p:sldId id="258" r:id="rId3"/>
    <p:sldId id="259" r:id="rId4"/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8FE27-4CF8-4E07-A37D-59EDD18D36FC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17C39-0534-4A85-9759-8857F51B5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21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003BD-1006-4661-84F2-2B6444CA6402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C0531-D751-4F51-BA8E-6B31FF76BC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Teacher Preparation Directions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742950" indent="-742950" algn="ctr">
              <a:buAutoNum type="arabicPeriod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Gather materials: electrical tape, cut coordinate cards for number of students, &amp; piece of rope.</a:t>
            </a:r>
          </a:p>
          <a:p>
            <a:pPr marL="742950" indent="-742950" algn="ctr">
              <a:buAutoNum type="arabicPeriod"/>
            </a:pPr>
            <a:r>
              <a:rPr 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Create a 20 by 20 coordinate grid on the classroom floor with electrical tape.</a:t>
            </a:r>
          </a:p>
          <a:p>
            <a:pPr marL="742950" indent="-742950" algn="ctr">
              <a:buAutoNum type="arabicPeriod"/>
            </a:pPr>
            <a:r>
              <a:rPr lang="en-US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Select 2 students to be “Mike” and “Ike”.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After stretching a rope between the points, the students went on to earn an A!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10800000" flipH="1" flipV="1">
            <a:off x="1620836" y="4165600"/>
            <a:ext cx="2189163" cy="514350"/>
          </a:xfrm>
          <a:prstGeom prst="line">
            <a:avLst/>
          </a:prstGeom>
          <a:ln w="57150">
            <a:solidFill>
              <a:srgbClr val="FF0066"/>
            </a:solidFill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-76200" y="228600"/>
            <a:ext cx="92964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Later on, Mike and Ike decided to call their creation “line of best fit” because it fit between only a few of the points.</a:t>
            </a:r>
            <a:endParaRPr lang="en-US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 descr="C:\Users\Jennifer\AppData\Local\Microsoft\Windows\Temporary Internet Files\Content.IE5\0GX35XRC\MM9003567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7955" y="3733800"/>
            <a:ext cx="1295400" cy="1295400"/>
          </a:xfrm>
          <a:prstGeom prst="rect">
            <a:avLst/>
          </a:prstGeom>
          <a:noFill/>
        </p:spPr>
      </p:pic>
      <p:pic>
        <p:nvPicPr>
          <p:cNvPr id="1028" name="Picture 4" descr="C:\Users\Jennifer\AppData\Local\Microsoft\Windows\Temporary Internet Files\Content.IE5\5P6S8FPO\MM90028388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505200"/>
            <a:ext cx="1982755" cy="1619250"/>
          </a:xfrm>
          <a:prstGeom prst="rect">
            <a:avLst/>
          </a:prstGeom>
          <a:noFill/>
        </p:spPr>
      </p:pic>
      <p:sp>
        <p:nvSpPr>
          <p:cNvPr id="42" name="Oval 41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rot="10800000" flipH="1" flipV="1">
            <a:off x="1620836" y="4165600"/>
            <a:ext cx="2189163" cy="514350"/>
          </a:xfrm>
          <a:prstGeom prst="line">
            <a:avLst/>
          </a:prstGeom>
          <a:ln w="57150">
            <a:solidFill>
              <a:srgbClr val="FF0066"/>
            </a:solidFill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3810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radley Hand ITC" pitchFamily="66" charset="0"/>
              </a:rPr>
              <a:t>The End</a:t>
            </a:r>
            <a:endParaRPr lang="en-US" sz="9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radley Hand ITC" pitchFamily="66" charset="0"/>
            </a:endParaRPr>
          </a:p>
        </p:txBody>
      </p:sp>
      <p:pic>
        <p:nvPicPr>
          <p:cNvPr id="1027" name="Picture 3" descr="C:\Users\Jennifer\AppData\Local\Microsoft\Windows\Temporary Internet Files\Content.IE5\0GX35XRC\MM9003567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7955" y="3733800"/>
            <a:ext cx="1295400" cy="1295400"/>
          </a:xfrm>
          <a:prstGeom prst="rect">
            <a:avLst/>
          </a:prstGeom>
          <a:noFill/>
        </p:spPr>
      </p:pic>
      <p:pic>
        <p:nvPicPr>
          <p:cNvPr id="1028" name="Picture 4" descr="C:\Users\Jennifer\AppData\Local\Microsoft\Windows\Temporary Internet Files\Content.IE5\5P6S8FPO\MM90028388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505200"/>
            <a:ext cx="1982755" cy="1619250"/>
          </a:xfrm>
          <a:prstGeom prst="rect">
            <a:avLst/>
          </a:prstGeom>
          <a:noFill/>
        </p:spPr>
      </p:pic>
      <p:sp>
        <p:nvSpPr>
          <p:cNvPr id="40" name="Oval 39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rot="10800000" flipH="1" flipV="1">
            <a:off x="1620836" y="4165600"/>
            <a:ext cx="2189163" cy="514350"/>
          </a:xfrm>
          <a:prstGeom prst="line">
            <a:avLst/>
          </a:prstGeom>
          <a:ln w="57150">
            <a:solidFill>
              <a:srgbClr val="FF0066"/>
            </a:solidFill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152400"/>
            <a:ext cx="37338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Questions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 descr="C:\Users\Jennifer\AppData\Local\Microsoft\Windows\Temporary Internet Files\Content.IE5\0GX35XRC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687355" cy="687355"/>
          </a:xfrm>
          <a:prstGeom prst="rect">
            <a:avLst/>
          </a:prstGeom>
          <a:noFill/>
        </p:spPr>
      </p:pic>
      <p:pic>
        <p:nvPicPr>
          <p:cNvPr id="1028" name="Picture 4" descr="C:\Users\Jennifer\AppData\Local\Microsoft\Windows\Temporary Internet Files\Content.IE5\5P6S8FPO\MM9002838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143000"/>
            <a:ext cx="1026367" cy="838200"/>
          </a:xfrm>
          <a:prstGeom prst="rect">
            <a:avLst/>
          </a:prstGeom>
          <a:noFill/>
        </p:spPr>
      </p:pic>
      <p:grpSp>
        <p:nvGrpSpPr>
          <p:cNvPr id="46" name="Group 45"/>
          <p:cNvGrpSpPr/>
          <p:nvPr/>
        </p:nvGrpSpPr>
        <p:grpSpPr>
          <a:xfrm>
            <a:off x="228600" y="2286000"/>
            <a:ext cx="3581400" cy="3476625"/>
            <a:chOff x="914400" y="2514600"/>
            <a:chExt cx="4114800" cy="4086225"/>
          </a:xfrm>
        </p:grpSpPr>
        <p:pic>
          <p:nvPicPr>
            <p:cNvPr id="3" name="Picture 2" descr="1st_quad_grid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2514600"/>
              <a:ext cx="4114800" cy="4086225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3400425" y="52149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14600" y="43005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57300" y="340518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95463" y="42957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24012" y="5391150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33512" y="4495799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90700" y="46624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86050" y="502443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33513" y="304323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038475" y="39385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24213" y="2862262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90613" y="2705100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157412" y="39385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4305299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581400" y="44862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67138" y="609123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48113" y="484822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124325" y="4486274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00538" y="53863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214688" y="52101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409951" y="41290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481514" y="50244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514600" y="3405186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686051" y="3581399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252538" y="3757612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971676" y="41290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867025" y="591502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690813" y="59197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443038" y="393382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438275" y="57435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62063" y="4843462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257300" y="30432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00537" y="2705100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767137" y="4654550"/>
              <a:ext cx="76200" cy="762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 flipH="1" flipV="1">
              <a:off x="1620836" y="4165600"/>
              <a:ext cx="2189163" cy="514350"/>
            </a:xfrm>
            <a:prstGeom prst="line">
              <a:avLst/>
            </a:prstGeom>
            <a:ln w="57150">
              <a:solidFill>
                <a:srgbClr val="FF0066"/>
              </a:solidFill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1620837" y="4127500"/>
              <a:ext cx="76200" cy="762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3535680" y="609600"/>
            <a:ext cx="55778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What is the slope of the line?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535680" y="1730795"/>
            <a:ext cx="55778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Where woul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 the y-intercept be located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35680" y="3282877"/>
            <a:ext cx="557784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What is the equation of the line?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896150" y="1108642"/>
            <a:ext cx="8569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z="36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lang="en-US" sz="3600" b="1" cap="none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en-US" sz="36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73996" y="2660724"/>
            <a:ext cx="9012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≈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13</a:t>
            </a:r>
            <a:endParaRPr lang="en-US" sz="36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922325" y="3781919"/>
            <a:ext cx="28045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y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 =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</a:t>
            </a:r>
            <a:r>
              <a:rPr lang="en-US" sz="36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  <a:r>
              <a:rPr lang="en-US" sz="3600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r>
              <a:rPr lang="en-US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Cambria Math"/>
                <a:cs typeface="Times New Roman" pitchFamily="18" charset="0"/>
              </a:rPr>
              <a:t>x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 + 13 </a:t>
            </a:r>
            <a:endParaRPr lang="en-US" sz="36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35680" y="4404072"/>
            <a:ext cx="55778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Describe the relationship between the points.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603167" y="5334000"/>
            <a:ext cx="34428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w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eak &amp; negative</a:t>
            </a:r>
          </a:p>
          <a:p>
            <a:pPr algn="ctr"/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r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Cambria Math"/>
              </a:rPr>
              <a:t>≈-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0.29</a:t>
            </a:r>
            <a:endParaRPr lang="en-US" sz="3600" b="1" cap="none" spc="50" baseline="-2500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7" grpId="0"/>
      <p:bldP spid="48" grpId="0"/>
      <p:bldP spid="49" grpId="0"/>
      <p:bldP spid="50" grpId="0"/>
      <p:bldP spid="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152400"/>
            <a:ext cx="3962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Demon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strations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7" name="Picture 3" descr="C:\Users\Jennifer\AppData\Local\Microsoft\Windows\Temporary Internet Files\Content.IE5\0GX35XRC\MM900356784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687355" cy="687355"/>
          </a:xfrm>
          <a:prstGeom prst="rect">
            <a:avLst/>
          </a:prstGeom>
          <a:noFill/>
        </p:spPr>
      </p:pic>
      <p:pic>
        <p:nvPicPr>
          <p:cNvPr id="1028" name="Picture 4" descr="C:\Users\Jennifer\AppData\Local\Microsoft\Windows\Temporary Internet Files\Content.IE5\5P6S8FPO\MM9002838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143000"/>
            <a:ext cx="1026367" cy="838200"/>
          </a:xfrm>
          <a:prstGeom prst="rect">
            <a:avLst/>
          </a:prstGeom>
          <a:noFill/>
        </p:spPr>
      </p:pic>
      <p:grpSp>
        <p:nvGrpSpPr>
          <p:cNvPr id="2" name="Group 45"/>
          <p:cNvGrpSpPr/>
          <p:nvPr/>
        </p:nvGrpSpPr>
        <p:grpSpPr>
          <a:xfrm>
            <a:off x="228600" y="2286000"/>
            <a:ext cx="3581400" cy="3476625"/>
            <a:chOff x="914400" y="2514600"/>
            <a:chExt cx="4114800" cy="4086225"/>
          </a:xfrm>
        </p:grpSpPr>
        <p:pic>
          <p:nvPicPr>
            <p:cNvPr id="3" name="Picture 2" descr="1st_quad_grid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14400" y="2514600"/>
              <a:ext cx="4114800" cy="4086225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3400425" y="52149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2514600" y="43005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57300" y="340518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795463" y="42957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624012" y="5391150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433512" y="4495799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790700" y="46624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86050" y="502443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433513" y="304323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038475" y="39385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3224213" y="2862262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090613" y="2705100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2157412" y="39385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2324100" y="4305299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581400" y="44862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3767138" y="609123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948113" y="484822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124325" y="4486274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00538" y="53863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214688" y="52101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3409951" y="41290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481514" y="50244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2514600" y="3405186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2686051" y="3581399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252538" y="3757612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971676" y="41290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867025" y="591502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2690813" y="5919787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1443038" y="393382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438275" y="5743575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62063" y="4843462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257300" y="3043238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300537" y="2705100"/>
              <a:ext cx="76200" cy="76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3767137" y="4654550"/>
              <a:ext cx="76200" cy="762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0800000" flipH="1" flipV="1">
              <a:off x="1620836" y="4165600"/>
              <a:ext cx="2189163" cy="514350"/>
            </a:xfrm>
            <a:prstGeom prst="line">
              <a:avLst/>
            </a:prstGeom>
            <a:ln w="57150">
              <a:solidFill>
                <a:srgbClr val="FF0066"/>
              </a:solidFill>
            </a:ln>
            <a:effectLst>
              <a:softEdge rad="12700"/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1620837" y="4127500"/>
              <a:ext cx="76200" cy="7620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3535680" y="1730795"/>
            <a:ext cx="55778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Show me a strong &amp; positive relationship.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535680" y="3282877"/>
            <a:ext cx="557784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Show me a moderately strong, quadratic relationship.</a:t>
            </a:r>
            <a:endParaRPr lang="en-US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144412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1143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431823" y="340642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2155" y="4078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(1, 16)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476970" y="4078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(5, 12)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1785" y="4078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(3, 5)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4078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(10, 2)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155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(4, 9)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76970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(9, 7)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1785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(2, 18)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2133600"/>
            <a:ext cx="215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(11, 13)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172155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(8, 11)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3962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(12, 19)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4781785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(13, 6)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(0, 20)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168392" y="57291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(6, 13)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473207" y="57291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(7, 11)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5729111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(14, 10)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7082837" y="57291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(15, </a:t>
            </a:r>
            <a:r>
              <a:rPr lang="en-US" sz="4800" dirty="0"/>
              <a:t>1</a:t>
            </a:r>
            <a:r>
              <a:rPr lang="en-US" sz="4800" dirty="0" smtClean="0"/>
              <a:t>)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rot="5400000">
            <a:off x="1144412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>
            <a:off x="-1143000" y="3429000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431823" y="3406422"/>
            <a:ext cx="685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1600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52578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0" y="407811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(16, 8)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0" y="407811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(17, 10)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4781785" y="4078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(18, 5)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7086600" y="4078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(9, 2)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172155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(2, 13)</a:t>
            </a:r>
            <a:endParaRPr lang="en-US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476970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(2, </a:t>
            </a:r>
            <a:r>
              <a:rPr lang="en-US" sz="4800" dirty="0"/>
              <a:t>3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17" name="TextBox 16"/>
          <p:cNvSpPr txBox="1"/>
          <p:nvPr/>
        </p:nvSpPr>
        <p:spPr>
          <a:xfrm>
            <a:off x="4781785" y="21336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(1, 8)</a:t>
            </a:r>
            <a:endParaRPr lang="en-US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6934200" y="2133600"/>
            <a:ext cx="21533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(1, 18)</a:t>
            </a:r>
            <a:endParaRPr lang="en-US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962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(18, 20)</a:t>
            </a:r>
            <a:endParaRPr lang="en-US" sz="4800" dirty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396240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(12, 6)</a:t>
            </a:r>
            <a:endParaRPr lang="en-US" sz="4800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39624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(13, 12)</a:t>
            </a:r>
            <a:endParaRPr lang="en-US" sz="4800" dirty="0"/>
          </a:p>
        </p:txBody>
      </p:sp>
      <p:sp>
        <p:nvSpPr>
          <p:cNvPr id="22" name="TextBox 21"/>
          <p:cNvSpPr txBox="1"/>
          <p:nvPr/>
        </p:nvSpPr>
        <p:spPr>
          <a:xfrm>
            <a:off x="7086600" y="39624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(19, </a:t>
            </a:r>
            <a:r>
              <a:rPr lang="en-US" sz="4800" dirty="0"/>
              <a:t>7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23" name="TextBox 22"/>
          <p:cNvSpPr txBox="1"/>
          <p:nvPr/>
        </p:nvSpPr>
        <p:spPr>
          <a:xfrm>
            <a:off x="168392" y="57291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(8, 16)</a:t>
            </a:r>
            <a:endParaRPr lang="en-US" sz="4800" dirty="0"/>
          </a:p>
        </p:txBody>
      </p:sp>
      <p:sp>
        <p:nvSpPr>
          <p:cNvPr id="24" name="TextBox 23"/>
          <p:cNvSpPr txBox="1"/>
          <p:nvPr/>
        </p:nvSpPr>
        <p:spPr>
          <a:xfrm>
            <a:off x="2473207" y="57291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(9, 15)</a:t>
            </a:r>
            <a:endParaRPr lang="en-US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4648200" y="5729111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(1, 14)</a:t>
            </a:r>
            <a:endParaRPr lang="en-US" sz="4800" dirty="0"/>
          </a:p>
        </p:txBody>
      </p:sp>
      <p:sp>
        <p:nvSpPr>
          <p:cNvPr id="26" name="TextBox 25"/>
          <p:cNvSpPr txBox="1"/>
          <p:nvPr/>
        </p:nvSpPr>
        <p:spPr>
          <a:xfrm>
            <a:off x="7082837" y="5729111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(5, 11)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977" y="685800"/>
            <a:ext cx="814804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How the Line of Best Fit Came to Be</a:t>
            </a:r>
            <a:endParaRPr lang="en-US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0097" y="4769584"/>
            <a:ext cx="59438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Original Sources: </a:t>
            </a: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Will </a:t>
            </a:r>
            <a:r>
              <a:rPr lang="en-US" sz="2000" b="1" dirty="0" err="1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Hadden</a:t>
            </a: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 &amp; Bentley Wright</a:t>
            </a:r>
          </a:p>
          <a:p>
            <a:pPr algn="ctr"/>
            <a:r>
              <a:rPr lang="en-US" sz="2000" b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Modified by Dr. </a:t>
            </a: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Jennifer L. Bell</a:t>
            </a:r>
          </a:p>
          <a:p>
            <a:pPr algn="ctr"/>
            <a:r>
              <a:rPr lang="en-US" sz="2000" b="1" dirty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latin typeface="Cambria Math"/>
                <a:ea typeface="Cambria Math"/>
              </a:rPr>
              <a:t>© </a:t>
            </a: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2010, </a:t>
            </a:r>
            <a:r>
              <a:rPr lang="en-US" sz="2000" b="1" cap="none" spc="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  <a:effectLst/>
              </a:rPr>
              <a:t>LaGrange High School, </a:t>
            </a:r>
            <a:r>
              <a:rPr lang="en-US" sz="2000" b="1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LaGrange, Georgia</a:t>
            </a:r>
          </a:p>
          <a:p>
            <a:pPr algn="ctr"/>
            <a:r>
              <a:rPr lang="en-US" sz="2000" dirty="0" smtClean="0">
                <a:ln w="10541" cmpd="sng">
                  <a:noFill/>
                  <a:prstDash val="solid"/>
                </a:ln>
                <a:solidFill>
                  <a:sysClr val="windowText" lastClr="000000"/>
                </a:solidFill>
              </a:rPr>
              <a:t>(</a:t>
            </a:r>
            <a:r>
              <a:rPr lang="en-US" sz="2000" dirty="0" smtClean="0"/>
              <a:t>MCC.9-12.S.ID.6</a:t>
            </a:r>
            <a:r>
              <a:rPr lang="en-US" sz="2000" dirty="0"/>
              <a:t>; MCC.9-12.S.ID.6a; MCC.9-12.S.ID.6b; </a:t>
            </a:r>
            <a:endParaRPr lang="en-US" sz="2000" dirty="0" smtClean="0"/>
          </a:p>
          <a:p>
            <a:pPr algn="ctr"/>
            <a:r>
              <a:rPr lang="en-US" sz="2000" dirty="0" smtClean="0"/>
              <a:t>MCC.9-12.S.ID.6c</a:t>
            </a:r>
            <a:r>
              <a:rPr lang="en-US" sz="2000" dirty="0"/>
              <a:t>; </a:t>
            </a:r>
            <a:r>
              <a:rPr lang="en-US" sz="2000" dirty="0" smtClean="0"/>
              <a:t>MCC.9-12.S.ID.7; MCC9-12.S.ID.8)</a:t>
            </a:r>
            <a:endParaRPr lang="en-US" sz="2000" b="1" dirty="0" smtClean="0">
              <a:ln w="10541" cmpd="sng">
                <a:noFill/>
                <a:prstDash val="solid"/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Once upon a time, there was a graph with lots of points on it.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62600" y="2743200"/>
            <a:ext cx="2743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Move to the location listed on your coordinate card.</a:t>
            </a:r>
            <a:endParaRPr lang="en-US" sz="3600" dirty="0"/>
          </a:p>
        </p:txBody>
      </p:sp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500"/>
                            </p:stCondLst>
                            <p:childTnLst>
                              <p:par>
                                <p:cTn id="8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7000"/>
                            </p:stCondLst>
                            <p:childTnLst>
                              <p:par>
                                <p:cTn id="9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7500"/>
                            </p:stCondLst>
                            <p:childTnLst>
                              <p:par>
                                <p:cTn id="10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8000"/>
                            </p:stCondLst>
                            <p:childTnLst>
                              <p:par>
                                <p:cTn id="10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500"/>
                            </p:stCondLst>
                            <p:childTnLst>
                              <p:par>
                                <p:cTn id="1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9500"/>
                            </p:stCondLst>
                            <p:childTnLst>
                              <p:par>
                                <p:cTn id="1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5000"/>
                            </p:stCondLst>
                            <p:childTnLst>
                              <p:par>
                                <p:cTn id="19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6000"/>
                            </p:stCondLst>
                            <p:childTnLst>
                              <p:par>
                                <p:cTn id="20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Two of these points were brothers named Mike and Ike. They were both exceptionally smart cookies.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38800" y="27432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Mike’s coordinates are (15, 9).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638800" y="4800600"/>
            <a:ext cx="2743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Ike’s coordinates are (3, 12).</a:t>
            </a:r>
          </a:p>
        </p:txBody>
      </p:sp>
      <p:pic>
        <p:nvPicPr>
          <p:cNvPr id="1027" name="Picture 3" descr="C:\Users\Jennifer\AppData\Local\Microsoft\Windows\Temporary Internet Files\Content.IE5\0GX35XRC\MM900356784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2362200"/>
            <a:ext cx="1028700" cy="1028700"/>
          </a:xfrm>
          <a:prstGeom prst="rect">
            <a:avLst/>
          </a:prstGeom>
          <a:noFill/>
        </p:spPr>
      </p:pic>
      <p:pic>
        <p:nvPicPr>
          <p:cNvPr id="1028" name="Picture 4" descr="C:\Users\Jennifer\AppData\Local\Microsoft\Windows\Temporary Internet Files\Content.IE5\5P6S8FPO\MM900283884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495800"/>
            <a:ext cx="1143000" cy="933450"/>
          </a:xfrm>
          <a:prstGeom prst="rect">
            <a:avLst/>
          </a:prstGeom>
          <a:noFill/>
        </p:spPr>
      </p:pic>
      <p:sp>
        <p:nvSpPr>
          <p:cNvPr id="44" name="Oval 43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One day, all of the points were instructed to draw a line through the points, or the students who were working on the graph would get a F.</a:t>
            </a:r>
            <a:endParaRPr lang="en-US" sz="4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38800" y="3200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is the problem?</a:t>
            </a:r>
          </a:p>
        </p:txBody>
      </p:sp>
      <p:sp>
        <p:nvSpPr>
          <p:cNvPr id="42" name="Oval 41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 animBg="1"/>
      <p:bldP spid="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2286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students discovered that the assigned task was impossible.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9" name="Picture 7" descr="C:\Users\Jennifer\AppData\Local\Microsoft\Windows\Temporary Internet Files\Content.IE5\KODTO9LU\MC9000890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048000"/>
            <a:ext cx="2486445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st_quad_gri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514600"/>
            <a:ext cx="4114800" cy="4086225"/>
          </a:xfrm>
          <a:prstGeom prst="rect">
            <a:avLst/>
          </a:prstGeom>
        </p:spPr>
      </p:pic>
      <p:cxnSp>
        <p:nvCxnSpPr>
          <p:cNvPr id="44" name="Straight Connector 43"/>
          <p:cNvCxnSpPr>
            <a:stCxn id="42" idx="2"/>
          </p:cNvCxnSpPr>
          <p:nvPr/>
        </p:nvCxnSpPr>
        <p:spPr>
          <a:xfrm rot="10800000" flipH="1" flipV="1">
            <a:off x="1620836" y="4165600"/>
            <a:ext cx="2189163" cy="514350"/>
          </a:xfrm>
          <a:prstGeom prst="line">
            <a:avLst/>
          </a:prstGeom>
          <a:ln w="57150">
            <a:solidFill>
              <a:srgbClr val="FF0066"/>
            </a:solidFill>
          </a:ln>
          <a:effectLst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3400425" y="52149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514600" y="43005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257300" y="340518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795463" y="42957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24012" y="539115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433512" y="44957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90700" y="46624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686050" y="50244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433513" y="3043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038475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224213" y="28622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090613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57412" y="39385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324100" y="43052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81400" y="44862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767138" y="609123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48113" y="48482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124325" y="4486274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300538" y="53863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214688" y="52101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409951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481514" y="50244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514600" y="3405186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686051" y="3581399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252538" y="375761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1971676" y="41290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867025" y="59150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690813" y="5919787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1443038" y="393382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438275" y="5743575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1262063" y="4843462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1257300" y="3043238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300537" y="2705100"/>
            <a:ext cx="76200" cy="76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0" y="6858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Mike and Ike had an idea.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486400" y="2971800"/>
            <a:ext cx="304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Stretch a rope between Mike and Ike.</a:t>
            </a:r>
          </a:p>
        </p:txBody>
      </p:sp>
      <p:sp>
        <p:nvSpPr>
          <p:cNvPr id="41" name="Oval 40"/>
          <p:cNvSpPr/>
          <p:nvPr/>
        </p:nvSpPr>
        <p:spPr>
          <a:xfrm>
            <a:off x="3767137" y="465455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1620837" y="4127500"/>
            <a:ext cx="76200" cy="762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503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Bradley Hand ITC</vt:lpstr>
      <vt:lpstr>Calibri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Jennifer L. Bell</dc:creator>
  <cp:lastModifiedBy>Dr. Jennifer L. Brown</cp:lastModifiedBy>
  <cp:revision>29</cp:revision>
  <dcterms:created xsi:type="dcterms:W3CDTF">2010-06-29T18:48:42Z</dcterms:created>
  <dcterms:modified xsi:type="dcterms:W3CDTF">2014-06-30T20:24:31Z</dcterms:modified>
</cp:coreProperties>
</file>