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9" r:id="rId2"/>
    <p:sldId id="258" r:id="rId3"/>
    <p:sldId id="259" r:id="rId4"/>
    <p:sldId id="256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8FE27-4CF8-4E07-A37D-59EDD18D36FC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17C39-0534-4A85-9759-8857F51B5F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421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003BD-1006-4661-84F2-2B6444CA6402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0531-D751-4F51-BA8E-6B31FF76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003BD-1006-4661-84F2-2B6444CA6402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0531-D751-4F51-BA8E-6B31FF76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003BD-1006-4661-84F2-2B6444CA6402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0531-D751-4F51-BA8E-6B31FF76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003BD-1006-4661-84F2-2B6444CA6402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0531-D751-4F51-BA8E-6B31FF76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003BD-1006-4661-84F2-2B6444CA6402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0531-D751-4F51-BA8E-6B31FF76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003BD-1006-4661-84F2-2B6444CA6402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0531-D751-4F51-BA8E-6B31FF76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003BD-1006-4661-84F2-2B6444CA6402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0531-D751-4F51-BA8E-6B31FF76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003BD-1006-4661-84F2-2B6444CA6402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0531-D751-4F51-BA8E-6B31FF76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003BD-1006-4661-84F2-2B6444CA6402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0531-D751-4F51-BA8E-6B31FF76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003BD-1006-4661-84F2-2B6444CA6402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0531-D751-4F51-BA8E-6B31FF76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003BD-1006-4661-84F2-2B6444CA6402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0531-D751-4F51-BA8E-6B31FF76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003BD-1006-4661-84F2-2B6444CA6402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C0531-D751-4F51-BA8E-6B31FF76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Teacher Preparation Directions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990600"/>
            <a:ext cx="9144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 algn="ctr">
              <a:buAutoNum type="arabicPeriod"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Gather materials: electrical tape, cut coordinate cards for number of students, &amp; piece of rope.</a:t>
            </a:r>
          </a:p>
          <a:p>
            <a:pPr marL="742950" indent="-742950" algn="ctr">
              <a:buAutoNum type="arabicPeriod"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Create a 20 by 20 coordinate grid on the classroom floor with electrical tape.</a:t>
            </a:r>
          </a:p>
          <a:p>
            <a:pPr marL="742950" indent="-742950" algn="ctr">
              <a:buAutoNum type="arabicPeriod"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Select 2 students to be “Mike” and “Ike”.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st_quad_gri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514600"/>
            <a:ext cx="4114800" cy="408622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400425" y="52149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514600" y="43005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57300" y="340518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95463" y="42957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24012" y="539115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433512" y="44957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790700" y="46624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86050" y="50244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433513" y="30432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038475" y="39385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224213" y="286226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090613" y="27051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57412" y="39385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324100" y="43052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581400" y="44862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767138" y="60912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948113" y="48482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124325" y="4486274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300538" y="53863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214688" y="52101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409951" y="41290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481514" y="50244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514600" y="3405186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686051" y="35813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252538" y="375761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971676" y="41290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867025" y="59150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690813" y="59197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443038" y="39338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438275" y="57435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262063" y="484346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257300" y="30432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300537" y="27051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0" y="0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After stretching a rope between the points, the students went on to earn an A!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1" name="Oval 40"/>
          <p:cNvSpPr/>
          <p:nvPr/>
        </p:nvSpPr>
        <p:spPr>
          <a:xfrm>
            <a:off x="3767137" y="4654550"/>
            <a:ext cx="76200" cy="762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 rot="10800000" flipH="1" flipV="1">
            <a:off x="1620836" y="4165600"/>
            <a:ext cx="2189163" cy="514350"/>
          </a:xfrm>
          <a:prstGeom prst="line">
            <a:avLst/>
          </a:prstGeom>
          <a:ln w="57150">
            <a:solidFill>
              <a:srgbClr val="FF0066"/>
            </a:solidFill>
          </a:ln>
          <a:effectLst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1620837" y="4127500"/>
            <a:ext cx="76200" cy="762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st_quad_gri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514600"/>
            <a:ext cx="4114800" cy="408622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400425" y="52149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514600" y="43005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57300" y="340518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95463" y="42957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24012" y="539115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433512" y="44957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790700" y="46624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86050" y="50244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433513" y="30432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038475" y="39385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224213" y="286226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090613" y="27051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57412" y="39385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324100" y="43052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581400" y="44862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767138" y="60912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948113" y="48482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124325" y="4486274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300538" y="53863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214688" y="52101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409951" y="41290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481514" y="50244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514600" y="3405186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686051" y="35813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252538" y="375761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971676" y="41290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867025" y="59150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690813" y="59197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443038" y="39338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438275" y="57435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262063" y="484346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257300" y="30432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300537" y="27051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-76200" y="228600"/>
            <a:ext cx="92964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Later on, Mike and Ike decided to call their creation “line of best fit” because it fit between only a few of the points.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7" name="Picture 3" descr="C:\Users\Jennifer\AppData\Local\Microsoft\Windows\Temporary Internet Files\Content.IE5\0GX35XRC\MM900356784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7955" y="3733800"/>
            <a:ext cx="1295400" cy="1295400"/>
          </a:xfrm>
          <a:prstGeom prst="rect">
            <a:avLst/>
          </a:prstGeom>
          <a:noFill/>
        </p:spPr>
      </p:pic>
      <p:pic>
        <p:nvPicPr>
          <p:cNvPr id="1028" name="Picture 4" descr="C:\Users\Jennifer\AppData\Local\Microsoft\Windows\Temporary Internet Files\Content.IE5\5P6S8FPO\MM900283884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3505200"/>
            <a:ext cx="1982755" cy="1619250"/>
          </a:xfrm>
          <a:prstGeom prst="rect">
            <a:avLst/>
          </a:prstGeom>
          <a:noFill/>
        </p:spPr>
      </p:pic>
      <p:sp>
        <p:nvSpPr>
          <p:cNvPr id="42" name="Oval 41"/>
          <p:cNvSpPr/>
          <p:nvPr/>
        </p:nvSpPr>
        <p:spPr>
          <a:xfrm>
            <a:off x="3767137" y="4654550"/>
            <a:ext cx="76200" cy="762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 rot="10800000" flipH="1" flipV="1">
            <a:off x="1620836" y="4165600"/>
            <a:ext cx="2189163" cy="514350"/>
          </a:xfrm>
          <a:prstGeom prst="line">
            <a:avLst/>
          </a:prstGeom>
          <a:ln w="57150">
            <a:solidFill>
              <a:srgbClr val="FF0066"/>
            </a:solidFill>
          </a:ln>
          <a:effectLst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1620837" y="4127500"/>
            <a:ext cx="76200" cy="762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st_quad_gri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514600"/>
            <a:ext cx="4114800" cy="408622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400425" y="52149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514600" y="43005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57300" y="340518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95463" y="42957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24012" y="539115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433512" y="44957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790700" y="46624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86050" y="50244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433513" y="30432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038475" y="39385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224213" y="286226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090613" y="27051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57412" y="39385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324100" y="43052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581400" y="44862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767138" y="60912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948113" y="48482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124325" y="4486274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300538" y="53863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214688" y="52101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409951" y="41290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481514" y="50244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514600" y="3405186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686051" y="35813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252538" y="375761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971676" y="41290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867025" y="59150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690813" y="59197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443038" y="39338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438275" y="57435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262063" y="484346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257300" y="30432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300537" y="27051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0" y="381000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radley Hand ITC" pitchFamily="66" charset="0"/>
              </a:rPr>
              <a:t>The End</a:t>
            </a:r>
            <a:endParaRPr lang="en-US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radley Hand ITC" pitchFamily="66" charset="0"/>
            </a:endParaRPr>
          </a:p>
        </p:txBody>
      </p:sp>
      <p:pic>
        <p:nvPicPr>
          <p:cNvPr id="1027" name="Picture 3" descr="C:\Users\Jennifer\AppData\Local\Microsoft\Windows\Temporary Internet Files\Content.IE5\0GX35XRC\MM900356784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7955" y="3733800"/>
            <a:ext cx="1295400" cy="1295400"/>
          </a:xfrm>
          <a:prstGeom prst="rect">
            <a:avLst/>
          </a:prstGeom>
          <a:noFill/>
        </p:spPr>
      </p:pic>
      <p:pic>
        <p:nvPicPr>
          <p:cNvPr id="1028" name="Picture 4" descr="C:\Users\Jennifer\AppData\Local\Microsoft\Windows\Temporary Internet Files\Content.IE5\5P6S8FPO\MM900283884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3505200"/>
            <a:ext cx="1982755" cy="1619250"/>
          </a:xfrm>
          <a:prstGeom prst="rect">
            <a:avLst/>
          </a:prstGeom>
          <a:noFill/>
        </p:spPr>
      </p:pic>
      <p:sp>
        <p:nvSpPr>
          <p:cNvPr id="40" name="Oval 39"/>
          <p:cNvSpPr/>
          <p:nvPr/>
        </p:nvSpPr>
        <p:spPr>
          <a:xfrm>
            <a:off x="3767137" y="4654550"/>
            <a:ext cx="76200" cy="762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rot="10800000" flipH="1" flipV="1">
            <a:off x="1620836" y="4165600"/>
            <a:ext cx="2189163" cy="514350"/>
          </a:xfrm>
          <a:prstGeom prst="line">
            <a:avLst/>
          </a:prstGeom>
          <a:ln w="57150">
            <a:solidFill>
              <a:srgbClr val="FF0066"/>
            </a:solidFill>
          </a:ln>
          <a:effectLst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1620837" y="4127500"/>
            <a:ext cx="76200" cy="762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0" y="152400"/>
            <a:ext cx="37338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Questions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7" name="Picture 3" descr="C:\Users\Jennifer\AppData\Local\Microsoft\Windows\Temporary Internet Files\Content.IE5\0GX35XRC\MM900356784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19200"/>
            <a:ext cx="687355" cy="687355"/>
          </a:xfrm>
          <a:prstGeom prst="rect">
            <a:avLst/>
          </a:prstGeom>
          <a:noFill/>
        </p:spPr>
      </p:pic>
      <p:pic>
        <p:nvPicPr>
          <p:cNvPr id="1028" name="Picture 4" descr="C:\Users\Jennifer\AppData\Local\Microsoft\Windows\Temporary Internet Files\Content.IE5\5P6S8FPO\MM900283884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143000"/>
            <a:ext cx="1026367" cy="838200"/>
          </a:xfrm>
          <a:prstGeom prst="rect">
            <a:avLst/>
          </a:prstGeom>
          <a:noFill/>
        </p:spPr>
      </p:pic>
      <p:grpSp>
        <p:nvGrpSpPr>
          <p:cNvPr id="46" name="Group 45"/>
          <p:cNvGrpSpPr/>
          <p:nvPr/>
        </p:nvGrpSpPr>
        <p:grpSpPr>
          <a:xfrm>
            <a:off x="228600" y="2286000"/>
            <a:ext cx="3581400" cy="3476625"/>
            <a:chOff x="914400" y="2514600"/>
            <a:chExt cx="4114800" cy="4086225"/>
          </a:xfrm>
        </p:grpSpPr>
        <p:pic>
          <p:nvPicPr>
            <p:cNvPr id="3" name="Picture 2" descr="1st_quad_grid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14400" y="2514600"/>
              <a:ext cx="4114800" cy="4086225"/>
            </a:xfrm>
            <a:prstGeom prst="rect">
              <a:avLst/>
            </a:prstGeom>
          </p:spPr>
        </p:pic>
        <p:sp>
          <p:nvSpPr>
            <p:cNvPr id="5" name="Oval 4"/>
            <p:cNvSpPr/>
            <p:nvPr/>
          </p:nvSpPr>
          <p:spPr>
            <a:xfrm>
              <a:off x="3400425" y="5214938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2514600" y="4300538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257300" y="3405188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795463" y="4295775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624012" y="5391150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1433512" y="4495799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790700" y="466248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686050" y="502443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433513" y="304323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038475" y="393858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224213" y="2862262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090613" y="2705100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2157412" y="393858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324100" y="4305299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581400" y="4486275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767138" y="609123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948113" y="4848225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124325" y="4486274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4300538" y="538638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214688" y="5210175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3409951" y="412908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4481514" y="5024438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2514600" y="3405186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2686051" y="3581399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1252538" y="3757612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971676" y="412908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2867025" y="5915025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2690813" y="591978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443038" y="3933825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438275" y="5743575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262063" y="4843462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257300" y="3043238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4300537" y="2705100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767137" y="4654550"/>
              <a:ext cx="76200" cy="7620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Connector 41"/>
            <p:cNvCxnSpPr/>
            <p:nvPr/>
          </p:nvCxnSpPr>
          <p:spPr>
            <a:xfrm rot="10800000" flipH="1" flipV="1">
              <a:off x="1620836" y="4165600"/>
              <a:ext cx="2189163" cy="514350"/>
            </a:xfrm>
            <a:prstGeom prst="line">
              <a:avLst/>
            </a:prstGeom>
            <a:ln w="57150">
              <a:solidFill>
                <a:srgbClr val="FF0066"/>
              </a:solidFill>
            </a:ln>
            <a:effectLst>
              <a:softEdge rad="1270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1620837" y="4127500"/>
              <a:ext cx="76200" cy="7620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Rectangle 42"/>
          <p:cNvSpPr/>
          <p:nvPr/>
        </p:nvSpPr>
        <p:spPr>
          <a:xfrm>
            <a:off x="3535680" y="609600"/>
            <a:ext cx="557784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What is the slope of the line?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535680" y="1730795"/>
            <a:ext cx="557784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Where woul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 the y-intercept be located</a:t>
            </a:r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535680" y="3282877"/>
            <a:ext cx="557784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What is the equation of the line?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896150" y="1108642"/>
            <a:ext cx="8569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en-US" sz="3600" b="1" cap="none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/</a:t>
            </a:r>
            <a:r>
              <a:rPr lang="en-US" sz="3600" b="1" cap="none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en-US" sz="3600" b="1" cap="none" spc="50" baseline="-250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873996" y="2660724"/>
            <a:ext cx="90120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mbria Math"/>
              </a:rPr>
              <a:t>≈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13</a:t>
            </a:r>
            <a:endParaRPr lang="en-US" sz="3600" b="1" cap="none" spc="50" baseline="-250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922325" y="3781919"/>
            <a:ext cx="280455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mbria Math"/>
                <a:cs typeface="Times New Roman" pitchFamily="18" charset="0"/>
              </a:rPr>
              <a:t>y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mbria Math"/>
              </a:rPr>
              <a:t> = 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en-US" sz="3600" b="1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/</a:t>
            </a:r>
            <a:r>
              <a:rPr lang="en-US" sz="3600" b="1" spc="50" baseline="-25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en-US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mbria Math"/>
                <a:cs typeface="Times New Roman" pitchFamily="18" charset="0"/>
              </a:rPr>
              <a:t>x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mbria Math"/>
              </a:rPr>
              <a:t> + 13 </a:t>
            </a:r>
            <a:endParaRPr lang="en-US" sz="3600" b="1" cap="none" spc="50" baseline="-250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535680" y="4404072"/>
            <a:ext cx="557784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Describe the relationship between the points.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603167" y="5334000"/>
            <a:ext cx="344286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mbria Math"/>
              </a:rPr>
              <a:t>w</a:t>
            </a:r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mbria Math"/>
              </a:rPr>
              <a:t>eak &amp; negative</a:t>
            </a:r>
          </a:p>
          <a:p>
            <a:pPr algn="ctr"/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mbria Math"/>
              </a:rPr>
              <a:t>r </a:t>
            </a:r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mbria Math"/>
              </a:rPr>
              <a:t>≈-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0.29</a:t>
            </a:r>
            <a:endParaRPr lang="en-US" sz="3600" b="1" cap="none" spc="50" baseline="-250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7" grpId="0"/>
      <p:bldP spid="48" grpId="0"/>
      <p:bldP spid="49" grpId="0"/>
      <p:bldP spid="50" grpId="0"/>
      <p:bldP spid="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0" y="152400"/>
            <a:ext cx="39624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Demon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strations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7" name="Picture 3" descr="C:\Users\Jennifer\AppData\Local\Microsoft\Windows\Temporary Internet Files\Content.IE5\0GX35XRC\MM900356784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19200"/>
            <a:ext cx="687355" cy="687355"/>
          </a:xfrm>
          <a:prstGeom prst="rect">
            <a:avLst/>
          </a:prstGeom>
          <a:noFill/>
        </p:spPr>
      </p:pic>
      <p:pic>
        <p:nvPicPr>
          <p:cNvPr id="1028" name="Picture 4" descr="C:\Users\Jennifer\AppData\Local\Microsoft\Windows\Temporary Internet Files\Content.IE5\5P6S8FPO\MM900283884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143000"/>
            <a:ext cx="1026367" cy="838200"/>
          </a:xfrm>
          <a:prstGeom prst="rect">
            <a:avLst/>
          </a:prstGeom>
          <a:noFill/>
        </p:spPr>
      </p:pic>
      <p:grpSp>
        <p:nvGrpSpPr>
          <p:cNvPr id="2" name="Group 45"/>
          <p:cNvGrpSpPr/>
          <p:nvPr/>
        </p:nvGrpSpPr>
        <p:grpSpPr>
          <a:xfrm>
            <a:off x="228600" y="2286000"/>
            <a:ext cx="3581400" cy="3476625"/>
            <a:chOff x="914400" y="2514600"/>
            <a:chExt cx="4114800" cy="4086225"/>
          </a:xfrm>
        </p:grpSpPr>
        <p:pic>
          <p:nvPicPr>
            <p:cNvPr id="3" name="Picture 2" descr="1st_quad_grid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14400" y="2514600"/>
              <a:ext cx="4114800" cy="4086225"/>
            </a:xfrm>
            <a:prstGeom prst="rect">
              <a:avLst/>
            </a:prstGeom>
          </p:spPr>
        </p:pic>
        <p:sp>
          <p:nvSpPr>
            <p:cNvPr id="5" name="Oval 4"/>
            <p:cNvSpPr/>
            <p:nvPr/>
          </p:nvSpPr>
          <p:spPr>
            <a:xfrm>
              <a:off x="3400425" y="5214938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2514600" y="4300538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257300" y="3405188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795463" y="4295775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624012" y="5391150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1433512" y="4495799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790700" y="466248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686050" y="502443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433513" y="304323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038475" y="393858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224213" y="2862262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090613" y="2705100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2157412" y="393858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324100" y="4305299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581400" y="4486275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767138" y="609123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948113" y="4848225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124325" y="4486274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4300538" y="538638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214688" y="5210175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3409951" y="412908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4481514" y="5024438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2514600" y="3405186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2686051" y="3581399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1252538" y="3757612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971676" y="412908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2867025" y="5915025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2690813" y="5919787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443038" y="3933825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438275" y="5743575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262063" y="4843462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257300" y="3043238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4300537" y="2705100"/>
              <a:ext cx="76200" cy="7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767137" y="4654550"/>
              <a:ext cx="76200" cy="7620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Connector 41"/>
            <p:cNvCxnSpPr/>
            <p:nvPr/>
          </p:nvCxnSpPr>
          <p:spPr>
            <a:xfrm rot="10800000" flipH="1" flipV="1">
              <a:off x="1620836" y="4165600"/>
              <a:ext cx="2189163" cy="514350"/>
            </a:xfrm>
            <a:prstGeom prst="line">
              <a:avLst/>
            </a:prstGeom>
            <a:ln w="57150">
              <a:solidFill>
                <a:srgbClr val="FF0066"/>
              </a:solidFill>
            </a:ln>
            <a:effectLst>
              <a:softEdge rad="1270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1620837" y="4127500"/>
              <a:ext cx="76200" cy="7620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3535680" y="1730795"/>
            <a:ext cx="557784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Show me a strong &amp; positive relationship.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535680" y="3282877"/>
            <a:ext cx="557784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Show me a moderately strong, quadratic relationship.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rot="5400000">
            <a:off x="1144412" y="3429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-1143000" y="3429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3431823" y="3406422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16002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52578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2155" y="407811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(1, 16)</a:t>
            </a:r>
            <a:endParaRPr lang="en-US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2476970" y="407811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(5, 12)</a:t>
            </a:r>
            <a:endParaRPr lang="en-US" sz="4800" dirty="0"/>
          </a:p>
        </p:txBody>
      </p:sp>
      <p:sp>
        <p:nvSpPr>
          <p:cNvPr id="13" name="TextBox 12"/>
          <p:cNvSpPr txBox="1"/>
          <p:nvPr/>
        </p:nvSpPr>
        <p:spPr>
          <a:xfrm>
            <a:off x="4781785" y="407811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(3, 5)</a:t>
            </a:r>
            <a:endParaRPr lang="en-US" sz="4800" dirty="0"/>
          </a:p>
        </p:txBody>
      </p:sp>
      <p:sp>
        <p:nvSpPr>
          <p:cNvPr id="14" name="TextBox 13"/>
          <p:cNvSpPr txBox="1"/>
          <p:nvPr/>
        </p:nvSpPr>
        <p:spPr>
          <a:xfrm>
            <a:off x="7086600" y="407811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(10, 2)</a:t>
            </a:r>
            <a:endParaRPr lang="en-US" sz="4800" dirty="0"/>
          </a:p>
        </p:txBody>
      </p:sp>
      <p:sp>
        <p:nvSpPr>
          <p:cNvPr id="15" name="TextBox 14"/>
          <p:cNvSpPr txBox="1"/>
          <p:nvPr/>
        </p:nvSpPr>
        <p:spPr>
          <a:xfrm>
            <a:off x="172155" y="21336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(4, 9)</a:t>
            </a:r>
            <a:endParaRPr lang="en-US" sz="4800" dirty="0"/>
          </a:p>
        </p:txBody>
      </p:sp>
      <p:sp>
        <p:nvSpPr>
          <p:cNvPr id="16" name="TextBox 15"/>
          <p:cNvSpPr txBox="1"/>
          <p:nvPr/>
        </p:nvSpPr>
        <p:spPr>
          <a:xfrm>
            <a:off x="2476970" y="21336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(9, 7)</a:t>
            </a:r>
            <a:endParaRPr lang="en-US" sz="4800" dirty="0"/>
          </a:p>
        </p:txBody>
      </p:sp>
      <p:sp>
        <p:nvSpPr>
          <p:cNvPr id="17" name="TextBox 16"/>
          <p:cNvSpPr txBox="1"/>
          <p:nvPr/>
        </p:nvSpPr>
        <p:spPr>
          <a:xfrm>
            <a:off x="4781785" y="21336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(2, 18)</a:t>
            </a:r>
            <a:endParaRPr lang="en-US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6934200" y="2133600"/>
            <a:ext cx="2153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(11, 13)</a:t>
            </a:r>
            <a:endParaRPr lang="en-US" sz="4800" dirty="0"/>
          </a:p>
        </p:txBody>
      </p:sp>
      <p:sp>
        <p:nvSpPr>
          <p:cNvPr id="19" name="TextBox 18"/>
          <p:cNvSpPr txBox="1"/>
          <p:nvPr/>
        </p:nvSpPr>
        <p:spPr>
          <a:xfrm>
            <a:off x="172155" y="39624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(8, 11)</a:t>
            </a:r>
            <a:endParaRPr lang="en-US" sz="4800" dirty="0"/>
          </a:p>
        </p:txBody>
      </p:sp>
      <p:sp>
        <p:nvSpPr>
          <p:cNvPr id="20" name="TextBox 19"/>
          <p:cNvSpPr txBox="1"/>
          <p:nvPr/>
        </p:nvSpPr>
        <p:spPr>
          <a:xfrm>
            <a:off x="2362200" y="39624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(12, 19)</a:t>
            </a:r>
            <a:endParaRPr lang="en-US" sz="4800" dirty="0"/>
          </a:p>
        </p:txBody>
      </p:sp>
      <p:sp>
        <p:nvSpPr>
          <p:cNvPr id="21" name="TextBox 20"/>
          <p:cNvSpPr txBox="1"/>
          <p:nvPr/>
        </p:nvSpPr>
        <p:spPr>
          <a:xfrm>
            <a:off x="4781785" y="39624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(13, 6)</a:t>
            </a:r>
            <a:endParaRPr lang="en-US" sz="4800" dirty="0"/>
          </a:p>
        </p:txBody>
      </p:sp>
      <p:sp>
        <p:nvSpPr>
          <p:cNvPr id="22" name="TextBox 21"/>
          <p:cNvSpPr txBox="1"/>
          <p:nvPr/>
        </p:nvSpPr>
        <p:spPr>
          <a:xfrm>
            <a:off x="7086600" y="39624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(0, 20)</a:t>
            </a:r>
            <a:endParaRPr lang="en-US" sz="4800" dirty="0"/>
          </a:p>
        </p:txBody>
      </p:sp>
      <p:sp>
        <p:nvSpPr>
          <p:cNvPr id="23" name="TextBox 22"/>
          <p:cNvSpPr txBox="1"/>
          <p:nvPr/>
        </p:nvSpPr>
        <p:spPr>
          <a:xfrm>
            <a:off x="168392" y="5729111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(6, 13)</a:t>
            </a:r>
            <a:endParaRPr lang="en-US" sz="4800" dirty="0"/>
          </a:p>
        </p:txBody>
      </p:sp>
      <p:sp>
        <p:nvSpPr>
          <p:cNvPr id="24" name="TextBox 23"/>
          <p:cNvSpPr txBox="1"/>
          <p:nvPr/>
        </p:nvSpPr>
        <p:spPr>
          <a:xfrm>
            <a:off x="2473207" y="5729111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(7, 11)</a:t>
            </a:r>
            <a:endParaRPr lang="en-US" sz="4800" dirty="0"/>
          </a:p>
        </p:txBody>
      </p:sp>
      <p:sp>
        <p:nvSpPr>
          <p:cNvPr id="25" name="TextBox 24"/>
          <p:cNvSpPr txBox="1"/>
          <p:nvPr/>
        </p:nvSpPr>
        <p:spPr>
          <a:xfrm>
            <a:off x="4648200" y="5729111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(14, 10)</a:t>
            </a:r>
            <a:endParaRPr lang="en-US" sz="4800" dirty="0"/>
          </a:p>
        </p:txBody>
      </p:sp>
      <p:sp>
        <p:nvSpPr>
          <p:cNvPr id="26" name="TextBox 25"/>
          <p:cNvSpPr txBox="1"/>
          <p:nvPr/>
        </p:nvSpPr>
        <p:spPr>
          <a:xfrm>
            <a:off x="7082837" y="5729111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(15, </a:t>
            </a:r>
            <a:r>
              <a:rPr lang="en-US" sz="4800" dirty="0"/>
              <a:t>1</a:t>
            </a:r>
            <a:r>
              <a:rPr lang="en-US" sz="4800" dirty="0" smtClean="0"/>
              <a:t>)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rot="5400000">
            <a:off x="1144412" y="3429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-1143000" y="3429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3431823" y="3406422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16002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52578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407811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(16, 8)</a:t>
            </a:r>
            <a:endParaRPr lang="en-US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0" y="407811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(17, 10)</a:t>
            </a:r>
            <a:endParaRPr lang="en-US" sz="4800" dirty="0"/>
          </a:p>
        </p:txBody>
      </p:sp>
      <p:sp>
        <p:nvSpPr>
          <p:cNvPr id="13" name="TextBox 12"/>
          <p:cNvSpPr txBox="1"/>
          <p:nvPr/>
        </p:nvSpPr>
        <p:spPr>
          <a:xfrm>
            <a:off x="4781785" y="407811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(18, 5)</a:t>
            </a:r>
            <a:endParaRPr lang="en-US" sz="4800" dirty="0"/>
          </a:p>
        </p:txBody>
      </p:sp>
      <p:sp>
        <p:nvSpPr>
          <p:cNvPr id="14" name="TextBox 13"/>
          <p:cNvSpPr txBox="1"/>
          <p:nvPr/>
        </p:nvSpPr>
        <p:spPr>
          <a:xfrm>
            <a:off x="7086600" y="407811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(9, 2)</a:t>
            </a:r>
            <a:endParaRPr lang="en-US" sz="4800" dirty="0"/>
          </a:p>
        </p:txBody>
      </p:sp>
      <p:sp>
        <p:nvSpPr>
          <p:cNvPr id="15" name="TextBox 14"/>
          <p:cNvSpPr txBox="1"/>
          <p:nvPr/>
        </p:nvSpPr>
        <p:spPr>
          <a:xfrm>
            <a:off x="172155" y="21336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(2, 13)</a:t>
            </a:r>
            <a:endParaRPr lang="en-US" sz="4800" dirty="0"/>
          </a:p>
        </p:txBody>
      </p:sp>
      <p:sp>
        <p:nvSpPr>
          <p:cNvPr id="16" name="TextBox 15"/>
          <p:cNvSpPr txBox="1"/>
          <p:nvPr/>
        </p:nvSpPr>
        <p:spPr>
          <a:xfrm>
            <a:off x="2476970" y="21336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(2, </a:t>
            </a:r>
            <a:r>
              <a:rPr lang="en-US" sz="4800" dirty="0"/>
              <a:t>3</a:t>
            </a:r>
            <a:r>
              <a:rPr lang="en-US" sz="4800" dirty="0" smtClean="0"/>
              <a:t>)</a:t>
            </a:r>
            <a:endParaRPr lang="en-US" sz="4800" dirty="0"/>
          </a:p>
        </p:txBody>
      </p:sp>
      <p:sp>
        <p:nvSpPr>
          <p:cNvPr id="17" name="TextBox 16"/>
          <p:cNvSpPr txBox="1"/>
          <p:nvPr/>
        </p:nvSpPr>
        <p:spPr>
          <a:xfrm>
            <a:off x="4781785" y="21336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(1, 8)</a:t>
            </a:r>
            <a:endParaRPr lang="en-US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6934200" y="2133600"/>
            <a:ext cx="2153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(1, 18)</a:t>
            </a:r>
            <a:endParaRPr lang="en-US" sz="4800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39624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(18, 20)</a:t>
            </a:r>
            <a:endParaRPr lang="en-US" sz="4800" dirty="0"/>
          </a:p>
        </p:txBody>
      </p:sp>
      <p:sp>
        <p:nvSpPr>
          <p:cNvPr id="20" name="TextBox 19"/>
          <p:cNvSpPr txBox="1"/>
          <p:nvPr/>
        </p:nvSpPr>
        <p:spPr>
          <a:xfrm>
            <a:off x="2362200" y="39624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(12, 6)</a:t>
            </a:r>
            <a:endParaRPr lang="en-US" sz="4800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0" y="39624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(13, 12)</a:t>
            </a:r>
            <a:endParaRPr lang="en-US" sz="4800" dirty="0"/>
          </a:p>
        </p:txBody>
      </p:sp>
      <p:sp>
        <p:nvSpPr>
          <p:cNvPr id="22" name="TextBox 21"/>
          <p:cNvSpPr txBox="1"/>
          <p:nvPr/>
        </p:nvSpPr>
        <p:spPr>
          <a:xfrm>
            <a:off x="7086600" y="39624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(19, </a:t>
            </a:r>
            <a:r>
              <a:rPr lang="en-US" sz="4800" dirty="0"/>
              <a:t>7</a:t>
            </a:r>
            <a:r>
              <a:rPr lang="en-US" sz="4800" dirty="0" smtClean="0"/>
              <a:t>)</a:t>
            </a:r>
            <a:endParaRPr lang="en-US" sz="4800" dirty="0"/>
          </a:p>
        </p:txBody>
      </p:sp>
      <p:sp>
        <p:nvSpPr>
          <p:cNvPr id="23" name="TextBox 22"/>
          <p:cNvSpPr txBox="1"/>
          <p:nvPr/>
        </p:nvSpPr>
        <p:spPr>
          <a:xfrm>
            <a:off x="168392" y="5729111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(8, 16)</a:t>
            </a:r>
            <a:endParaRPr lang="en-US" sz="4800" dirty="0"/>
          </a:p>
        </p:txBody>
      </p:sp>
      <p:sp>
        <p:nvSpPr>
          <p:cNvPr id="24" name="TextBox 23"/>
          <p:cNvSpPr txBox="1"/>
          <p:nvPr/>
        </p:nvSpPr>
        <p:spPr>
          <a:xfrm>
            <a:off x="2473207" y="5729111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(9, 15)</a:t>
            </a:r>
            <a:endParaRPr lang="en-US" sz="4800" dirty="0"/>
          </a:p>
        </p:txBody>
      </p:sp>
      <p:sp>
        <p:nvSpPr>
          <p:cNvPr id="25" name="TextBox 24"/>
          <p:cNvSpPr txBox="1"/>
          <p:nvPr/>
        </p:nvSpPr>
        <p:spPr>
          <a:xfrm>
            <a:off x="4648200" y="5729111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(1, 14)</a:t>
            </a:r>
            <a:endParaRPr lang="en-US" sz="4800" dirty="0"/>
          </a:p>
        </p:txBody>
      </p:sp>
      <p:sp>
        <p:nvSpPr>
          <p:cNvPr id="26" name="TextBox 25"/>
          <p:cNvSpPr txBox="1"/>
          <p:nvPr/>
        </p:nvSpPr>
        <p:spPr>
          <a:xfrm>
            <a:off x="7082837" y="5729111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(5, 11)</a:t>
            </a:r>
            <a:endParaRPr lang="en-US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7977" y="685800"/>
            <a:ext cx="814804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How the Line of Best Fit Came to Be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097" y="4769584"/>
            <a:ext cx="594380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</a:rPr>
              <a:t>Original Sources: </a:t>
            </a:r>
            <a:r>
              <a:rPr lang="en-US" sz="2000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Will </a:t>
            </a:r>
            <a:r>
              <a:rPr lang="en-US" sz="2000" b="1" dirty="0" err="1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Hadden</a:t>
            </a:r>
            <a:r>
              <a:rPr lang="en-US" sz="2000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 &amp; Bentley Wright</a:t>
            </a:r>
          </a:p>
          <a:p>
            <a:pPr algn="ctr"/>
            <a:r>
              <a:rPr lang="en-US" sz="2000" b="1" cap="none" spc="0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</a:rPr>
              <a:t>Modified by Dr. </a:t>
            </a:r>
            <a:r>
              <a:rPr lang="en-US" sz="2000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Jennifer L. Bell</a:t>
            </a:r>
          </a:p>
          <a:p>
            <a:pPr algn="ctr"/>
            <a:r>
              <a:rPr lang="en-US" sz="2000" b="1" dirty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  <a:latin typeface="Cambria Math"/>
                <a:ea typeface="Cambria Math"/>
              </a:rPr>
              <a:t>© </a:t>
            </a:r>
            <a:r>
              <a:rPr lang="en-US" sz="2000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2010, </a:t>
            </a:r>
            <a:r>
              <a:rPr lang="en-US" sz="2000" b="1" cap="none" spc="0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  <a:effectLst/>
              </a:rPr>
              <a:t>LaGrange High School, </a:t>
            </a:r>
            <a:r>
              <a:rPr lang="en-US" sz="2000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LaGrange, Georgia</a:t>
            </a:r>
          </a:p>
          <a:p>
            <a:pPr algn="ctr"/>
            <a:r>
              <a:rPr lang="en-US" sz="2000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(</a:t>
            </a:r>
            <a:r>
              <a:rPr lang="en-US" sz="2000" dirty="0" smtClean="0"/>
              <a:t>MCC.9-12.S.ID.6</a:t>
            </a:r>
            <a:r>
              <a:rPr lang="en-US" sz="2000" dirty="0"/>
              <a:t>; MCC.9-12.S.ID.6a; MCC.9-12.S.ID.6b; </a:t>
            </a:r>
            <a:endParaRPr lang="en-US" sz="2000" dirty="0" smtClean="0"/>
          </a:p>
          <a:p>
            <a:pPr algn="ctr"/>
            <a:r>
              <a:rPr lang="en-US" sz="2000" dirty="0" smtClean="0"/>
              <a:t>MCC.9-12.S.ID.6c</a:t>
            </a:r>
            <a:r>
              <a:rPr lang="en-US" sz="2000" dirty="0"/>
              <a:t>; </a:t>
            </a:r>
            <a:r>
              <a:rPr lang="en-US" sz="2000" dirty="0" smtClean="0"/>
              <a:t>MCC.9-12.S.ID.7; MCC9-12.S.ID.8)</a:t>
            </a:r>
            <a:endParaRPr lang="en-US" sz="2000" b="1" dirty="0" smtClean="0">
              <a:ln w="10541" cmpd="sng">
                <a:noFill/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8100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Once upon a time, there was a graph with lots of points on it.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3" name="Picture 2" descr="1st_quad_gri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514600"/>
            <a:ext cx="4114800" cy="40862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62600" y="2743200"/>
            <a:ext cx="2743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Move to the location listed on your coordinate card.</a:t>
            </a:r>
            <a:endParaRPr lang="en-US" sz="3600" dirty="0"/>
          </a:p>
        </p:txBody>
      </p:sp>
      <p:sp>
        <p:nvSpPr>
          <p:cNvPr id="5" name="Oval 4"/>
          <p:cNvSpPr/>
          <p:nvPr/>
        </p:nvSpPr>
        <p:spPr>
          <a:xfrm>
            <a:off x="3400425" y="52149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514600" y="43005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57300" y="340518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95463" y="42957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24012" y="539115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433512" y="44957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790700" y="46624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86050" y="50244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433513" y="30432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038475" y="39385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224213" y="286226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090613" y="27051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57412" y="39385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324100" y="43052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581400" y="44862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767138" y="60912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948113" y="48482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124325" y="4486274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300538" y="53863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214688" y="52101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409951" y="41290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481514" y="50244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514600" y="3405186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686051" y="35813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252538" y="375761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971676" y="41290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867025" y="59150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690813" y="59197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443038" y="39338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438275" y="57435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262063" y="484346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257300" y="30432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300537" y="27051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500"/>
                            </p:stCondLst>
                            <p:childTnLst>
                              <p:par>
                                <p:cTn id="8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00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500"/>
                            </p:stCondLst>
                            <p:childTnLst>
                              <p:par>
                                <p:cTn id="10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8000"/>
                            </p:stCondLst>
                            <p:childTnLst>
                              <p:par>
                                <p:cTn id="10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8500"/>
                            </p:stCondLst>
                            <p:childTnLst>
                              <p:par>
                                <p:cTn id="1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9000"/>
                            </p:stCondLst>
                            <p:childTnLst>
                              <p:par>
                                <p:cTn id="1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9500"/>
                            </p:stCondLst>
                            <p:childTnLst>
                              <p:par>
                                <p:cTn id="1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8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9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5500"/>
                            </p:stCondLst>
                            <p:childTnLst>
                              <p:par>
                                <p:cTn id="19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6000"/>
                            </p:stCondLst>
                            <p:childTnLst>
                              <p:par>
                                <p:cTn id="20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st_quad_gri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514600"/>
            <a:ext cx="4114800" cy="408622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400425" y="52149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514600" y="43005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57300" y="340518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95463" y="42957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24012" y="539115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433512" y="44957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790700" y="46624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86050" y="50244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433513" y="30432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038475" y="39385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224213" y="286226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090613" y="27051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57412" y="39385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324100" y="43052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581400" y="44862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767138" y="60912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948113" y="48482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124325" y="4486274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300538" y="53863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214688" y="52101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409951" y="41290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481514" y="50244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514600" y="3405186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686051" y="35813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252538" y="375761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971676" y="41290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867025" y="59150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690813" y="59197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443038" y="39338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438275" y="57435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262063" y="484346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257300" y="30432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300537" y="27051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0" y="0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Two of these points were brothers named Mike and Ike. They were both exceptionally smart cookies.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638800" y="2743200"/>
            <a:ext cx="274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Mike’s coordinates are (15, 9).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638800" y="4800600"/>
            <a:ext cx="274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Ike’s coordinates are (3, 12).</a:t>
            </a:r>
          </a:p>
        </p:txBody>
      </p:sp>
      <p:pic>
        <p:nvPicPr>
          <p:cNvPr id="1027" name="Picture 3" descr="C:\Users\Jennifer\AppData\Local\Microsoft\Windows\Temporary Internet Files\Content.IE5\0GX35XRC\MM900356784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2362200"/>
            <a:ext cx="1028700" cy="1028700"/>
          </a:xfrm>
          <a:prstGeom prst="rect">
            <a:avLst/>
          </a:prstGeom>
          <a:noFill/>
        </p:spPr>
      </p:pic>
      <p:pic>
        <p:nvPicPr>
          <p:cNvPr id="1028" name="Picture 4" descr="C:\Users\Jennifer\AppData\Local\Microsoft\Windows\Temporary Internet Files\Content.IE5\5P6S8FPO\MM900283884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4495800"/>
            <a:ext cx="1143000" cy="933450"/>
          </a:xfrm>
          <a:prstGeom prst="rect">
            <a:avLst/>
          </a:prstGeom>
          <a:noFill/>
        </p:spPr>
      </p:pic>
      <p:sp>
        <p:nvSpPr>
          <p:cNvPr id="44" name="Oval 43"/>
          <p:cNvSpPr/>
          <p:nvPr/>
        </p:nvSpPr>
        <p:spPr>
          <a:xfrm>
            <a:off x="3767137" y="4654550"/>
            <a:ext cx="76200" cy="762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1620837" y="4127500"/>
            <a:ext cx="76200" cy="762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4" grpId="0" animBg="1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st_quad_gri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514600"/>
            <a:ext cx="4114800" cy="408622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400425" y="52149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514600" y="43005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57300" y="340518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95463" y="42957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24012" y="539115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433512" y="44957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790700" y="46624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86050" y="50244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433513" y="30432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038475" y="39385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224213" y="286226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090613" y="27051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57412" y="39385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324100" y="43052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581400" y="44862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767138" y="60912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948113" y="48482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124325" y="4486274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300538" y="53863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214688" y="52101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409951" y="41290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481514" y="50244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514600" y="3405186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686051" y="35813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252538" y="375761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971676" y="41290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867025" y="59150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690813" y="59197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443038" y="39338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438275" y="57435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262063" y="484346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257300" y="30432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300537" y="27051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0" y="0"/>
            <a:ext cx="9144000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One day, all of the points were instructed to draw a line through the points, or the students who were working on the graph would get a F.</a:t>
            </a:r>
            <a:endParaRPr lang="en-US" sz="4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638800" y="32004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What is the problem?</a:t>
            </a:r>
          </a:p>
        </p:txBody>
      </p:sp>
      <p:sp>
        <p:nvSpPr>
          <p:cNvPr id="42" name="Oval 41"/>
          <p:cNvSpPr/>
          <p:nvPr/>
        </p:nvSpPr>
        <p:spPr>
          <a:xfrm>
            <a:off x="3767137" y="4654550"/>
            <a:ext cx="76200" cy="762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1620837" y="4127500"/>
            <a:ext cx="76200" cy="762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 animBg="1"/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st_quad_gri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514600"/>
            <a:ext cx="4114800" cy="408622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400425" y="52149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514600" y="43005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57300" y="340518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95463" y="42957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24012" y="539115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433512" y="44957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790700" y="46624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86050" y="50244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433513" y="30432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038475" y="39385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224213" y="286226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090613" y="27051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57412" y="39385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324100" y="43052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581400" y="44862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767138" y="60912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948113" y="48482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124325" y="4486274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300538" y="53863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214688" y="52101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409951" y="41290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481514" y="50244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514600" y="3405186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686051" y="35813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252538" y="375761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971676" y="41290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867025" y="59150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690813" y="59197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443038" y="39338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438275" y="57435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262063" y="484346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257300" y="30432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300537" y="27051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0" y="228600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The students discovered that the assigned task was impossible.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1" name="Oval 40"/>
          <p:cNvSpPr/>
          <p:nvPr/>
        </p:nvSpPr>
        <p:spPr>
          <a:xfrm>
            <a:off x="3767137" y="4654550"/>
            <a:ext cx="76200" cy="762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1620837" y="4127500"/>
            <a:ext cx="76200" cy="762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9" name="Picture 7" descr="C:\Users\Jennifer\AppData\Local\Microsoft\Windows\Temporary Internet Files\Content.IE5\KODTO9LU\MC90008905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3048000"/>
            <a:ext cx="2486445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st_quad_gri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514600"/>
            <a:ext cx="4114800" cy="4086225"/>
          </a:xfrm>
          <a:prstGeom prst="rect">
            <a:avLst/>
          </a:prstGeom>
        </p:spPr>
      </p:pic>
      <p:cxnSp>
        <p:nvCxnSpPr>
          <p:cNvPr id="44" name="Straight Connector 43"/>
          <p:cNvCxnSpPr>
            <a:stCxn id="42" idx="2"/>
          </p:cNvCxnSpPr>
          <p:nvPr/>
        </p:nvCxnSpPr>
        <p:spPr>
          <a:xfrm rot="10800000" flipH="1" flipV="1">
            <a:off x="1620836" y="4165600"/>
            <a:ext cx="2189163" cy="514350"/>
          </a:xfrm>
          <a:prstGeom prst="line">
            <a:avLst/>
          </a:prstGeom>
          <a:ln w="57150">
            <a:solidFill>
              <a:srgbClr val="FF0066"/>
            </a:solidFill>
          </a:ln>
          <a:effectLst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3400425" y="52149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514600" y="43005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57300" y="340518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95463" y="42957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24012" y="539115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433512" y="44957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790700" y="46624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86050" y="50244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433513" y="30432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038475" y="39385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224213" y="286226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090613" y="27051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57412" y="39385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324100" y="43052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581400" y="44862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767138" y="609123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948113" y="48482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124325" y="4486274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300538" y="53863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214688" y="52101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409951" y="41290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481514" y="50244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514600" y="3405186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686051" y="3581399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252538" y="375761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971676" y="41290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867025" y="59150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690813" y="591978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443038" y="393382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438275" y="5743575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262063" y="4843462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257300" y="3043238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300537" y="2705100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0" y="68580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Mike and Ike had an idea.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86400" y="2971800"/>
            <a:ext cx="304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Stretch a rope between Mike and Ike.</a:t>
            </a:r>
          </a:p>
        </p:txBody>
      </p:sp>
      <p:sp>
        <p:nvSpPr>
          <p:cNvPr id="41" name="Oval 40"/>
          <p:cNvSpPr/>
          <p:nvPr/>
        </p:nvSpPr>
        <p:spPr>
          <a:xfrm>
            <a:off x="3767137" y="4654550"/>
            <a:ext cx="76200" cy="762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1620837" y="4127500"/>
            <a:ext cx="76200" cy="762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  <p:bldP spid="4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503</Words>
  <Application>Microsoft Office PowerPoint</Application>
  <PresentationFormat>On-screen Show (4:3)</PresentationFormat>
  <Paragraphs>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Bradley Hand ITC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Bell</dc:creator>
  <cp:lastModifiedBy>Dr. Jennifer L. Brown</cp:lastModifiedBy>
  <cp:revision>29</cp:revision>
  <dcterms:created xsi:type="dcterms:W3CDTF">2010-06-29T18:48:42Z</dcterms:created>
  <dcterms:modified xsi:type="dcterms:W3CDTF">2014-06-30T20:24:31Z</dcterms:modified>
</cp:coreProperties>
</file>