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2438" y="5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A7E-A524-44E9-ABB4-6614D12DBEEC}" type="datetimeFigureOut">
              <a:rPr lang="en-US" smtClean="0"/>
              <a:pPr/>
              <a:t>6/7/2014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580CE-8EAA-4778-AB4B-8A9805EAD8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A7E-A524-44E9-ABB4-6614D12DBEEC}" type="datetimeFigureOut">
              <a:rPr lang="en-US" smtClean="0"/>
              <a:pPr/>
              <a:t>6/7/2014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580CE-8EAA-4778-AB4B-8A9805EAD8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A7E-A524-44E9-ABB4-6614D12DBEEC}" type="datetimeFigureOut">
              <a:rPr lang="en-US" smtClean="0"/>
              <a:pPr/>
              <a:t>6/7/2014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580CE-8EAA-4778-AB4B-8A9805EAD8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A7E-A524-44E9-ABB4-6614D12DBEEC}" type="datetimeFigureOut">
              <a:rPr lang="en-US" smtClean="0"/>
              <a:pPr/>
              <a:t>6/7/2014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580CE-8EAA-4778-AB4B-8A9805EAD8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A7E-A524-44E9-ABB4-6614D12DBEEC}" type="datetimeFigureOut">
              <a:rPr lang="en-US" smtClean="0"/>
              <a:pPr/>
              <a:t>6/7/2014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580CE-8EAA-4778-AB4B-8A9805EAD8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A7E-A524-44E9-ABB4-6614D12DBEEC}" type="datetimeFigureOut">
              <a:rPr lang="en-US" smtClean="0"/>
              <a:pPr/>
              <a:t>6/7/2014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580CE-8EAA-4778-AB4B-8A9805EAD8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A7E-A524-44E9-ABB4-6614D12DBEEC}" type="datetimeFigureOut">
              <a:rPr lang="en-US" smtClean="0"/>
              <a:pPr/>
              <a:t>6/7/2014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580CE-8EAA-4778-AB4B-8A9805EAD8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A7E-A524-44E9-ABB4-6614D12DBEEC}" type="datetimeFigureOut">
              <a:rPr lang="en-US" smtClean="0"/>
              <a:pPr/>
              <a:t>6/7/2014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580CE-8EAA-4778-AB4B-8A9805EAD8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A7E-A524-44E9-ABB4-6614D12DBEEC}" type="datetimeFigureOut">
              <a:rPr lang="en-US" smtClean="0"/>
              <a:pPr/>
              <a:t>6/7/2014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580CE-8EAA-4778-AB4B-8A9805EAD8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A7E-A524-44E9-ABB4-6614D12DBEEC}" type="datetimeFigureOut">
              <a:rPr lang="en-US" smtClean="0"/>
              <a:pPr/>
              <a:t>6/7/2014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580CE-8EAA-4778-AB4B-8A9805EAD8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A7E-A524-44E9-ABB4-6614D12DBEEC}" type="datetimeFigureOut">
              <a:rPr lang="en-US" smtClean="0"/>
              <a:pPr/>
              <a:t>6/7/2014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580CE-8EAA-4778-AB4B-8A9805EAD8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30EA7E-A524-44E9-ABB4-6614D12DBEEC}" type="datetimeFigureOut">
              <a:rPr lang="en-US" smtClean="0"/>
              <a:pPr/>
              <a:t>6/7/2014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2580CE-8EAA-4778-AB4B-8A9805EAD8D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6891181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Flowchart for solving a radical equation</a:t>
            </a:r>
            <a:endParaRPr lang="en-US" sz="3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2491740" y="838200"/>
            <a:ext cx="1981200" cy="914400"/>
            <a:chOff x="2438400" y="990600"/>
            <a:chExt cx="1981200" cy="914400"/>
          </a:xfrm>
        </p:grpSpPr>
        <p:sp>
          <p:nvSpPr>
            <p:cNvPr id="5" name="Oval 4"/>
            <p:cNvSpPr/>
            <p:nvPr/>
          </p:nvSpPr>
          <p:spPr>
            <a:xfrm>
              <a:off x="2438400" y="990600"/>
              <a:ext cx="1981200" cy="914400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2857500" y="1216968"/>
              <a:ext cx="1143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 smtClean="0"/>
                <a:t>START</a:t>
              </a:r>
              <a:endParaRPr lang="en-US" sz="2400" dirty="0"/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2491740" y="7543800"/>
            <a:ext cx="1981200" cy="914400"/>
            <a:chOff x="2438400" y="990600"/>
            <a:chExt cx="1981200" cy="914400"/>
          </a:xfrm>
        </p:grpSpPr>
        <p:sp>
          <p:nvSpPr>
            <p:cNvPr id="9" name="Oval 8"/>
            <p:cNvSpPr/>
            <p:nvPr/>
          </p:nvSpPr>
          <p:spPr>
            <a:xfrm>
              <a:off x="2438400" y="990600"/>
              <a:ext cx="1981200" cy="914400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2857500" y="1216968"/>
              <a:ext cx="1143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 smtClean="0"/>
                <a:t>STOP</a:t>
              </a:r>
              <a:endParaRPr lang="en-US" sz="2400" dirty="0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876300" y="1957064"/>
            <a:ext cx="5212080" cy="40011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dirty="0" smtClean="0"/>
              <a:t>1. Isolate a radical.</a:t>
            </a:r>
            <a:endParaRPr lang="en-US" sz="2000" dirty="0"/>
          </a:p>
        </p:txBody>
      </p:sp>
      <p:sp>
        <p:nvSpPr>
          <p:cNvPr id="12" name="TextBox 11"/>
          <p:cNvSpPr txBox="1"/>
          <p:nvPr/>
        </p:nvSpPr>
        <p:spPr>
          <a:xfrm>
            <a:off x="876300" y="2561638"/>
            <a:ext cx="5212080" cy="40011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dirty="0" smtClean="0"/>
              <a:t>2. Square, cube, etc. each side of the equation.</a:t>
            </a:r>
            <a:endParaRPr lang="en-US" sz="2000" dirty="0"/>
          </a:p>
        </p:txBody>
      </p:sp>
      <p:sp>
        <p:nvSpPr>
          <p:cNvPr id="13" name="TextBox 12"/>
          <p:cNvSpPr txBox="1"/>
          <p:nvPr/>
        </p:nvSpPr>
        <p:spPr>
          <a:xfrm>
            <a:off x="876300" y="3166212"/>
            <a:ext cx="5212080" cy="40011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dirty="0" smtClean="0"/>
              <a:t>3. Simplify.</a:t>
            </a:r>
            <a:endParaRPr lang="en-US" sz="2000" dirty="0"/>
          </a:p>
        </p:txBody>
      </p:sp>
      <p:grpSp>
        <p:nvGrpSpPr>
          <p:cNvPr id="16" name="Group 15"/>
          <p:cNvGrpSpPr/>
          <p:nvPr/>
        </p:nvGrpSpPr>
        <p:grpSpPr>
          <a:xfrm>
            <a:off x="2529840" y="3770786"/>
            <a:ext cx="1905000" cy="1752600"/>
            <a:chOff x="2895600" y="4114800"/>
            <a:chExt cx="1905000" cy="1752600"/>
          </a:xfrm>
        </p:grpSpPr>
        <p:sp>
          <p:nvSpPr>
            <p:cNvPr id="14" name="Diamond 13"/>
            <p:cNvSpPr/>
            <p:nvPr/>
          </p:nvSpPr>
          <p:spPr>
            <a:xfrm>
              <a:off x="2895600" y="4114800"/>
              <a:ext cx="1905000" cy="1752600"/>
            </a:xfrm>
            <a:prstGeom prst="diamond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3009900" y="4637157"/>
              <a:ext cx="167640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 smtClean="0"/>
                <a:t>Are there</a:t>
              </a:r>
            </a:p>
            <a:p>
              <a:pPr algn="ctr"/>
              <a:r>
                <a:rPr lang="en-US" sz="2000" dirty="0" smtClean="0"/>
                <a:t>still radicals?</a:t>
              </a:r>
              <a:endParaRPr lang="en-US" sz="2000" dirty="0"/>
            </a:p>
          </p:txBody>
        </p:sp>
      </p:grpSp>
      <p:sp>
        <p:nvSpPr>
          <p:cNvPr id="17" name="TextBox 16"/>
          <p:cNvSpPr txBox="1"/>
          <p:nvPr/>
        </p:nvSpPr>
        <p:spPr>
          <a:xfrm>
            <a:off x="876300" y="5727850"/>
            <a:ext cx="5212080" cy="40011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dirty="0" smtClean="0"/>
              <a:t>4. Solve the polynomial equation.</a:t>
            </a:r>
            <a:endParaRPr lang="en-US" sz="2000" dirty="0"/>
          </a:p>
        </p:txBody>
      </p:sp>
      <p:sp>
        <p:nvSpPr>
          <p:cNvPr id="18" name="TextBox 17"/>
          <p:cNvSpPr txBox="1"/>
          <p:nvPr/>
        </p:nvSpPr>
        <p:spPr>
          <a:xfrm>
            <a:off x="876300" y="6332424"/>
            <a:ext cx="5212080" cy="40233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dirty="0" smtClean="0"/>
              <a:t>5. Check the answers &amp; discard extraneous ones.</a:t>
            </a:r>
            <a:endParaRPr lang="en-US" sz="2000" dirty="0"/>
          </a:p>
        </p:txBody>
      </p:sp>
      <p:sp>
        <p:nvSpPr>
          <p:cNvPr id="19" name="TextBox 18"/>
          <p:cNvSpPr txBox="1"/>
          <p:nvPr/>
        </p:nvSpPr>
        <p:spPr>
          <a:xfrm>
            <a:off x="876300" y="6939224"/>
            <a:ext cx="5212080" cy="40011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dirty="0" smtClean="0"/>
              <a:t>6. Write the solution to the original equation.</a:t>
            </a:r>
            <a:endParaRPr lang="en-US" sz="2000" dirty="0"/>
          </a:p>
        </p:txBody>
      </p:sp>
      <p:cxnSp>
        <p:nvCxnSpPr>
          <p:cNvPr id="21" name="Straight Arrow Connector 20"/>
          <p:cNvCxnSpPr>
            <a:stCxn id="5" idx="4"/>
            <a:endCxn id="11" idx="0"/>
          </p:cNvCxnSpPr>
          <p:nvPr/>
        </p:nvCxnSpPr>
        <p:spPr>
          <a:xfrm rot="5400000">
            <a:off x="3380108" y="1854832"/>
            <a:ext cx="204464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11" idx="2"/>
            <a:endCxn id="12" idx="0"/>
          </p:cNvCxnSpPr>
          <p:nvPr/>
        </p:nvCxnSpPr>
        <p:spPr>
          <a:xfrm rot="5400000">
            <a:off x="3380108" y="2459406"/>
            <a:ext cx="204464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12" idx="2"/>
            <a:endCxn id="13" idx="0"/>
          </p:cNvCxnSpPr>
          <p:nvPr/>
        </p:nvCxnSpPr>
        <p:spPr>
          <a:xfrm rot="5400000">
            <a:off x="3380108" y="3063980"/>
            <a:ext cx="204464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13" idx="2"/>
            <a:endCxn id="14" idx="0"/>
          </p:cNvCxnSpPr>
          <p:nvPr/>
        </p:nvCxnSpPr>
        <p:spPr>
          <a:xfrm rot="5400000">
            <a:off x="3380108" y="3668554"/>
            <a:ext cx="204464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14" idx="2"/>
            <a:endCxn id="17" idx="0"/>
          </p:cNvCxnSpPr>
          <p:nvPr/>
        </p:nvCxnSpPr>
        <p:spPr>
          <a:xfrm rot="5400000">
            <a:off x="3380108" y="5625618"/>
            <a:ext cx="204464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17" idx="2"/>
            <a:endCxn id="18" idx="0"/>
          </p:cNvCxnSpPr>
          <p:nvPr/>
        </p:nvCxnSpPr>
        <p:spPr>
          <a:xfrm rot="5400000">
            <a:off x="3380108" y="6230192"/>
            <a:ext cx="204464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stCxn id="18" idx="2"/>
            <a:endCxn id="19" idx="0"/>
          </p:cNvCxnSpPr>
          <p:nvPr/>
        </p:nvCxnSpPr>
        <p:spPr>
          <a:xfrm rot="5400000">
            <a:off x="3380108" y="6836992"/>
            <a:ext cx="204464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stCxn id="19" idx="2"/>
            <a:endCxn id="9" idx="0"/>
          </p:cNvCxnSpPr>
          <p:nvPr/>
        </p:nvCxnSpPr>
        <p:spPr>
          <a:xfrm rot="5400000">
            <a:off x="3380107" y="7441567"/>
            <a:ext cx="204466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stCxn id="14" idx="1"/>
          </p:cNvCxnSpPr>
          <p:nvPr/>
        </p:nvCxnSpPr>
        <p:spPr>
          <a:xfrm rot="10800000" flipV="1">
            <a:off x="518160" y="4647086"/>
            <a:ext cx="2011680" cy="111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rot="5400000" flipH="1" flipV="1">
            <a:off x="-1143000" y="2971800"/>
            <a:ext cx="33528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endCxn id="5" idx="2"/>
          </p:cNvCxnSpPr>
          <p:nvPr/>
        </p:nvCxnSpPr>
        <p:spPr>
          <a:xfrm>
            <a:off x="533400" y="1295400"/>
            <a:ext cx="195834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tangle 46"/>
          <p:cNvSpPr/>
          <p:nvPr/>
        </p:nvSpPr>
        <p:spPr>
          <a:xfrm>
            <a:off x="2663728" y="5181600"/>
            <a:ext cx="617477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no</a:t>
            </a:r>
            <a:endParaRPr lang="en-US" sz="3200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0" y="8897779"/>
            <a:ext cx="6858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>
                <a:latin typeface="Cambria Math"/>
                <a:ea typeface="Cambria Math"/>
              </a:rPr>
              <a:t>© 2010, Dr. Jennifer L. Bell, LaGrange High School, LaGrange, Georgia  </a:t>
            </a:r>
            <a:r>
              <a:rPr lang="en-US" sz="800" dirty="0">
                <a:latin typeface="Cambria Math"/>
                <a:ea typeface="Cambria Math"/>
              </a:rPr>
              <a:t> </a:t>
            </a:r>
            <a:r>
              <a:rPr lang="en-US" sz="800" dirty="0" smtClean="0">
                <a:latin typeface="Cambria Math"/>
                <a:ea typeface="Cambria Math"/>
              </a:rPr>
              <a:t>          </a:t>
            </a:r>
            <a:r>
              <a:rPr lang="en-US" sz="800" dirty="0" smtClean="0">
                <a:latin typeface="Cambria Math"/>
                <a:ea typeface="Cambria Math"/>
              </a:rPr>
              <a:t>original </a:t>
            </a:r>
            <a:r>
              <a:rPr lang="en-US" sz="800" dirty="0" smtClean="0">
                <a:latin typeface="Cambria Math"/>
                <a:ea typeface="Cambria Math"/>
              </a:rPr>
              <a:t>source: Holt, </a:t>
            </a:r>
            <a:r>
              <a:rPr lang="en-US" sz="800" dirty="0" err="1" smtClean="0">
                <a:latin typeface="Cambria Math"/>
                <a:ea typeface="Cambria Math"/>
              </a:rPr>
              <a:t>Rhinehart</a:t>
            </a:r>
            <a:r>
              <a:rPr lang="en-US" sz="800" dirty="0" smtClean="0">
                <a:latin typeface="Cambria Math"/>
                <a:ea typeface="Cambria Math"/>
              </a:rPr>
              <a:t>, &amp; </a:t>
            </a:r>
            <a:r>
              <a:rPr lang="en-US" sz="800" dirty="0" smtClean="0">
                <a:latin typeface="Cambria Math"/>
                <a:ea typeface="Cambria Math"/>
              </a:rPr>
              <a:t>Winston	(MCC9-12.A.REI.2)</a:t>
            </a:r>
            <a:endParaRPr lang="en-US" sz="800" dirty="0"/>
          </a:p>
        </p:txBody>
      </p:sp>
      <p:sp>
        <p:nvSpPr>
          <p:cNvPr id="46" name="Rectangle 45"/>
          <p:cNvSpPr/>
          <p:nvPr/>
        </p:nvSpPr>
        <p:spPr>
          <a:xfrm>
            <a:off x="1236119" y="4160520"/>
            <a:ext cx="729494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yes</a:t>
            </a:r>
            <a:endParaRPr lang="en-US" sz="3200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92</Words>
  <Application>Microsoft Office PowerPoint</Application>
  <PresentationFormat>On-screen Show (4:3)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Cambria Math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Dr. Jennifer L. Bell</dc:creator>
  <cp:lastModifiedBy>Dr. Jennifer L. Brown</cp:lastModifiedBy>
  <cp:revision>5</cp:revision>
  <dcterms:created xsi:type="dcterms:W3CDTF">2010-06-29T18:35:54Z</dcterms:created>
  <dcterms:modified xsi:type="dcterms:W3CDTF">2014-06-07T20:23:41Z</dcterms:modified>
</cp:coreProperties>
</file>