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43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A7E-A524-44E9-ABB4-6614D12DBEEC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80CE-8EAA-4778-AB4B-8A9805EAD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911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Flowchart for solving a radical equation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491740" y="838200"/>
            <a:ext cx="1981200" cy="914400"/>
            <a:chOff x="2438400" y="990600"/>
            <a:chExt cx="1981200" cy="914400"/>
          </a:xfrm>
        </p:grpSpPr>
        <p:sp>
          <p:nvSpPr>
            <p:cNvPr id="5" name="Oval 4"/>
            <p:cNvSpPr/>
            <p:nvPr/>
          </p:nvSpPr>
          <p:spPr>
            <a:xfrm>
              <a:off x="2438400" y="990600"/>
              <a:ext cx="1981200" cy="9144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57500" y="1216968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START</a:t>
              </a:r>
              <a:endParaRPr lang="en-US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91740" y="7543800"/>
            <a:ext cx="1981200" cy="914400"/>
            <a:chOff x="2438400" y="990600"/>
            <a:chExt cx="1981200" cy="914400"/>
          </a:xfrm>
        </p:grpSpPr>
        <p:sp>
          <p:nvSpPr>
            <p:cNvPr id="9" name="Oval 8"/>
            <p:cNvSpPr/>
            <p:nvPr/>
          </p:nvSpPr>
          <p:spPr>
            <a:xfrm>
              <a:off x="2438400" y="990600"/>
              <a:ext cx="1981200" cy="914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57500" y="1216968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STOP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76300" y="1957064"/>
            <a:ext cx="521208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1. Isolate a radical.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" y="2561638"/>
            <a:ext cx="521208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2. Square, cube, etc. each side of the equation.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76300" y="3166212"/>
            <a:ext cx="521208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3. Simplify.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529840" y="3770786"/>
            <a:ext cx="1905000" cy="1752600"/>
            <a:chOff x="2895600" y="4114800"/>
            <a:chExt cx="1905000" cy="1752600"/>
          </a:xfrm>
        </p:grpSpPr>
        <p:sp>
          <p:nvSpPr>
            <p:cNvPr id="14" name="Diamond 13"/>
            <p:cNvSpPr/>
            <p:nvPr/>
          </p:nvSpPr>
          <p:spPr>
            <a:xfrm>
              <a:off x="2895600" y="4114800"/>
              <a:ext cx="1905000" cy="1752600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09900" y="4637157"/>
              <a:ext cx="1676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Are there</a:t>
              </a:r>
            </a:p>
            <a:p>
              <a:pPr algn="ctr"/>
              <a:r>
                <a:rPr lang="en-US" sz="2000" dirty="0" smtClean="0"/>
                <a:t>still radicals?</a:t>
              </a:r>
              <a:endParaRPr lang="en-US" sz="20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76300" y="5727850"/>
            <a:ext cx="52120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4. Solve the polynomial equation.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76300" y="6332424"/>
            <a:ext cx="5212080" cy="4023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5. Check the answers &amp; discard extraneous ones.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76300" y="6939224"/>
            <a:ext cx="52120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6. Write the solution to the original equation.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5" idx="4"/>
            <a:endCxn id="11" idx="0"/>
          </p:cNvCxnSpPr>
          <p:nvPr/>
        </p:nvCxnSpPr>
        <p:spPr>
          <a:xfrm rot="5400000">
            <a:off x="3380108" y="1854832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2"/>
            <a:endCxn id="12" idx="0"/>
          </p:cNvCxnSpPr>
          <p:nvPr/>
        </p:nvCxnSpPr>
        <p:spPr>
          <a:xfrm rot="5400000">
            <a:off x="3380108" y="2459406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2"/>
            <a:endCxn id="13" idx="0"/>
          </p:cNvCxnSpPr>
          <p:nvPr/>
        </p:nvCxnSpPr>
        <p:spPr>
          <a:xfrm rot="5400000">
            <a:off x="3380108" y="3063980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  <a:endCxn id="14" idx="0"/>
          </p:cNvCxnSpPr>
          <p:nvPr/>
        </p:nvCxnSpPr>
        <p:spPr>
          <a:xfrm rot="5400000">
            <a:off x="3380108" y="3668554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2"/>
            <a:endCxn id="17" idx="0"/>
          </p:cNvCxnSpPr>
          <p:nvPr/>
        </p:nvCxnSpPr>
        <p:spPr>
          <a:xfrm rot="5400000">
            <a:off x="3380108" y="5625618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18" idx="0"/>
          </p:cNvCxnSpPr>
          <p:nvPr/>
        </p:nvCxnSpPr>
        <p:spPr>
          <a:xfrm rot="5400000">
            <a:off x="3380108" y="6230192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  <a:endCxn id="19" idx="0"/>
          </p:cNvCxnSpPr>
          <p:nvPr/>
        </p:nvCxnSpPr>
        <p:spPr>
          <a:xfrm rot="5400000">
            <a:off x="3380108" y="6836992"/>
            <a:ext cx="2044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2"/>
            <a:endCxn id="9" idx="0"/>
          </p:cNvCxnSpPr>
          <p:nvPr/>
        </p:nvCxnSpPr>
        <p:spPr>
          <a:xfrm rot="5400000">
            <a:off x="3380107" y="7441567"/>
            <a:ext cx="2044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"/>
          </p:cNvCxnSpPr>
          <p:nvPr/>
        </p:nvCxnSpPr>
        <p:spPr>
          <a:xfrm rot="10800000" flipV="1">
            <a:off x="518160" y="4647086"/>
            <a:ext cx="2011680" cy="11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-1143000" y="2971800"/>
            <a:ext cx="3352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2"/>
          </p:cNvCxnSpPr>
          <p:nvPr/>
        </p:nvCxnSpPr>
        <p:spPr>
          <a:xfrm>
            <a:off x="533400" y="1295400"/>
            <a:ext cx="19583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663728" y="5181600"/>
            <a:ext cx="6174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</a:t>
            </a:r>
            <a:endParaRPr lang="en-US" sz="3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8897779"/>
            <a:ext cx="685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Cambria Math"/>
                <a:ea typeface="Cambria Math"/>
              </a:rPr>
              <a:t>© 2010, Dr. Jennifer L. Bell, LaGrange High School, LaGrange, Georgia  </a:t>
            </a:r>
            <a:r>
              <a:rPr lang="en-US" sz="800" dirty="0">
                <a:latin typeface="Cambria Math"/>
                <a:ea typeface="Cambria Math"/>
              </a:rPr>
              <a:t> </a:t>
            </a:r>
            <a:r>
              <a:rPr lang="en-US" sz="800" dirty="0" smtClean="0">
                <a:latin typeface="Cambria Math"/>
                <a:ea typeface="Cambria Math"/>
              </a:rPr>
              <a:t>          </a:t>
            </a:r>
            <a:r>
              <a:rPr lang="en-US" sz="800" dirty="0" smtClean="0">
                <a:latin typeface="Cambria Math"/>
                <a:ea typeface="Cambria Math"/>
              </a:rPr>
              <a:t>original </a:t>
            </a:r>
            <a:r>
              <a:rPr lang="en-US" sz="800" dirty="0" smtClean="0">
                <a:latin typeface="Cambria Math"/>
                <a:ea typeface="Cambria Math"/>
              </a:rPr>
              <a:t>source: Holt, </a:t>
            </a:r>
            <a:r>
              <a:rPr lang="en-US" sz="800" dirty="0" err="1" smtClean="0">
                <a:latin typeface="Cambria Math"/>
                <a:ea typeface="Cambria Math"/>
              </a:rPr>
              <a:t>Rhinehart</a:t>
            </a:r>
            <a:r>
              <a:rPr lang="en-US" sz="800" dirty="0" smtClean="0">
                <a:latin typeface="Cambria Math"/>
                <a:ea typeface="Cambria Math"/>
              </a:rPr>
              <a:t>, &amp; </a:t>
            </a:r>
            <a:r>
              <a:rPr lang="en-US" sz="800" dirty="0" smtClean="0">
                <a:latin typeface="Cambria Math"/>
                <a:ea typeface="Cambria Math"/>
              </a:rPr>
              <a:t>Winston	(MCC9-12.A.REI.2)</a:t>
            </a:r>
            <a:endParaRPr lang="en-US" sz="800" dirty="0"/>
          </a:p>
        </p:txBody>
      </p:sp>
      <p:sp>
        <p:nvSpPr>
          <p:cNvPr id="46" name="Rectangle 45"/>
          <p:cNvSpPr/>
          <p:nvPr/>
        </p:nvSpPr>
        <p:spPr>
          <a:xfrm>
            <a:off x="1236119" y="4160520"/>
            <a:ext cx="7294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</a:t>
            </a:r>
            <a:endParaRPr lang="en-US" sz="3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5</cp:revision>
  <dcterms:created xsi:type="dcterms:W3CDTF">2010-06-29T18:35:54Z</dcterms:created>
  <dcterms:modified xsi:type="dcterms:W3CDTF">2014-06-07T20:23:41Z</dcterms:modified>
</cp:coreProperties>
</file>