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9" r:id="rId4"/>
    <p:sldId id="262" r:id="rId5"/>
    <p:sldId id="290" r:id="rId6"/>
    <p:sldId id="259" r:id="rId7"/>
    <p:sldId id="282" r:id="rId8"/>
    <p:sldId id="278" r:id="rId9"/>
    <p:sldId id="286" r:id="rId10"/>
    <p:sldId id="260" r:id="rId11"/>
    <p:sldId id="283" r:id="rId12"/>
    <p:sldId id="279" r:id="rId13"/>
    <p:sldId id="288" r:id="rId14"/>
    <p:sldId id="261" r:id="rId15"/>
    <p:sldId id="284" r:id="rId16"/>
    <p:sldId id="280" r:id="rId17"/>
    <p:sldId id="287" r:id="rId18"/>
    <p:sldId id="258" r:id="rId19"/>
    <p:sldId id="281" r:id="rId20"/>
    <p:sldId id="277" r:id="rId21"/>
    <p:sldId id="285" r:id="rId22"/>
    <p:sldId id="291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26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4FBEF-F266-436B-8B77-AD8A68FDCD87}" type="datetimeFigureOut">
              <a:rPr lang="en-US" smtClean="0"/>
              <a:pPr/>
              <a:t>6/7/2014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7A961-E0A3-4AFB-A3D7-9EE9A904B8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4FBEF-F266-436B-8B77-AD8A68FDCD87}" type="datetimeFigureOut">
              <a:rPr lang="en-US" smtClean="0"/>
              <a:pPr/>
              <a:t>6/7/2014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7A961-E0A3-4AFB-A3D7-9EE9A904B8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4FBEF-F266-436B-8B77-AD8A68FDCD87}" type="datetimeFigureOut">
              <a:rPr lang="en-US" smtClean="0"/>
              <a:pPr/>
              <a:t>6/7/2014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7A961-E0A3-4AFB-A3D7-9EE9A904B8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4FBEF-F266-436B-8B77-AD8A68FDCD87}" type="datetimeFigureOut">
              <a:rPr lang="en-US" smtClean="0"/>
              <a:pPr/>
              <a:t>6/7/2014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7A961-E0A3-4AFB-A3D7-9EE9A904B8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4FBEF-F266-436B-8B77-AD8A68FDCD87}" type="datetimeFigureOut">
              <a:rPr lang="en-US" smtClean="0"/>
              <a:pPr/>
              <a:t>6/7/2014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7A961-E0A3-4AFB-A3D7-9EE9A904B8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4FBEF-F266-436B-8B77-AD8A68FDCD87}" type="datetimeFigureOut">
              <a:rPr lang="en-US" smtClean="0"/>
              <a:pPr/>
              <a:t>6/7/2014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7A961-E0A3-4AFB-A3D7-9EE9A904B8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4FBEF-F266-436B-8B77-AD8A68FDCD87}" type="datetimeFigureOut">
              <a:rPr lang="en-US" smtClean="0"/>
              <a:pPr/>
              <a:t>6/7/2014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7A961-E0A3-4AFB-A3D7-9EE9A904B8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4FBEF-F266-436B-8B77-AD8A68FDCD87}" type="datetimeFigureOut">
              <a:rPr lang="en-US" smtClean="0"/>
              <a:pPr/>
              <a:t>6/7/2014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7A961-E0A3-4AFB-A3D7-9EE9A904B8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4FBEF-F266-436B-8B77-AD8A68FDCD87}" type="datetimeFigureOut">
              <a:rPr lang="en-US" smtClean="0"/>
              <a:pPr/>
              <a:t>6/7/2014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7A961-E0A3-4AFB-A3D7-9EE9A904B8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4FBEF-F266-436B-8B77-AD8A68FDCD87}" type="datetimeFigureOut">
              <a:rPr lang="en-US" smtClean="0"/>
              <a:pPr/>
              <a:t>6/7/2014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7A961-E0A3-4AFB-A3D7-9EE9A904B8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4FBEF-F266-436B-8B77-AD8A68FDCD87}" type="datetimeFigureOut">
              <a:rPr lang="en-US" smtClean="0"/>
              <a:pPr/>
              <a:t>6/7/2014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7A961-E0A3-4AFB-A3D7-9EE9A904B8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84FBEF-F266-436B-8B77-AD8A68FDCD87}" type="datetimeFigureOut">
              <a:rPr lang="en-US" smtClean="0"/>
              <a:pPr/>
              <a:t>6/7/2014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27A961-E0A3-4AFB-A3D7-9EE9A904B8D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Untitled.w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492617"/>
            <a:ext cx="9144000" cy="587276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6611779"/>
            <a:ext cx="914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>
                <a:latin typeface="Cambria Math"/>
                <a:ea typeface="Cambria Math"/>
              </a:rPr>
              <a:t>©2009, Dr. Jennifer L. Bell, LaGrange High School, LaGrange, Georgia</a:t>
            </a:r>
            <a:endParaRPr lang="en-US" sz="1000" dirty="0"/>
          </a:p>
        </p:txBody>
      </p:sp>
      <p:sp>
        <p:nvSpPr>
          <p:cNvPr id="2" name="TextBox 1"/>
          <p:cNvSpPr txBox="1"/>
          <p:nvPr/>
        </p:nvSpPr>
        <p:spPr>
          <a:xfrm>
            <a:off x="5824245" y="123285"/>
            <a:ext cx="3319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(MCC9-12.F.IF.7; MCC9-12.F.IF.7e)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54937" y="0"/>
            <a:ext cx="4330032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u="sng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Station 3</a:t>
            </a:r>
          </a:p>
          <a:p>
            <a:pPr algn="ctr"/>
            <a:r>
              <a:rPr lang="en-US" sz="5400" b="1" i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5400" b="1" i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) = ½(2)</a:t>
            </a:r>
            <a:r>
              <a:rPr lang="en-US" sz="5400" b="1" cap="none" spc="0" baseline="30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5400" b="1" i="1" cap="none" spc="0" baseline="30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5400" b="1" cap="none" spc="0" baseline="30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-2)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1981200"/>
            <a:ext cx="388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Step 1: Find </a:t>
            </a: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85800" y="2819400"/>
          <a:ext cx="2819400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09700"/>
                <a:gridCol w="1409700"/>
              </a:tblGrid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3200" i="1" dirty="0" smtClean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en-US" sz="32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i="1" dirty="0" smtClean="0">
                          <a:latin typeface="Times New Roman" pitchFamily="18" charset="0"/>
                          <a:cs typeface="Times New Roman" pitchFamily="18" charset="0"/>
                        </a:rPr>
                        <a:t>q</a:t>
                      </a:r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US" sz="3200" i="1" dirty="0" smtClean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648200" y="2362200"/>
            <a:ext cx="38862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Step 2:</a:t>
            </a:r>
          </a:p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Plot the coordinates using the pegs.</a:t>
            </a:r>
          </a:p>
          <a:p>
            <a:pPr algn="ctr"/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Step 3: </a:t>
            </a:r>
          </a:p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Connect the pegs using green yarn.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6611779"/>
            <a:ext cx="914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>
                <a:latin typeface="Cambria Math"/>
                <a:ea typeface="Cambria Math"/>
              </a:rPr>
              <a:t>©2009, Dr. Jennifer L. Bell, LaGrange High School, LaGrange, Georgia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54937" y="0"/>
            <a:ext cx="4330032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u="sng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Station 3</a:t>
            </a:r>
          </a:p>
          <a:p>
            <a:pPr algn="ctr"/>
            <a:r>
              <a:rPr lang="en-US" sz="5400" b="1" i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5400" b="1" i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) = ½(2)</a:t>
            </a:r>
            <a:r>
              <a:rPr lang="en-US" sz="5400" b="1" cap="none" spc="0" baseline="30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5400" b="1" i="1" cap="none" spc="0" baseline="30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5400" b="1" cap="none" spc="0" baseline="30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-2)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1981200"/>
            <a:ext cx="388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Step 1: Find </a:t>
            </a: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85800" y="2819400"/>
          <a:ext cx="2819400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09700"/>
                <a:gridCol w="1409700"/>
              </a:tblGrid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3200" i="1" dirty="0" smtClean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en-US" sz="32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i="1" dirty="0" smtClean="0">
                          <a:latin typeface="Times New Roman" pitchFamily="18" charset="0"/>
                          <a:cs typeface="Times New Roman" pitchFamily="18" charset="0"/>
                        </a:rPr>
                        <a:t>q</a:t>
                      </a:r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US" sz="3200" i="1" dirty="0" smtClean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648200" y="2362200"/>
            <a:ext cx="38862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Step 2:</a:t>
            </a:r>
          </a:p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Plot the coordinates using the pegs.</a:t>
            </a:r>
          </a:p>
          <a:p>
            <a:pPr algn="ctr"/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Step 3: </a:t>
            </a:r>
          </a:p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Connect the pegs using green yarn.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536073" y="3337560"/>
            <a:ext cx="57579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  <a:t>¼</a:t>
            </a:r>
            <a:endParaRPr lang="en-US" sz="3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530463" y="3967791"/>
            <a:ext cx="58701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  <a:t>½</a:t>
            </a:r>
            <a:endParaRPr lang="en-US" sz="3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605803" y="4598022"/>
            <a:ext cx="43633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  <a:t>1</a:t>
            </a:r>
            <a:endParaRPr lang="en-US" sz="3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605803" y="5228253"/>
            <a:ext cx="43633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  <a:t>2</a:t>
            </a:r>
            <a:endParaRPr lang="en-US" sz="3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605803" y="5858484"/>
            <a:ext cx="43633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  <a:t>4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0" y="6611779"/>
            <a:ext cx="914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>
                <a:latin typeface="Cambria Math"/>
                <a:ea typeface="Cambria Math"/>
              </a:rPr>
              <a:t>©2009, Dr. Jennifer L. Bell, LaGrange High School, LaGrange, Georgia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65315" y="228600"/>
          <a:ext cx="9013371" cy="6400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676572"/>
                <a:gridCol w="2336799"/>
              </a:tblGrid>
              <a:tr h="533400">
                <a:tc gridSpan="2"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Characteristics of </a:t>
                      </a:r>
                      <a:r>
                        <a:rPr lang="en-US" sz="28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q</a:t>
                      </a:r>
                      <a:r>
                        <a:rPr lang="en-US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US" sz="28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lang="en-US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en-US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Domain?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Range?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Horizontal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asymptote?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Intervals of increasing?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Intervals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of decreasing?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i="1" dirty="0" smtClean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-intercepts?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i="1" dirty="0" smtClean="0"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-intercepts?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End behavior?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33400">
                <a:tc gridSpan="2"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Transformations of </a:t>
                      </a:r>
                      <a:r>
                        <a:rPr lang="en-US" sz="28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r>
                        <a:rPr lang="en-US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US" sz="28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lang="en-US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en-US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1066800">
                <a:tc gridSpan="2"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0" y="6611779"/>
            <a:ext cx="914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>
                <a:latin typeface="Cambria Math"/>
                <a:ea typeface="Cambria Math"/>
              </a:rPr>
              <a:t>©2009, Dr. Jennifer L. Bell, LaGrange High School, LaGrange, Georgia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65315" y="228600"/>
          <a:ext cx="9013371" cy="6400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676572"/>
                <a:gridCol w="2336799"/>
              </a:tblGrid>
              <a:tr h="533400">
                <a:tc gridSpan="2"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Characteristics of </a:t>
                      </a:r>
                      <a:r>
                        <a:rPr lang="en-US" sz="28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q</a:t>
                      </a:r>
                      <a:r>
                        <a:rPr lang="en-US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US" sz="28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lang="en-US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en-US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Domain?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Range?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Horizontal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asymptote?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Intervals of increasing?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Intervals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of decreasing?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i="1" dirty="0" smtClean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-intercepts?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i="1" dirty="0" smtClean="0"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-intercepts?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End behavior?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33400">
                <a:tc gridSpan="2"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Transformations of </a:t>
                      </a:r>
                      <a:r>
                        <a:rPr lang="en-US" sz="28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r>
                        <a:rPr lang="en-US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US" sz="28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lang="en-US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en-US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1066800">
                <a:tc gridSpan="2"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2" name="Rectangle 11"/>
          <p:cNvSpPr/>
          <p:nvPr/>
        </p:nvSpPr>
        <p:spPr>
          <a:xfrm>
            <a:off x="7030537" y="602344"/>
            <a:ext cx="183896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  <a:t>(-∞, ∞)</a:t>
            </a:r>
            <a:endParaRPr lang="en-US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179617" y="1143000"/>
            <a:ext cx="154080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  <a:t>(0</a:t>
            </a:r>
            <a:r>
              <a:rPr lang="en-US" sz="4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  <a:t>, </a:t>
            </a:r>
            <a:r>
              <a:rPr lang="en-US" sz="4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 Math"/>
                <a:ea typeface="Cambria Math"/>
              </a:rPr>
              <a:t>∞</a:t>
            </a:r>
            <a:r>
              <a:rPr lang="en-US" sz="4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  <a:t>)</a:t>
            </a:r>
            <a:endParaRPr lang="en-US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305453" y="1725646"/>
            <a:ext cx="128913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y</a:t>
            </a:r>
            <a:r>
              <a:rPr lang="en-US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  <a:t> = 0</a:t>
            </a:r>
            <a:endParaRPr lang="en-US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975234" y="2286000"/>
            <a:ext cx="194957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  <a:t>(- ∞, ∞)</a:t>
            </a:r>
            <a:endParaRPr lang="en-US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320681" y="3275045"/>
            <a:ext cx="125867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  <a:t>none</a:t>
            </a:r>
            <a:endParaRPr lang="en-US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7093055" y="3810000"/>
            <a:ext cx="171393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  <a:t>(0, </a:t>
            </a:r>
            <a:r>
              <a:rPr lang="en-US" sz="4000" b="1" cap="none" spc="0" baseline="300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  <a:t>1</a:t>
            </a:r>
            <a:r>
              <a:rPr lang="en-US" sz="4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  <a:t>/</a:t>
            </a:r>
            <a:r>
              <a:rPr lang="en-US" sz="4000" b="1" cap="none" spc="0" baseline="-250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  <a:t>8</a:t>
            </a:r>
            <a:r>
              <a:rPr lang="en-US" sz="4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  <a:t>)</a:t>
            </a:r>
            <a:endParaRPr lang="en-US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7320681" y="2819400"/>
            <a:ext cx="125867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  <a:t>none</a:t>
            </a:r>
            <a:endParaRPr lang="en-US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698841" y="5638800"/>
            <a:ext cx="5746318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  <a:t>Horizontal shift → 2 units</a:t>
            </a:r>
          </a:p>
          <a:p>
            <a:pPr algn="ctr"/>
            <a:r>
              <a:rPr lang="en-US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  <a:t>Vertical compression by a factor of ½</a:t>
            </a:r>
            <a:endParaRPr lang="en-US" sz="2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858002" y="4572000"/>
            <a:ext cx="206646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  <a:t>Rises on the right</a:t>
            </a:r>
            <a:endParaRPr lang="en-US" sz="2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0" y="6611779"/>
            <a:ext cx="914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>
                <a:latin typeface="Cambria Math"/>
                <a:ea typeface="Cambria Math"/>
              </a:rPr>
              <a:t>©2009, Dr. Jennifer L. Bell, LaGrange High School, LaGrange, Georgia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6" grpId="0"/>
      <p:bldP spid="17" grpId="0"/>
      <p:bldP spid="18" grpId="0"/>
      <p:bldP spid="19" grpId="0"/>
      <p:bldP spid="21" grpId="0"/>
      <p:bldP spid="11" grpId="0"/>
      <p:bldP spid="1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54937" y="0"/>
            <a:ext cx="5176418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u="sng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Station 4</a:t>
            </a:r>
          </a:p>
          <a:p>
            <a:pPr algn="ctr"/>
            <a:r>
              <a:rPr lang="en-US" sz="54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5400" b="1" i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) = -2(2)</a:t>
            </a:r>
            <a:r>
              <a:rPr lang="en-US" sz="5400" b="1" cap="none" spc="0" baseline="30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5400" b="1" i="1" baseline="30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5400" b="1" baseline="30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-4)</a:t>
            </a:r>
            <a:r>
              <a:rPr lang="en-US" sz="5400" b="1" cap="none" spc="0" baseline="30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- 2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1981200"/>
            <a:ext cx="388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Step 1: Find 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85800" y="2819400"/>
          <a:ext cx="2819400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09700"/>
                <a:gridCol w="1409700"/>
              </a:tblGrid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3200" i="1" dirty="0" smtClean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en-US" sz="32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i="1" dirty="0" smtClean="0"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US" sz="3200" i="1" dirty="0" smtClean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648200" y="2362200"/>
            <a:ext cx="38862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Step 2:</a:t>
            </a:r>
          </a:p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Plot the coordinates using the pegs.</a:t>
            </a:r>
          </a:p>
          <a:p>
            <a:pPr algn="ctr"/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Step 3: </a:t>
            </a:r>
          </a:p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Connect the pegs using purple yarn.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6611779"/>
            <a:ext cx="914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>
                <a:latin typeface="Cambria Math"/>
                <a:ea typeface="Cambria Math"/>
              </a:rPr>
              <a:t>©2009, Dr. Jennifer L. Bell, LaGrange High School, LaGrange, Georgia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54937" y="0"/>
            <a:ext cx="5176418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u="sng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Station 4</a:t>
            </a:r>
          </a:p>
          <a:p>
            <a:pPr algn="ctr"/>
            <a:r>
              <a:rPr lang="en-US" sz="54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5400" b="1" i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) = -2(2)</a:t>
            </a:r>
            <a:r>
              <a:rPr lang="en-US" sz="5400" b="1" cap="none" spc="0" baseline="30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5400" b="1" i="1" baseline="30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5400" b="1" baseline="30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-4)</a:t>
            </a:r>
            <a:r>
              <a:rPr lang="en-US" sz="5400" b="1" cap="none" spc="0" baseline="30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- 2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1981200"/>
            <a:ext cx="388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Step 1: Find 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85800" y="2819400"/>
          <a:ext cx="2819400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09700"/>
                <a:gridCol w="1409700"/>
              </a:tblGrid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3200" i="1" dirty="0" smtClean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en-US" sz="32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i="1" dirty="0" smtClean="0"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US" sz="3200" i="1" dirty="0" smtClean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648200" y="2362200"/>
            <a:ext cx="38862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Step 2:</a:t>
            </a:r>
          </a:p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Plot the coordinates using the pegs.</a:t>
            </a:r>
          </a:p>
          <a:p>
            <a:pPr algn="ctr"/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Step 3: </a:t>
            </a:r>
          </a:p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Connect the pegs using purple yarn.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86000" y="3352800"/>
            <a:ext cx="97815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  <a:t>-2¼</a:t>
            </a:r>
            <a:endParaRPr lang="en-US" sz="3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80390" y="3983031"/>
            <a:ext cx="98937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  <a:t>-2½</a:t>
            </a:r>
            <a:endParaRPr lang="en-US" sz="3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481566" y="4613262"/>
            <a:ext cx="58702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  <a:t>-3</a:t>
            </a:r>
            <a:endParaRPr lang="en-US" sz="3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81566" y="5243493"/>
            <a:ext cx="58702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  <a:t>-4</a:t>
            </a:r>
            <a:endParaRPr lang="en-US" sz="3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481566" y="5873724"/>
            <a:ext cx="58702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  <a:t>-6</a:t>
            </a:r>
            <a:endParaRPr lang="en-US" sz="3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6611779"/>
            <a:ext cx="914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>
                <a:latin typeface="Cambria Math"/>
                <a:ea typeface="Cambria Math"/>
              </a:rPr>
              <a:t>©2009, Dr. Jennifer L. Bell, LaGrange High School, LaGrange, Georgia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65315" y="228600"/>
          <a:ext cx="9013371" cy="6400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676572"/>
                <a:gridCol w="2336799"/>
              </a:tblGrid>
              <a:tr h="533400">
                <a:tc gridSpan="2"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Characteristics of </a:t>
                      </a:r>
                      <a:r>
                        <a:rPr lang="en-US" sz="28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r>
                        <a:rPr lang="en-US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US" sz="28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lang="en-US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en-US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Domain?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Range?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Horizontal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asymptote?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Intervals of increasing?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Intervals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of decreasing?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i="1" dirty="0" smtClean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-intercepts?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i="1" dirty="0" smtClean="0"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-intercepts?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End behavior?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33400">
                <a:tc gridSpan="2"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Transformations of </a:t>
                      </a:r>
                      <a:r>
                        <a:rPr lang="en-US" sz="28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r>
                        <a:rPr lang="en-US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US" sz="28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lang="en-US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en-US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1066800">
                <a:tc gridSpan="2"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0" y="6611779"/>
            <a:ext cx="914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>
                <a:latin typeface="Cambria Math"/>
                <a:ea typeface="Cambria Math"/>
              </a:rPr>
              <a:t>©2009, Dr. Jennifer L. Bell, LaGrange High School, LaGrange, Georgia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65315" y="228600"/>
          <a:ext cx="9013371" cy="6400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676572"/>
                <a:gridCol w="2336799"/>
              </a:tblGrid>
              <a:tr h="533400">
                <a:tc gridSpan="2"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Characteristics of </a:t>
                      </a:r>
                      <a:r>
                        <a:rPr lang="en-US" sz="28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r>
                        <a:rPr lang="en-US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US" sz="28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lang="en-US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en-US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Domain?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Range?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Horizontal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asymptote?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Intervals of increasing?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Intervals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of decreasing?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i="1" dirty="0" smtClean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-intercepts?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i="1" dirty="0" smtClean="0"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-intercepts?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End behavior?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33400">
                <a:tc gridSpan="2"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Transformations of </a:t>
                      </a:r>
                      <a:r>
                        <a:rPr lang="en-US" sz="28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r>
                        <a:rPr lang="en-US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US" sz="28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lang="en-US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en-US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1066800">
                <a:tc gridSpan="2"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2" name="Rectangle 11"/>
          <p:cNvSpPr/>
          <p:nvPr/>
        </p:nvSpPr>
        <p:spPr>
          <a:xfrm>
            <a:off x="7126874" y="602344"/>
            <a:ext cx="183896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  <a:t>(-∞, ∞)</a:t>
            </a:r>
            <a:endParaRPr lang="en-US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118058" y="1143000"/>
            <a:ext cx="185659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  <a:t>(-</a:t>
            </a:r>
            <a:r>
              <a:rPr lang="en-US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 Math"/>
                <a:ea typeface="Cambria Math"/>
              </a:rPr>
              <a:t>∞</a:t>
            </a:r>
            <a:r>
              <a:rPr lang="en-US" sz="4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  <a:t>, -2)</a:t>
            </a:r>
            <a:endParaRPr lang="en-US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318433" y="1725646"/>
            <a:ext cx="145584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y</a:t>
            </a:r>
            <a:r>
              <a:rPr lang="en-US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  <a:t> = -2</a:t>
            </a:r>
            <a:endParaRPr lang="en-US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7071571" y="2793465"/>
            <a:ext cx="194957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  <a:t>(- ∞, ∞)</a:t>
            </a:r>
            <a:endParaRPr lang="en-US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417018" y="3275045"/>
            <a:ext cx="125867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  <a:t>none</a:t>
            </a:r>
            <a:endParaRPr lang="en-US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966574" y="3810000"/>
            <a:ext cx="215956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  <a:t>(0, -2</a:t>
            </a:r>
            <a:r>
              <a:rPr lang="en-US" sz="4000" b="1" cap="none" spc="0" baseline="300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  <a:t>1</a:t>
            </a:r>
            <a:r>
              <a:rPr lang="en-US" sz="4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  <a:t>/</a:t>
            </a:r>
            <a:r>
              <a:rPr lang="en-US" sz="4000" b="1" cap="none" spc="0" baseline="-250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  <a:t>8</a:t>
            </a:r>
            <a:r>
              <a:rPr lang="en-US" sz="4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  <a:t>)</a:t>
            </a:r>
            <a:endParaRPr lang="en-US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7417018" y="2262564"/>
            <a:ext cx="125867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  <a:t>none</a:t>
            </a:r>
            <a:endParaRPr lang="en-US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93420" y="5638800"/>
            <a:ext cx="8357161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  <a:t>Horizontal shift → 4 units; Vertical shift ↓ 2 units</a:t>
            </a:r>
          </a:p>
          <a:p>
            <a:pPr algn="ctr"/>
            <a:r>
              <a:rPr lang="en-US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  <a:t>Vertical stretch by a factor of 2; Reflection across </a:t>
            </a:r>
            <a:r>
              <a:rPr lang="en-US" sz="2800" b="1" i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x</a:t>
            </a:r>
            <a:r>
              <a:rPr lang="en-US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  <a:t>-axis</a:t>
            </a:r>
            <a:endParaRPr lang="en-US" sz="2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894453" y="4572000"/>
            <a:ext cx="1993559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  <a:t>Falls on the right</a:t>
            </a:r>
            <a:endParaRPr lang="en-US" sz="2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0" y="6611779"/>
            <a:ext cx="914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>
                <a:latin typeface="Cambria Math"/>
                <a:ea typeface="Cambria Math"/>
              </a:rPr>
              <a:t>©2009, Dr. Jennifer L. Bell, LaGrange High School, LaGrange, Georgia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6" grpId="0"/>
      <p:bldP spid="17" grpId="0"/>
      <p:bldP spid="18" grpId="0"/>
      <p:bldP spid="19" grpId="0"/>
      <p:bldP spid="21" grpId="0"/>
      <p:bldP spid="11" grpId="0"/>
      <p:bldP spid="1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28336" y="0"/>
            <a:ext cx="2887329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u="sng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Station 5</a:t>
            </a:r>
          </a:p>
          <a:p>
            <a:pPr algn="ctr"/>
            <a:r>
              <a:rPr lang="en-US" sz="54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5400" b="1" i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) = 2</a:t>
            </a:r>
            <a:r>
              <a:rPr lang="en-US" sz="5400" b="1" cap="none" spc="0" baseline="30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5400" b="1" i="1" cap="none" spc="0" baseline="30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x</a:t>
            </a:r>
            <a:endParaRPr lang="en-US" sz="5400" b="1" i="1" cap="none" spc="0" baseline="300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1981200"/>
            <a:ext cx="388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Step 1: Find </a:t>
            </a: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85800" y="2819400"/>
          <a:ext cx="2819400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09700"/>
                <a:gridCol w="1409700"/>
              </a:tblGrid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3200" i="1" dirty="0" smtClean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en-US" sz="32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i="1" dirty="0" smtClean="0">
                          <a:latin typeface="Times New Roman" pitchFamily="18" charset="0"/>
                          <a:cs typeface="Times New Roman" pitchFamily="18" charset="0"/>
                        </a:rPr>
                        <a:t>g</a:t>
                      </a:r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US" sz="3200" i="1" dirty="0" smtClean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-2</a:t>
                      </a:r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-1</a:t>
                      </a:r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648200" y="2362200"/>
            <a:ext cx="38862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Step 2:</a:t>
            </a:r>
          </a:p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Plot the coordinates using the pegs.</a:t>
            </a:r>
          </a:p>
          <a:p>
            <a:pPr algn="ctr"/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Step 3: </a:t>
            </a:r>
          </a:p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Connect the pegs using pink yarn.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6611779"/>
            <a:ext cx="914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>
                <a:latin typeface="Cambria Math"/>
                <a:ea typeface="Cambria Math"/>
              </a:rPr>
              <a:t>©2009, Dr. Jennifer L. Bell, LaGrange High School, LaGrange, Georgia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28336" y="0"/>
            <a:ext cx="2887329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u="sng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Station 5</a:t>
            </a:r>
          </a:p>
          <a:p>
            <a:pPr algn="ctr"/>
            <a:r>
              <a:rPr lang="en-US" sz="54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5400" b="1" i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) = 2</a:t>
            </a:r>
            <a:r>
              <a:rPr lang="en-US" sz="5400" b="1" cap="none" spc="0" baseline="30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5400" b="1" i="1" cap="none" spc="0" baseline="30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x</a:t>
            </a:r>
            <a:endParaRPr lang="en-US" sz="5400" b="1" i="1" cap="none" spc="0" baseline="300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1981200"/>
            <a:ext cx="388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Step 1: Find </a:t>
            </a: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85800" y="2819400"/>
          <a:ext cx="2819400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09700"/>
                <a:gridCol w="1409700"/>
              </a:tblGrid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3200" i="1" dirty="0" smtClean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en-US" sz="32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i="1" dirty="0" smtClean="0">
                          <a:latin typeface="Times New Roman" pitchFamily="18" charset="0"/>
                          <a:cs typeface="Times New Roman" pitchFamily="18" charset="0"/>
                        </a:rPr>
                        <a:t>g</a:t>
                      </a:r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US" sz="3200" i="1" dirty="0" smtClean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-2</a:t>
                      </a:r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-1</a:t>
                      </a:r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648200" y="2362200"/>
            <a:ext cx="38862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Step 2:</a:t>
            </a:r>
          </a:p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Plot the coordinates using the pegs.</a:t>
            </a:r>
          </a:p>
          <a:p>
            <a:pPr algn="ctr"/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Step 3: </a:t>
            </a:r>
          </a:p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Connect the pegs using pink yarn.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568133" y="3337560"/>
            <a:ext cx="43633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  <a:t>4</a:t>
            </a:r>
          </a:p>
        </p:txBody>
      </p:sp>
      <p:sp>
        <p:nvSpPr>
          <p:cNvPr id="7" name="Rectangle 6"/>
          <p:cNvSpPr/>
          <p:nvPr/>
        </p:nvSpPr>
        <p:spPr>
          <a:xfrm>
            <a:off x="2568133" y="3967791"/>
            <a:ext cx="43633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  <a:t>2</a:t>
            </a:r>
            <a:endParaRPr lang="en-US" sz="3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568133" y="4598022"/>
            <a:ext cx="43633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  <a:t>1</a:t>
            </a:r>
            <a:endParaRPr lang="en-US" sz="3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92793" y="5228253"/>
            <a:ext cx="58701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  <a:t>½</a:t>
            </a:r>
            <a:endParaRPr lang="en-US" sz="3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498403" y="5858484"/>
            <a:ext cx="57579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  <a:t>¼</a:t>
            </a:r>
            <a:endParaRPr lang="en-US" sz="3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6611779"/>
            <a:ext cx="914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>
                <a:latin typeface="Cambria Math"/>
                <a:ea typeface="Cambria Math"/>
              </a:rPr>
              <a:t>©2009, Dr. Jennifer L. Bell, LaGrange High School, LaGrange, Georgia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00400" y="0"/>
            <a:ext cx="2820003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u="sng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Station 1</a:t>
            </a:r>
          </a:p>
          <a:p>
            <a:pPr algn="ctr"/>
            <a:r>
              <a:rPr lang="en-US" sz="5400" b="1" i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5400" b="1" i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) = </a:t>
            </a:r>
            <a:r>
              <a:rPr lang="en-US" sz="5400" b="1" i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5400" b="1" i="1" cap="none" spc="0" baseline="30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x</a:t>
            </a:r>
            <a:endParaRPr lang="en-US" sz="5400" b="1" cap="none" spc="0" baseline="300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1981200"/>
            <a:ext cx="388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Step 1: Find 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85800" y="2819400"/>
          <a:ext cx="2819400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09700"/>
                <a:gridCol w="1409700"/>
              </a:tblGrid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3200" i="1" dirty="0" smtClean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en-US" sz="32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i="1" dirty="0" smtClean="0"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US" sz="3200" i="1" dirty="0" smtClean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en-US" sz="3200" dirty="0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a:t>2</a:t>
                      </a:r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-1</a:t>
                      </a:r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648200" y="2362200"/>
            <a:ext cx="38862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Step 2:</a:t>
            </a:r>
          </a:p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Plot the coordinates using the pegs.</a:t>
            </a:r>
          </a:p>
          <a:p>
            <a:pPr algn="ctr"/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Step 3: </a:t>
            </a:r>
          </a:p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Connect the pegs using black yarn.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6611779"/>
            <a:ext cx="914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>
                <a:latin typeface="Cambria Math"/>
                <a:ea typeface="Cambria Math"/>
              </a:rPr>
              <a:t>©2009, Dr. Jennifer L. Bell, LaGrange High School, LaGrange, Georgia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65315" y="228600"/>
          <a:ext cx="9013371" cy="6400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676572"/>
                <a:gridCol w="2336799"/>
              </a:tblGrid>
              <a:tr h="533400">
                <a:tc gridSpan="2"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Characteristics of </a:t>
                      </a:r>
                      <a:r>
                        <a:rPr lang="en-US" sz="28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g</a:t>
                      </a:r>
                      <a:r>
                        <a:rPr lang="en-US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US" sz="28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lang="en-US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en-US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Domain?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Range?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Horizontal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asymptote?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Intervals of increasing?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Intervals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of decreasing?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i="1" dirty="0" smtClean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-intercepts?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i="1" dirty="0" smtClean="0"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-intercepts?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End behavior?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33400">
                <a:tc gridSpan="2"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Transformations of </a:t>
                      </a:r>
                      <a:r>
                        <a:rPr lang="en-US" sz="28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r>
                        <a:rPr lang="en-US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US" sz="28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lang="en-US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en-US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1066800">
                <a:tc gridSpan="2"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0" y="6611779"/>
            <a:ext cx="914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>
                <a:latin typeface="Cambria Math"/>
                <a:ea typeface="Cambria Math"/>
              </a:rPr>
              <a:t>©2009, Dr. Jennifer L. Bell, LaGrange High School, LaGrange, Georgia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65315" y="228600"/>
          <a:ext cx="9013371" cy="6400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676572"/>
                <a:gridCol w="2336799"/>
              </a:tblGrid>
              <a:tr h="533400">
                <a:tc gridSpan="2"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Characteristics of </a:t>
                      </a:r>
                      <a:r>
                        <a:rPr lang="en-US" sz="28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g</a:t>
                      </a:r>
                      <a:r>
                        <a:rPr lang="en-US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US" sz="28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lang="en-US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en-US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Domain?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Range?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Horizontal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asymptote?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Intervals of increasing?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Intervals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of decreasing?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i="1" dirty="0" smtClean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-intercepts?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i="1" dirty="0" smtClean="0"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-intercepts?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End behavior?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33400">
                <a:tc gridSpan="2"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Transformations of </a:t>
                      </a:r>
                      <a:r>
                        <a:rPr lang="en-US" sz="28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r>
                        <a:rPr lang="en-US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US" sz="28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lang="en-US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en-US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1066800">
                <a:tc gridSpan="2"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2" name="Rectangle 11"/>
          <p:cNvSpPr/>
          <p:nvPr/>
        </p:nvSpPr>
        <p:spPr>
          <a:xfrm>
            <a:off x="7004018" y="602344"/>
            <a:ext cx="183896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  <a:t>(-∞, ∞)</a:t>
            </a:r>
            <a:endParaRPr lang="en-US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161914" y="1163995"/>
            <a:ext cx="152317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  <a:t>(</a:t>
            </a:r>
            <a:r>
              <a:rPr lang="en-US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  <a:t>0</a:t>
            </a:r>
            <a:r>
              <a:rPr lang="en-US" sz="4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  <a:t>, ∞)</a:t>
            </a:r>
            <a:endParaRPr lang="en-US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266109" y="1725646"/>
            <a:ext cx="131478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y</a:t>
            </a:r>
            <a:r>
              <a:rPr lang="en-US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  <a:t> = 0</a:t>
            </a:r>
            <a:endParaRPr lang="en-US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948715" y="2793465"/>
            <a:ext cx="194957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  <a:t>(- ∞, ∞)</a:t>
            </a:r>
            <a:endParaRPr lang="en-US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294162" y="3275045"/>
            <a:ext cx="125867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  <a:t>none</a:t>
            </a:r>
            <a:endParaRPr lang="en-US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7236454" y="3836696"/>
            <a:ext cx="137409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  <a:t>(0, 1)</a:t>
            </a:r>
            <a:endParaRPr lang="en-US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7234202" y="2262564"/>
            <a:ext cx="125867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  <a:t>none</a:t>
            </a:r>
            <a:endParaRPr lang="en-US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972154" y="5715000"/>
            <a:ext cx="519969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  <a:t>Reflection across </a:t>
            </a:r>
            <a:r>
              <a:rPr lang="en-US" sz="40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y</a:t>
            </a:r>
            <a:r>
              <a:rPr lang="en-US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  <a:t>-axis</a:t>
            </a:r>
            <a:endParaRPr lang="en-US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942094" y="4572000"/>
            <a:ext cx="1898277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  <a:t>Rises on the left</a:t>
            </a:r>
            <a:endParaRPr lang="en-US" sz="2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0" y="6611779"/>
            <a:ext cx="914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>
                <a:latin typeface="Cambria Math"/>
                <a:ea typeface="Cambria Math"/>
              </a:rPr>
              <a:t>©2009, Dr. Jennifer L. Bell, LaGrange High School, LaGrange, Georgia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6" grpId="0"/>
      <p:bldP spid="17" grpId="0"/>
      <p:bldP spid="18" grpId="0"/>
      <p:bldP spid="19" grpId="0"/>
      <p:bldP spid="21" grpId="0"/>
      <p:bldP spid="11" grpId="0"/>
      <p:bldP spid="1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62089" y="2147711"/>
          <a:ext cx="4430485" cy="4648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81842"/>
                <a:gridCol w="1148643"/>
              </a:tblGrid>
              <a:tr h="387350"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Characteristics</a:t>
                      </a:r>
                      <a:endParaRPr lang="en-US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8735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Domain?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8735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Range?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8735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Horizontal</a:t>
                      </a:r>
                      <a:r>
                        <a:rPr lang="en-US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asymptote?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8735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Intervals of increasing?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8735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Intervals</a:t>
                      </a:r>
                      <a:r>
                        <a:rPr lang="en-US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of decreasing?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87350">
                <a:tc>
                  <a:txBody>
                    <a:bodyPr/>
                    <a:lstStyle/>
                    <a:p>
                      <a:pPr algn="ctr"/>
                      <a:r>
                        <a:rPr lang="en-US" sz="1800" i="1" dirty="0" smtClean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-intercepts?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87350">
                <a:tc>
                  <a:txBody>
                    <a:bodyPr/>
                    <a:lstStyle/>
                    <a:p>
                      <a:pPr algn="ctr"/>
                      <a:r>
                        <a:rPr lang="en-US" sz="1800" i="1" dirty="0" smtClean="0"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-intercepts?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8735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End behavior?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87350"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Transformations</a:t>
                      </a:r>
                      <a:endParaRPr lang="en-US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774700">
                <a:tc gridSpan="2">
                  <a:txBody>
                    <a:bodyPr/>
                    <a:lstStyle/>
                    <a:p>
                      <a:pPr algn="ctr"/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0" y="239889"/>
            <a:ext cx="27432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Station #_____</a:t>
            </a:r>
          </a:p>
          <a:p>
            <a:pPr algn="ctr"/>
            <a:endParaRPr lang="en-US" sz="2000" dirty="0" smtClean="0"/>
          </a:p>
          <a:p>
            <a:pPr algn="ctr"/>
            <a:r>
              <a:rPr lang="en-US" sz="2000" dirty="0" smtClean="0"/>
              <a:t>Equation</a:t>
            </a:r>
          </a:p>
          <a:p>
            <a:pPr algn="ctr"/>
            <a:endParaRPr lang="en-US" sz="2000" dirty="0" smtClean="0"/>
          </a:p>
          <a:p>
            <a:pPr algn="ctr"/>
            <a:r>
              <a:rPr lang="en-US" sz="2000" dirty="0" smtClean="0"/>
              <a:t>____________________</a:t>
            </a:r>
            <a:endParaRPr 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968574" y="11289"/>
          <a:ext cx="1524000" cy="201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2000"/>
                <a:gridCol w="762000"/>
              </a:tblGrid>
              <a:tr h="292100">
                <a:tc>
                  <a:txBody>
                    <a:bodyPr/>
                    <a:lstStyle/>
                    <a:p>
                      <a:pPr algn="ctr"/>
                      <a:endParaRPr lang="en-US" sz="16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292100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623204" y="2147711"/>
          <a:ext cx="4430485" cy="4648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81842"/>
                <a:gridCol w="1148643"/>
              </a:tblGrid>
              <a:tr h="387350"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Characteristics</a:t>
                      </a:r>
                      <a:endParaRPr lang="en-US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8735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Domain?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8735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Range?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8735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Horizontal</a:t>
                      </a:r>
                      <a:r>
                        <a:rPr lang="en-US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asymptote?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8735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Intervals of increasing?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8735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Intervals</a:t>
                      </a:r>
                      <a:r>
                        <a:rPr lang="en-US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of decreasing?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87350">
                <a:tc>
                  <a:txBody>
                    <a:bodyPr/>
                    <a:lstStyle/>
                    <a:p>
                      <a:pPr algn="ctr"/>
                      <a:r>
                        <a:rPr lang="en-US" sz="1800" i="1" dirty="0" smtClean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-intercepts?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87350">
                <a:tc>
                  <a:txBody>
                    <a:bodyPr/>
                    <a:lstStyle/>
                    <a:p>
                      <a:pPr algn="ctr"/>
                      <a:r>
                        <a:rPr lang="en-US" sz="1800" i="1" dirty="0" smtClean="0"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-intercepts?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8735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End behavior?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87350"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Transformations</a:t>
                      </a:r>
                      <a:endParaRPr lang="en-US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774700">
                <a:tc gridSpan="2">
                  <a:txBody>
                    <a:bodyPr/>
                    <a:lstStyle/>
                    <a:p>
                      <a:pPr algn="ctr"/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61115" y="239889"/>
            <a:ext cx="27432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Station #_____</a:t>
            </a:r>
          </a:p>
          <a:p>
            <a:pPr algn="ctr"/>
            <a:endParaRPr lang="en-US" sz="2000" dirty="0" smtClean="0"/>
          </a:p>
          <a:p>
            <a:pPr algn="ctr"/>
            <a:r>
              <a:rPr lang="en-US" sz="2000" dirty="0" smtClean="0"/>
              <a:t>Equation</a:t>
            </a:r>
          </a:p>
          <a:p>
            <a:pPr algn="ctr"/>
            <a:endParaRPr lang="en-US" sz="2000" dirty="0" smtClean="0"/>
          </a:p>
          <a:p>
            <a:pPr algn="ctr"/>
            <a:r>
              <a:rPr lang="en-US" sz="2000" dirty="0" smtClean="0"/>
              <a:t>____________________</a:t>
            </a:r>
            <a:endParaRPr lang="en-US" sz="20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7529689" y="11289"/>
          <a:ext cx="1524000" cy="201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2000"/>
                <a:gridCol w="762000"/>
              </a:tblGrid>
              <a:tr h="292100">
                <a:tc>
                  <a:txBody>
                    <a:bodyPr/>
                    <a:lstStyle/>
                    <a:p>
                      <a:pPr algn="ctr"/>
                      <a:endParaRPr lang="en-US" sz="16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292100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00400" y="0"/>
            <a:ext cx="2820003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u="sng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Station 1</a:t>
            </a:r>
          </a:p>
          <a:p>
            <a:pPr algn="ctr"/>
            <a:r>
              <a:rPr lang="en-US" sz="5400" b="1" i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5400" b="1" i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) = </a:t>
            </a:r>
            <a:r>
              <a:rPr lang="en-US" sz="5400" b="1" i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5400" b="1" i="1" cap="none" spc="0" baseline="30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x</a:t>
            </a:r>
            <a:endParaRPr lang="en-US" sz="5400" b="1" cap="none" spc="0" baseline="300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1981200"/>
            <a:ext cx="388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Step 1: Find 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85800" y="2819400"/>
          <a:ext cx="2819400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09700"/>
                <a:gridCol w="1409700"/>
              </a:tblGrid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3200" i="1" dirty="0" smtClean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en-US" sz="32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i="1" dirty="0" smtClean="0"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US" sz="3200" i="1" dirty="0" smtClean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en-US" sz="3200" dirty="0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a:t>2</a:t>
                      </a:r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-1</a:t>
                      </a:r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648200" y="2362200"/>
            <a:ext cx="38862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Step 2:</a:t>
            </a:r>
          </a:p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Plot the coordinates using the pegs.</a:t>
            </a:r>
          </a:p>
          <a:p>
            <a:pPr algn="ctr"/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Step 3: </a:t>
            </a:r>
          </a:p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Connect the pegs using black yarn.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460733" y="3337560"/>
            <a:ext cx="57579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  <a:t>¼</a:t>
            </a:r>
            <a:endParaRPr lang="en-US" sz="3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455123" y="3967791"/>
            <a:ext cx="58701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  <a:t>½</a:t>
            </a:r>
            <a:endParaRPr lang="en-US" sz="3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530463" y="4598022"/>
            <a:ext cx="43633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  <a:t>1</a:t>
            </a:r>
            <a:endParaRPr lang="en-US" sz="3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530463" y="5228253"/>
            <a:ext cx="43633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  <a:t>2</a:t>
            </a:r>
            <a:endParaRPr lang="en-US" sz="3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530463" y="5858484"/>
            <a:ext cx="43633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  <a:t>4</a:t>
            </a:r>
            <a:endParaRPr lang="en-US" sz="3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6611779"/>
            <a:ext cx="914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>
                <a:latin typeface="Cambria Math"/>
                <a:ea typeface="Cambria Math"/>
              </a:rPr>
              <a:t>©2009, Dr. Jennifer L. Bell, LaGrange High School, LaGrange, Georgia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65315" y="1066800"/>
          <a:ext cx="9013371" cy="4800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676572"/>
                <a:gridCol w="2336799"/>
              </a:tblGrid>
              <a:tr h="533400">
                <a:tc gridSpan="2"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Characteristics of </a:t>
                      </a:r>
                      <a:r>
                        <a:rPr lang="en-US" sz="28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r>
                        <a:rPr lang="en-US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US" sz="28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lang="en-US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en-US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Domain?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Range?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Horizontal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asymptote?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Intervals of increasing?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Intervals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of decreasing?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i="1" dirty="0" smtClean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-intercepts?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i="1" dirty="0" smtClean="0"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-intercepts?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End behavior?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0" y="6611779"/>
            <a:ext cx="914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>
                <a:latin typeface="Cambria Math"/>
                <a:ea typeface="Cambria Math"/>
              </a:rPr>
              <a:t>©2009, Dr. Jennifer L. Bell, LaGrange High School, LaGrange, Georgia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65315" y="1066800"/>
          <a:ext cx="9013371" cy="4800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676572"/>
                <a:gridCol w="2336799"/>
              </a:tblGrid>
              <a:tr h="533400">
                <a:tc gridSpan="2"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Characteristics of </a:t>
                      </a:r>
                      <a:r>
                        <a:rPr lang="en-US" sz="28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r>
                        <a:rPr lang="en-US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US" sz="28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lang="en-US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en-US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Domain?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Range?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Horizontal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asymptote?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Intervals of increasing?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Intervals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of decreasing?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i="1" dirty="0" smtClean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-intercepts?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i="1" dirty="0" smtClean="0"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-intercepts?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End behavior?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6989503" y="1487715"/>
            <a:ext cx="183896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  <a:t>(-∞, ∞)</a:t>
            </a:r>
            <a:endParaRPr lang="en-US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147399" y="2049366"/>
            <a:ext cx="152317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  <a:t>(</a:t>
            </a:r>
            <a:r>
              <a:rPr lang="en-US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  <a:t>0</a:t>
            </a:r>
            <a:r>
              <a:rPr lang="en-US" sz="4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  <a:t>, ∞)</a:t>
            </a:r>
            <a:endParaRPr lang="en-US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51594" y="2611017"/>
            <a:ext cx="131478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y</a:t>
            </a:r>
            <a:r>
              <a:rPr lang="en-US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  <a:t> = 0</a:t>
            </a:r>
            <a:endParaRPr lang="en-US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34200" y="3124200"/>
            <a:ext cx="194957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  <a:t>(- ∞, ∞)</a:t>
            </a:r>
            <a:endParaRPr lang="en-US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279647" y="4160416"/>
            <a:ext cx="125867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  <a:t>none</a:t>
            </a:r>
            <a:endParaRPr lang="en-US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221939" y="4722067"/>
            <a:ext cx="137409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  <a:t>(0, 1)</a:t>
            </a:r>
            <a:endParaRPr lang="en-US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858000" y="5410200"/>
            <a:ext cx="206646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  <a:t>Rises on the right</a:t>
            </a:r>
            <a:endParaRPr lang="en-US" sz="2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279647" y="3657600"/>
            <a:ext cx="125867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  <a:t>none</a:t>
            </a:r>
            <a:endParaRPr lang="en-US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6611779"/>
            <a:ext cx="914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>
                <a:latin typeface="Cambria Math"/>
                <a:ea typeface="Cambria Math"/>
              </a:rPr>
              <a:t>©2009, Dr. Jennifer L. Bell, LaGrange High School, LaGrange, Georgia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8" grpId="0"/>
      <p:bldP spid="10" grpId="0"/>
      <p:bldP spid="11" grpId="0"/>
      <p:bldP spid="14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75538" y="0"/>
            <a:ext cx="4592924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u="sng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Station 2</a:t>
            </a:r>
          </a:p>
          <a:p>
            <a:pPr algn="ctr"/>
            <a:r>
              <a:rPr lang="en-US" sz="54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5400" b="1" i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) = -2</a:t>
            </a:r>
            <a:r>
              <a:rPr lang="en-US" sz="5400" b="1" cap="none" spc="0" baseline="30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5400" b="1" i="1" cap="none" spc="0" baseline="30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5400" b="1" cap="none" spc="0" baseline="30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+2) </a:t>
            </a:r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 2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1981200"/>
            <a:ext cx="388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Step 1: Find 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85800" y="2819400"/>
          <a:ext cx="2819400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09700"/>
                <a:gridCol w="1409700"/>
              </a:tblGrid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3200" i="1" dirty="0" smtClean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en-US" sz="32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i="1" dirty="0" smtClean="0"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US" sz="3200" i="1" dirty="0" smtClean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-1</a:t>
                      </a:r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-2</a:t>
                      </a:r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-3</a:t>
                      </a:r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-4</a:t>
                      </a:r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648200" y="2362200"/>
            <a:ext cx="38862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Step 2:</a:t>
            </a:r>
          </a:p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Plot the coordinates using the pegs.</a:t>
            </a:r>
          </a:p>
          <a:p>
            <a:pPr algn="ctr"/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Step 3: </a:t>
            </a:r>
          </a:p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Connect the pegs using orange yarn.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6611779"/>
            <a:ext cx="914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>
                <a:latin typeface="Cambria Math"/>
                <a:ea typeface="Cambria Math"/>
              </a:rPr>
              <a:t>©2009, Dr. Jennifer L. Bell, LaGrange High School, LaGrange, Georgia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75538" y="0"/>
            <a:ext cx="4592924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u="sng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Station 2</a:t>
            </a:r>
          </a:p>
          <a:p>
            <a:pPr algn="ctr"/>
            <a:r>
              <a:rPr lang="en-US" sz="54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5400" b="1" i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) = -2</a:t>
            </a:r>
            <a:r>
              <a:rPr lang="en-US" sz="5400" b="1" cap="none" spc="0" baseline="30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5400" b="1" i="1" cap="none" spc="0" baseline="30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5400" b="1" cap="none" spc="0" baseline="30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+2) </a:t>
            </a:r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 2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1981200"/>
            <a:ext cx="388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Step 1: Find 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85800" y="2819400"/>
          <a:ext cx="2819400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09700"/>
                <a:gridCol w="1409700"/>
              </a:tblGrid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3200" i="1" dirty="0" smtClean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en-US" sz="32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i="1" dirty="0" smtClean="0"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US" sz="3200" i="1" dirty="0" smtClean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-1</a:t>
                      </a:r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-2</a:t>
                      </a:r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-3</a:t>
                      </a:r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-4</a:t>
                      </a:r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648200" y="2362200"/>
            <a:ext cx="38862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Step 2:</a:t>
            </a:r>
          </a:p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Plot the coordinates using the pegs.</a:t>
            </a:r>
          </a:p>
          <a:p>
            <a:pPr algn="ctr"/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Step 3: </a:t>
            </a:r>
          </a:p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Connect the pegs using orange yarn.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519797" y="3366589"/>
            <a:ext cx="58702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  <a:t>-6</a:t>
            </a:r>
            <a:endParaRPr lang="en-US" sz="3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519797" y="3996820"/>
            <a:ext cx="58702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  <a:t>-4</a:t>
            </a:r>
            <a:endParaRPr lang="en-US" sz="3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519797" y="4627051"/>
            <a:ext cx="58702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  <a:t>-3</a:t>
            </a:r>
            <a:endParaRPr lang="en-US" sz="3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318621" y="5257282"/>
            <a:ext cx="98937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  <a:t>-2½</a:t>
            </a:r>
            <a:endParaRPr lang="en-US" sz="3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324231" y="5887513"/>
            <a:ext cx="97815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  <a:t>-2¼</a:t>
            </a:r>
            <a:endParaRPr lang="en-US" sz="3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6611779"/>
            <a:ext cx="914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>
                <a:latin typeface="Cambria Math"/>
                <a:ea typeface="Cambria Math"/>
              </a:rPr>
              <a:t>©2009, Dr. Jennifer L. Bell, LaGrange High School, LaGrange, Georgia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65315" y="228600"/>
          <a:ext cx="9013371" cy="6400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676572"/>
                <a:gridCol w="2336799"/>
              </a:tblGrid>
              <a:tr h="533400">
                <a:tc gridSpan="2"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Characteristics of </a:t>
                      </a:r>
                      <a:r>
                        <a:rPr lang="en-US" sz="28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r>
                        <a:rPr lang="en-US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US" sz="28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lang="en-US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en-US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Domain?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Range?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Horizontal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asymptote?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Intervals of increasing?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Intervals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of decreasing?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i="1" dirty="0" smtClean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-intercepts?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i="1" dirty="0" smtClean="0"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-intercepts?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End behavior?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33400">
                <a:tc gridSpan="2"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Transformations of </a:t>
                      </a:r>
                      <a:r>
                        <a:rPr lang="en-US" sz="28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r>
                        <a:rPr lang="en-US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US" sz="28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lang="en-US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en-US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1066800">
                <a:tc gridSpan="2"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0" y="6611779"/>
            <a:ext cx="914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>
                <a:latin typeface="Cambria Math"/>
                <a:ea typeface="Cambria Math"/>
              </a:rPr>
              <a:t>©2009, Dr. Jennifer L. Bell, LaGrange High School, LaGrange, Georgia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65315" y="228600"/>
          <a:ext cx="9013371" cy="6400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676572"/>
                <a:gridCol w="2336799"/>
              </a:tblGrid>
              <a:tr h="533400">
                <a:tc gridSpan="2"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Characteristics of </a:t>
                      </a:r>
                      <a:r>
                        <a:rPr lang="en-US" sz="28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r>
                        <a:rPr lang="en-US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US" sz="28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lang="en-US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en-US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Domain?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Range?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Horizontal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asymptote?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Intervals of increasing?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Intervals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of decreasing?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i="1" dirty="0" smtClean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-intercepts?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i="1" dirty="0" smtClean="0"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-intercepts?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End behavior?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33400">
                <a:tc gridSpan="2"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Transformations of </a:t>
                      </a:r>
                      <a:r>
                        <a:rPr lang="en-US" sz="28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r>
                        <a:rPr lang="en-US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US" sz="28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lang="en-US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en-US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1066800">
                <a:tc gridSpan="2"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2" name="Rectangle 11"/>
          <p:cNvSpPr/>
          <p:nvPr/>
        </p:nvSpPr>
        <p:spPr>
          <a:xfrm>
            <a:off x="7004018" y="602344"/>
            <a:ext cx="183896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  <a:t>(-∞, ∞)</a:t>
            </a:r>
            <a:endParaRPr lang="en-US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995202" y="1143000"/>
            <a:ext cx="185659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  <a:t>(-</a:t>
            </a:r>
            <a:r>
              <a:rPr lang="en-US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 Math"/>
                <a:ea typeface="Cambria Math"/>
              </a:rPr>
              <a:t>∞</a:t>
            </a:r>
            <a:r>
              <a:rPr lang="en-US" sz="4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  <a:t>, -2)</a:t>
            </a:r>
            <a:endParaRPr lang="en-US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195577" y="1725646"/>
            <a:ext cx="145584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y</a:t>
            </a:r>
            <a:r>
              <a:rPr lang="en-US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  <a:t> = -2</a:t>
            </a:r>
            <a:endParaRPr lang="en-US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948715" y="2793465"/>
            <a:ext cx="194957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  <a:t>(- ∞, ∞)</a:t>
            </a:r>
            <a:endParaRPr lang="en-US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294162" y="3275045"/>
            <a:ext cx="125867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  <a:t>none</a:t>
            </a:r>
            <a:endParaRPr lang="en-US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7153098" y="3836696"/>
            <a:ext cx="154080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  <a:t>(0, -6)</a:t>
            </a:r>
            <a:endParaRPr lang="en-US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7294162" y="2262564"/>
            <a:ext cx="125867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  <a:t>none</a:t>
            </a:r>
            <a:endParaRPr lang="en-US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563277" y="5473005"/>
            <a:ext cx="4017446" cy="138499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  <a:t>Horizontal shift ← 2 units</a:t>
            </a:r>
          </a:p>
          <a:p>
            <a:pPr algn="ctr"/>
            <a:r>
              <a:rPr lang="en-US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  <a:t>Vertical shift ↓ 2 units</a:t>
            </a:r>
          </a:p>
          <a:p>
            <a:pPr algn="ctr"/>
            <a:r>
              <a:rPr lang="en-US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  <a:t>Reflection across </a:t>
            </a:r>
            <a:r>
              <a:rPr lang="en-US" sz="2800" b="1" i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x</a:t>
            </a:r>
            <a:r>
              <a:rPr lang="en-US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  <a:t>-axis</a:t>
            </a:r>
            <a:endParaRPr lang="en-US" sz="2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894453" y="4572000"/>
            <a:ext cx="1993559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  <a:t>Falls on the right</a:t>
            </a:r>
            <a:endParaRPr lang="en-US" sz="2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0" y="6611779"/>
            <a:ext cx="914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>
                <a:latin typeface="Cambria Math"/>
                <a:ea typeface="Cambria Math"/>
              </a:rPr>
              <a:t>©2009, Dr. Jennifer L. Bell, LaGrange High School, LaGrange, Georgia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6" grpId="0"/>
      <p:bldP spid="17" grpId="0"/>
      <p:bldP spid="18" grpId="0"/>
      <p:bldP spid="19" grpId="0"/>
      <p:bldP spid="21" grpId="0"/>
      <p:bldP spid="11" grpId="0"/>
      <p:bldP spid="1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</TotalTime>
  <Words>1394</Words>
  <Application>Microsoft Office PowerPoint</Application>
  <PresentationFormat>On-screen Show (4:3)</PresentationFormat>
  <Paragraphs>373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Cambria Math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Dr. Jennifer L. Brown</cp:lastModifiedBy>
  <cp:revision>31</cp:revision>
  <dcterms:created xsi:type="dcterms:W3CDTF">2009-06-22T15:00:06Z</dcterms:created>
  <dcterms:modified xsi:type="dcterms:W3CDTF">2014-06-07T20:49:06Z</dcterms:modified>
</cp:coreProperties>
</file>