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2" r:id="rId3"/>
    <p:sldId id="256" r:id="rId4"/>
    <p:sldId id="257" r:id="rId5"/>
    <p:sldId id="261" r:id="rId6"/>
    <p:sldId id="263" r:id="rId7"/>
    <p:sldId id="258" r:id="rId8"/>
    <p:sldId id="264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51D0AC3-EA7C-4825-993C-8739B186E50B}" type="datetimeFigureOut">
              <a:rPr lang="en-US"/>
              <a:pPr>
                <a:defRPr/>
              </a:pPr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FA75202-804C-4345-820A-B5F20ED22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7C5335E-0A06-49AC-80E8-920B1A7820C7}" type="datetimeFigureOut">
              <a:rPr lang="en-US"/>
              <a:pPr>
                <a:defRPr/>
              </a:pPr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74186F7-46B7-4031-A3B3-EC0F5C847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DA4BFE0-C524-4D8F-AEF2-DF5023AF3BB6}" type="datetimeFigureOut">
              <a:rPr lang="en-US"/>
              <a:pPr>
                <a:defRPr/>
              </a:pPr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A707675-871E-47D4-8BF0-E190477528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4E85FD9-2108-4E00-9A53-EED82B125A3A}" type="datetimeFigureOut">
              <a:rPr lang="en-US"/>
              <a:pPr>
                <a:defRPr/>
              </a:pPr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903F271-FE83-468F-9AD4-401C4E4D8D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067F98A-ABE5-45A1-B83E-6A072D2BAE29}" type="datetimeFigureOut">
              <a:rPr lang="en-US"/>
              <a:pPr>
                <a:defRPr/>
              </a:pPr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3F0D095-60B8-4476-AD7F-074AA9B17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DEDEDAD-79A7-4C56-8C64-59291245ADF0}" type="datetimeFigureOut">
              <a:rPr lang="en-US"/>
              <a:pPr>
                <a:defRPr/>
              </a:pPr>
              <a:t>5/24/2013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35A5137-B45B-4BEF-80D1-BDF7091B2D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32BEB1D-1916-4DBE-BFC7-250FD3E37D09}" type="datetimeFigureOut">
              <a:rPr lang="en-US"/>
              <a:pPr>
                <a:defRPr/>
              </a:pPr>
              <a:t>5/24/2013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A150D9B-2FF6-4613-871C-988CFBB72F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5EC450A-40EB-451A-845E-068D410BD2AC}" type="datetimeFigureOut">
              <a:rPr lang="en-US"/>
              <a:pPr>
                <a:defRPr/>
              </a:pPr>
              <a:t>5/24/2013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1C13683-BB9B-4322-9768-A17FDF4F9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2009, Dr. Jennifer L. Bell, LaGrange High School, LaGrange, Georgia			Activities from </a:t>
            </a:r>
            <a:r>
              <a:rPr lang="en-US" b="1"/>
              <a:t>Patty Paper® Geometry by Michael Serra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8A7F013-6EED-4921-90CB-02B41898FF00}" type="datetimeFigureOut">
              <a:rPr lang="en-US"/>
              <a:pPr>
                <a:defRPr/>
              </a:pPr>
              <a:t>5/24/2013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3B2CA26-28E0-4D27-992E-A2FEACD44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81F0733-E493-4978-86FD-04D4861A39B0}" type="datetimeFigureOut">
              <a:rPr lang="en-US"/>
              <a:pPr>
                <a:defRPr/>
              </a:pPr>
              <a:t>5/24/2013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8BFA99D-F2D2-41A1-A204-26758796CB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92875"/>
            <a:ext cx="91440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 dirty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© 2009, Dr. Jennifer L. Bell, LaGrange High School, LaGrange, Georgia			Activities from </a:t>
            </a:r>
            <a:r>
              <a:rPr lang="en-US" b="1"/>
              <a:t>Patty Paper® Geometry by Michael Serra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0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492" y="1982450"/>
            <a:ext cx="8703024" cy="28931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Chords and Circles</a:t>
            </a:r>
          </a:p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With Patty Paper</a:t>
            </a:r>
            <a:endParaRPr lang="en-US" sz="5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2000" b="1" dirty="0" smtClean="0"/>
              <a:t>(MCC9‐12.G.C.2</a:t>
            </a:r>
            <a:r>
              <a:rPr lang="en-US" sz="2000" b="1" dirty="0" smtClean="0"/>
              <a:t>; </a:t>
            </a:r>
            <a:r>
              <a:rPr lang="en-US" sz="2000" b="1" dirty="0" smtClean="0"/>
              <a:t>MCC9‐12.G.C.3; </a:t>
            </a:r>
            <a:r>
              <a:rPr lang="en-US" sz="2000" b="1" dirty="0" smtClean="0"/>
              <a:t>MCC9‐12.G.CO.9; MCC9‐12.G.CO.12</a:t>
            </a:r>
            <a:r>
              <a:rPr lang="en-US" sz="2000" b="1" dirty="0" smtClean="0"/>
              <a:t>)</a:t>
            </a:r>
            <a:endParaRPr lang="en-US" sz="2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43200" y="0"/>
            <a:ext cx="6400800" cy="6400800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657600" y="914400"/>
            <a:ext cx="4572000" cy="457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1" name="Straight Connector 10"/>
          <p:cNvCxnSpPr>
            <a:stCxn id="4" idx="4"/>
            <a:endCxn id="4" idx="0"/>
          </p:cNvCxnSpPr>
          <p:nvPr/>
        </p:nvCxnSpPr>
        <p:spPr>
          <a:xfrm rot="5400000" flipH="1">
            <a:off x="3657600" y="3200400"/>
            <a:ext cx="4572000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1"/>
            <a:endCxn id="4" idx="5"/>
          </p:cNvCxnSpPr>
          <p:nvPr/>
        </p:nvCxnSpPr>
        <p:spPr>
          <a:xfrm rot="16200000" flipH="1">
            <a:off x="4327525" y="1584325"/>
            <a:ext cx="3232150" cy="323215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0"/>
            <a:ext cx="2819400" cy="6740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u="sng" dirty="0">
                <a:latin typeface="+mn-lt"/>
                <a:cs typeface="+mn-cs"/>
              </a:rPr>
              <a:t>Steps</a:t>
            </a:r>
            <a:r>
              <a:rPr lang="en-US" sz="2400" dirty="0">
                <a:latin typeface="+mn-lt"/>
                <a:cs typeface="+mn-cs"/>
              </a:rPr>
              <a:t>: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US" sz="2400" dirty="0">
                <a:latin typeface="+mn-lt"/>
                <a:cs typeface="+mn-cs"/>
              </a:rPr>
              <a:t>Copy this angle in the original circle so that you have 2 central angles that are not vertical.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US" sz="2400" dirty="0">
                <a:latin typeface="+mn-lt"/>
                <a:cs typeface="+mn-cs"/>
              </a:rPr>
              <a:t>Compare the lengths of the arcs by folding.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Are they congruent?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 startAt="6"/>
              <a:defRPr/>
            </a:pPr>
            <a:r>
              <a:rPr lang="en-US" sz="2400" dirty="0">
                <a:latin typeface="+mn-lt"/>
                <a:cs typeface="+mn-cs"/>
              </a:rPr>
              <a:t>Draw a chord for each arc.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 startAt="6"/>
              <a:defRPr/>
            </a:pPr>
            <a:r>
              <a:rPr lang="en-US" sz="2400" dirty="0">
                <a:latin typeface="+mn-lt"/>
                <a:cs typeface="+mn-cs"/>
              </a:rPr>
              <a:t>Compare the chord lengths by folding.</a:t>
            </a:r>
            <a:endParaRPr lang="en-US" sz="800" dirty="0">
              <a:latin typeface="+mn-lt"/>
              <a:cs typeface="+mn-cs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 rot="2747914">
            <a:off x="5375275" y="690563"/>
            <a:ext cx="1616075" cy="2286000"/>
            <a:chOff x="4479554" y="1066800"/>
            <a:chExt cx="1616446" cy="2286000"/>
          </a:xfrm>
        </p:grpSpPr>
        <p:cxnSp>
          <p:nvCxnSpPr>
            <p:cNvPr id="25" name="Straight Connector 24"/>
            <p:cNvCxnSpPr/>
            <p:nvPr/>
          </p:nvCxnSpPr>
          <p:spPr>
            <a:xfrm rot="5400000" flipH="1" flipV="1">
              <a:off x="4951019" y="2209791"/>
              <a:ext cx="2286000" cy="0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4478805" y="1737260"/>
              <a:ext cx="1616075" cy="1616446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" name="Group 26"/>
          <p:cNvGrpSpPr>
            <a:grpSpLocks/>
          </p:cNvGrpSpPr>
          <p:nvPr/>
        </p:nvGrpSpPr>
        <p:grpSpPr bwMode="auto">
          <a:xfrm rot="5400000">
            <a:off x="6278562" y="1265238"/>
            <a:ext cx="1616075" cy="2286000"/>
            <a:chOff x="4479554" y="1066800"/>
            <a:chExt cx="1616446" cy="2286000"/>
          </a:xfrm>
        </p:grpSpPr>
        <p:cxnSp>
          <p:nvCxnSpPr>
            <p:cNvPr id="13" name="Straight Connector 12"/>
            <p:cNvCxnSpPr/>
            <p:nvPr/>
          </p:nvCxnSpPr>
          <p:spPr>
            <a:xfrm rot="5400000" flipH="1" flipV="1">
              <a:off x="4952999" y="2209800"/>
              <a:ext cx="2286000" cy="0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4479739" y="1736539"/>
              <a:ext cx="1616075" cy="1616446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6" name="Group 26"/>
          <p:cNvGrpSpPr>
            <a:grpSpLocks/>
          </p:cNvGrpSpPr>
          <p:nvPr/>
        </p:nvGrpSpPr>
        <p:grpSpPr bwMode="auto">
          <a:xfrm rot="2747914">
            <a:off x="5375275" y="690563"/>
            <a:ext cx="1616075" cy="2286000"/>
            <a:chOff x="4479554" y="1066800"/>
            <a:chExt cx="1616446" cy="2286000"/>
          </a:xfrm>
        </p:grpSpPr>
        <p:cxnSp>
          <p:nvCxnSpPr>
            <p:cNvPr id="16" name="Straight Connector 15"/>
            <p:cNvCxnSpPr/>
            <p:nvPr/>
          </p:nvCxnSpPr>
          <p:spPr>
            <a:xfrm rot="5400000" flipH="1" flipV="1">
              <a:off x="4951019" y="2209791"/>
              <a:ext cx="2286000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4478805" y="1737260"/>
              <a:ext cx="1616075" cy="1616446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8" name="Group 26"/>
          <p:cNvGrpSpPr>
            <a:grpSpLocks/>
          </p:cNvGrpSpPr>
          <p:nvPr/>
        </p:nvGrpSpPr>
        <p:grpSpPr bwMode="auto">
          <a:xfrm rot="5400000">
            <a:off x="6278562" y="1265238"/>
            <a:ext cx="1616075" cy="2286000"/>
            <a:chOff x="4479554" y="1066800"/>
            <a:chExt cx="1616446" cy="2286000"/>
          </a:xfrm>
        </p:grpSpPr>
        <p:cxnSp>
          <p:nvCxnSpPr>
            <p:cNvPr id="20" name="Straight Connector 19"/>
            <p:cNvCxnSpPr/>
            <p:nvPr/>
          </p:nvCxnSpPr>
          <p:spPr>
            <a:xfrm rot="5400000" flipH="1" flipV="1">
              <a:off x="4952999" y="2209800"/>
              <a:ext cx="2286000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6200000" flipH="1">
              <a:off x="4479739" y="1736539"/>
              <a:ext cx="1616075" cy="1616446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23" name="Straight Connector 22"/>
          <p:cNvCxnSpPr>
            <a:stCxn id="4" idx="1"/>
          </p:cNvCxnSpPr>
          <p:nvPr/>
        </p:nvCxnSpPr>
        <p:spPr>
          <a:xfrm rot="5400000" flipH="1" flipV="1">
            <a:off x="4800600" y="441325"/>
            <a:ext cx="669925" cy="161607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4" idx="7"/>
            <a:endCxn id="4" idx="6"/>
          </p:cNvCxnSpPr>
          <p:nvPr/>
        </p:nvCxnSpPr>
        <p:spPr>
          <a:xfrm rot="16200000" flipH="1">
            <a:off x="7086600" y="2057400"/>
            <a:ext cx="1616075" cy="66992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0"/>
            <a:endCxn id="4" idx="7"/>
          </p:cNvCxnSpPr>
          <p:nvPr/>
        </p:nvCxnSpPr>
        <p:spPr>
          <a:xfrm rot="16200000" flipH="1">
            <a:off x="6416675" y="441325"/>
            <a:ext cx="669925" cy="161607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4" idx="6"/>
            <a:endCxn id="4" idx="5"/>
          </p:cNvCxnSpPr>
          <p:nvPr/>
        </p:nvCxnSpPr>
        <p:spPr>
          <a:xfrm flipH="1">
            <a:off x="7559675" y="3200400"/>
            <a:ext cx="669925" cy="161607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4" idx="5"/>
            <a:endCxn id="4" idx="4"/>
          </p:cNvCxnSpPr>
          <p:nvPr/>
        </p:nvCxnSpPr>
        <p:spPr>
          <a:xfrm rot="5400000">
            <a:off x="6416675" y="4343400"/>
            <a:ext cx="669925" cy="161607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6" name="Footer Placeholder 2"/>
          <p:cNvSpPr>
            <a:spLocks noGrp="1"/>
          </p:cNvSpPr>
          <p:nvPr>
            <p:ph type="ftr" sz="quarter" idx="10"/>
          </p:nvPr>
        </p:nvSpPr>
        <p:spPr bwMode="auto">
          <a:xfrm>
            <a:off x="0" y="6629400"/>
            <a:ext cx="9144000" cy="228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© 2009, Dr. Jennifer L. Bell, LaGrange High School, LaGrange, Georgia			Activities from </a:t>
            </a:r>
            <a:r>
              <a:rPr lang="en-US" b="1"/>
              <a:t>Patty Paper® Geometry by Michael Serra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7258" y="2551837"/>
            <a:ext cx="6809493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Vertical angles are 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/>
                <a:ea typeface="Cambria Math"/>
                <a:cs typeface="+mn-cs"/>
              </a:rPr>
              <a:t>≅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Chords and arcs are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/>
                <a:ea typeface="Cambria Math"/>
                <a:cs typeface="+mn-cs"/>
              </a:rPr>
              <a:t> ≅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.</a:t>
            </a:r>
          </a:p>
        </p:txBody>
      </p:sp>
      <p:sp>
        <p:nvSpPr>
          <p:cNvPr id="12291" name="Footer Placeholder 2"/>
          <p:cNvSpPr>
            <a:spLocks noGrp="1"/>
          </p:cNvSpPr>
          <p:nvPr>
            <p:ph type="ftr" sz="quarter" idx="10"/>
          </p:nvPr>
        </p:nvSpPr>
        <p:spPr bwMode="auto">
          <a:xfrm>
            <a:off x="0" y="6629400"/>
            <a:ext cx="9144000" cy="228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© 2009, Dr. Jennifer L. Bell, LaGrange High School, LaGrange, Georgia			Activities from </a:t>
            </a:r>
            <a:r>
              <a:rPr lang="en-US" b="1"/>
              <a:t>Patty Paper® Geometry by Michael Serra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43200" y="0"/>
            <a:ext cx="6400800" cy="6400800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657600" y="914400"/>
            <a:ext cx="4572000" cy="457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139700"/>
            <a:ext cx="2819400" cy="6616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sz="2400" u="sng">
                <a:latin typeface="Calibri" pitchFamily="34" charset="0"/>
              </a:rPr>
              <a:t>Steps</a:t>
            </a:r>
            <a:r>
              <a:rPr lang="en-US" sz="2400">
                <a:latin typeface="Calibri" pitchFamily="34" charset="0"/>
              </a:rPr>
              <a:t>:</a:t>
            </a:r>
          </a:p>
          <a:p>
            <a:pPr>
              <a:buFontTx/>
              <a:buAutoNum type="arabicPeriod"/>
            </a:pPr>
            <a:r>
              <a:rPr lang="en-US" sz="2400">
                <a:latin typeface="Calibri" pitchFamily="34" charset="0"/>
              </a:rPr>
              <a:t>Draw a circle with the Solo cup.</a:t>
            </a:r>
          </a:p>
          <a:p>
            <a:pPr>
              <a:buFontTx/>
              <a:buAutoNum type="arabicPeriod"/>
            </a:pPr>
            <a:r>
              <a:rPr lang="en-US" sz="2400">
                <a:latin typeface="Calibri" pitchFamily="34" charset="0"/>
              </a:rPr>
              <a:t>Use your straightedge to draw 2 chords as shown.</a:t>
            </a:r>
          </a:p>
          <a:p>
            <a:pPr>
              <a:buFontTx/>
              <a:buAutoNum type="arabicPeriod"/>
            </a:pPr>
            <a:r>
              <a:rPr lang="en-US" sz="2400">
                <a:latin typeface="Calibri" pitchFamily="34" charset="0"/>
              </a:rPr>
              <a:t>Label </a:t>
            </a:r>
            <a:r>
              <a:rPr lang="en-US" sz="24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∠</a:t>
            </a:r>
            <a:r>
              <a:rPr lang="en-US" sz="2400">
                <a:latin typeface="Calibri" pitchFamily="34" charset="0"/>
              </a:rPr>
              <a:t>1 and </a:t>
            </a:r>
            <a:r>
              <a:rPr lang="en-US" sz="24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∠</a:t>
            </a:r>
            <a:r>
              <a:rPr lang="en-US" sz="2400">
                <a:latin typeface="Calibri" pitchFamily="34" charset="0"/>
              </a:rPr>
              <a:t>2 as shown.</a:t>
            </a:r>
            <a:endParaRPr lang="en-US" sz="800">
              <a:latin typeface="Calibri" pitchFamily="34" charset="0"/>
            </a:endParaRPr>
          </a:p>
          <a:p>
            <a:r>
              <a:rPr lang="en-US" sz="800">
                <a:latin typeface="Calibri" pitchFamily="34" charset="0"/>
              </a:rPr>
              <a:t> </a:t>
            </a:r>
          </a:p>
          <a:p>
            <a:r>
              <a:rPr lang="en-US" sz="2400">
                <a:latin typeface="Calibri" pitchFamily="34" charset="0"/>
              </a:rPr>
              <a:t>What do we know about the relationship between </a:t>
            </a:r>
            <a:r>
              <a:rPr lang="en-US" sz="24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∠</a:t>
            </a:r>
            <a:r>
              <a:rPr lang="en-US" sz="2400">
                <a:latin typeface="Calibri" pitchFamily="34" charset="0"/>
              </a:rPr>
              <a:t>1 and </a:t>
            </a:r>
            <a:r>
              <a:rPr lang="en-US" sz="24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∠</a:t>
            </a:r>
            <a:r>
              <a:rPr lang="en-US" sz="2400">
                <a:latin typeface="Calibri" pitchFamily="34" charset="0"/>
              </a:rPr>
              <a:t>2?</a:t>
            </a:r>
            <a:endParaRPr lang="en-US" sz="800">
              <a:latin typeface="Calibri" pitchFamily="34" charset="0"/>
            </a:endParaRPr>
          </a:p>
          <a:p>
            <a:r>
              <a:rPr lang="en-US" sz="800">
                <a:latin typeface="Calibri" pitchFamily="34" charset="0"/>
              </a:rPr>
              <a:t> </a:t>
            </a:r>
          </a:p>
          <a:p>
            <a:r>
              <a:rPr lang="en-US" sz="2400">
                <a:latin typeface="Calibri" pitchFamily="34" charset="0"/>
              </a:rPr>
              <a:t>How can we prove that with our diagram? </a:t>
            </a:r>
          </a:p>
        </p:txBody>
      </p:sp>
      <p:cxnSp>
        <p:nvCxnSpPr>
          <p:cNvPr id="9" name="Straight Connector 8"/>
          <p:cNvCxnSpPr>
            <a:stCxn id="4" idx="1"/>
            <a:endCxn id="4" idx="5"/>
          </p:cNvCxnSpPr>
          <p:nvPr/>
        </p:nvCxnSpPr>
        <p:spPr>
          <a:xfrm rot="16200000" flipH="1">
            <a:off x="4327525" y="1584325"/>
            <a:ext cx="3232150" cy="323215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3"/>
            <a:endCxn id="4" idx="7"/>
          </p:cNvCxnSpPr>
          <p:nvPr/>
        </p:nvCxnSpPr>
        <p:spPr>
          <a:xfrm rot="5400000" flipH="1" flipV="1">
            <a:off x="4327525" y="1584325"/>
            <a:ext cx="3232150" cy="323215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616575" y="23622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latin typeface="Calibri" pitchFamily="34" charset="0"/>
              </a:rPr>
              <a:t>1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616575" y="3459163"/>
            <a:ext cx="6858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latin typeface="Calibri" pitchFamily="34" charset="0"/>
              </a:rPr>
              <a:t>2</a:t>
            </a:r>
          </a:p>
        </p:txBody>
      </p:sp>
      <p:sp>
        <p:nvSpPr>
          <p:cNvPr id="13321" name="Footer Placeholder 2"/>
          <p:cNvSpPr>
            <a:spLocks noGrp="1"/>
          </p:cNvSpPr>
          <p:nvPr>
            <p:ph type="ftr" sz="quarter" idx="10"/>
          </p:nvPr>
        </p:nvSpPr>
        <p:spPr bwMode="auto">
          <a:xfrm>
            <a:off x="0" y="6629400"/>
            <a:ext cx="9144000" cy="228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© 2009, Dr. Jennifer L. Bell, LaGrange High School, LaGrange, Georgia			Activities from </a:t>
            </a:r>
            <a:r>
              <a:rPr lang="en-US" b="1"/>
              <a:t>Patty Paper® Geometry by Michael Serra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build="p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139700"/>
            <a:ext cx="2743200" cy="3784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sz="2400" u="sng">
                <a:latin typeface="Calibri" pitchFamily="34" charset="0"/>
              </a:rPr>
              <a:t>Steps</a:t>
            </a:r>
            <a:r>
              <a:rPr lang="en-US" sz="2400">
                <a:latin typeface="Calibri" pitchFamily="34" charset="0"/>
              </a:rPr>
              <a:t>:</a:t>
            </a:r>
          </a:p>
          <a:p>
            <a:pPr>
              <a:buFont typeface="Calibri" pitchFamily="34" charset="0"/>
              <a:buAutoNum type="arabicPeriod" startAt="5"/>
            </a:pPr>
            <a:r>
              <a:rPr lang="en-US" sz="2400">
                <a:latin typeface="Calibri" pitchFamily="34" charset="0"/>
              </a:rPr>
              <a:t>Fold the circle where the sides of </a:t>
            </a:r>
            <a:r>
              <a:rPr lang="en-US" sz="24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∠</a:t>
            </a:r>
            <a:r>
              <a:rPr lang="en-US" sz="2400">
                <a:latin typeface="Calibri" pitchFamily="34" charset="0"/>
              </a:rPr>
              <a:t>1 meet the side of </a:t>
            </a:r>
            <a:r>
              <a:rPr lang="en-US" sz="24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∠</a:t>
            </a:r>
            <a:r>
              <a:rPr lang="en-US" sz="2400">
                <a:latin typeface="Calibri" pitchFamily="34" charset="0"/>
              </a:rPr>
              <a:t>2 .</a:t>
            </a:r>
          </a:p>
          <a:p>
            <a:pPr>
              <a:buFontTx/>
              <a:buAutoNum type="arabicPeriod" startAt="5"/>
            </a:pPr>
            <a:endParaRPr lang="en-US" sz="2400">
              <a:latin typeface="Calibri" pitchFamily="34" charset="0"/>
            </a:endParaRPr>
          </a:p>
          <a:p>
            <a:r>
              <a:rPr lang="en-US" sz="2400">
                <a:latin typeface="Calibri" pitchFamily="34" charset="0"/>
              </a:rPr>
              <a:t>What do you notice?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</p:txBody>
      </p:sp>
      <p:grpSp>
        <p:nvGrpSpPr>
          <p:cNvPr id="14339" name="Group 9"/>
          <p:cNvGrpSpPr>
            <a:grpSpLocks/>
          </p:cNvGrpSpPr>
          <p:nvPr/>
        </p:nvGrpSpPr>
        <p:grpSpPr bwMode="auto">
          <a:xfrm>
            <a:off x="2743200" y="0"/>
            <a:ext cx="6400800" cy="6400800"/>
            <a:chOff x="2743200" y="0"/>
            <a:chExt cx="6400800" cy="6400800"/>
          </a:xfrm>
        </p:grpSpPr>
        <p:sp>
          <p:nvSpPr>
            <p:cNvPr id="5" name="Rectangle 4"/>
            <p:cNvSpPr/>
            <p:nvPr/>
          </p:nvSpPr>
          <p:spPr>
            <a:xfrm>
              <a:off x="2743200" y="0"/>
              <a:ext cx="6400800" cy="64008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3657600" y="914400"/>
              <a:ext cx="4572000" cy="4572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9" name="Straight Connector 8"/>
            <p:cNvCxnSpPr>
              <a:stCxn id="4" idx="1"/>
              <a:endCxn id="4" idx="5"/>
            </p:cNvCxnSpPr>
            <p:nvPr/>
          </p:nvCxnSpPr>
          <p:spPr>
            <a:xfrm rot="16200000" flipH="1">
              <a:off x="4327525" y="1584325"/>
              <a:ext cx="3232150" cy="323215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4" idx="3"/>
              <a:endCxn id="4" idx="7"/>
            </p:cNvCxnSpPr>
            <p:nvPr/>
          </p:nvCxnSpPr>
          <p:spPr>
            <a:xfrm rot="5400000" flipH="1" flipV="1">
              <a:off x="4327525" y="1584325"/>
              <a:ext cx="3232150" cy="323215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4356" name="TextBox 11"/>
            <p:cNvSpPr txBox="1">
              <a:spLocks noChangeArrowheads="1"/>
            </p:cNvSpPr>
            <p:nvPr/>
          </p:nvSpPr>
          <p:spPr bwMode="auto">
            <a:xfrm>
              <a:off x="5616315" y="2362200"/>
              <a:ext cx="6858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1">
                  <a:latin typeface="Calibri" pitchFamily="34" charset="0"/>
                </a:rPr>
                <a:t>1</a:t>
              </a:r>
            </a:p>
          </p:txBody>
        </p:sp>
        <p:sp>
          <p:nvSpPr>
            <p:cNvPr id="14357" name="TextBox 12"/>
            <p:cNvSpPr txBox="1">
              <a:spLocks noChangeArrowheads="1"/>
            </p:cNvSpPr>
            <p:nvPr/>
          </p:nvSpPr>
          <p:spPr bwMode="auto">
            <a:xfrm>
              <a:off x="5616315" y="3458981"/>
              <a:ext cx="6858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1"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2667000" y="0"/>
            <a:ext cx="6494463" cy="6553200"/>
            <a:chOff x="2667000" y="0"/>
            <a:chExt cx="6494907" cy="6553200"/>
          </a:xfrm>
        </p:grpSpPr>
        <p:grpSp>
          <p:nvGrpSpPr>
            <p:cNvPr id="14342" name="Group 21"/>
            <p:cNvGrpSpPr>
              <a:grpSpLocks/>
            </p:cNvGrpSpPr>
            <p:nvPr/>
          </p:nvGrpSpPr>
          <p:grpSpPr bwMode="auto">
            <a:xfrm>
              <a:off x="2667000" y="0"/>
              <a:ext cx="6477000" cy="6553200"/>
              <a:chOff x="1981200" y="457200"/>
              <a:chExt cx="6477000" cy="6553200"/>
            </a:xfrm>
          </p:grpSpPr>
          <p:grpSp>
            <p:nvGrpSpPr>
              <p:cNvPr id="14344" name="Group 13"/>
              <p:cNvGrpSpPr>
                <a:grpSpLocks/>
              </p:cNvGrpSpPr>
              <p:nvPr/>
            </p:nvGrpSpPr>
            <p:grpSpPr bwMode="auto">
              <a:xfrm rot="10800000">
                <a:off x="2057400" y="457200"/>
                <a:ext cx="6400800" cy="6400800"/>
                <a:chOff x="2743200" y="0"/>
                <a:chExt cx="6400800" cy="6400800"/>
              </a:xfrm>
            </p:grpSpPr>
            <p:sp>
              <p:nvSpPr>
                <p:cNvPr id="15" name="Rectangle 14"/>
                <p:cNvSpPr/>
                <p:nvPr/>
              </p:nvSpPr>
              <p:spPr>
                <a:xfrm>
                  <a:off x="2742757" y="0"/>
                  <a:ext cx="6401238" cy="6400800"/>
                </a:xfrm>
                <a:prstGeom prst="rect">
                  <a:avLst/>
                </a:prstGeom>
                <a:noFill/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3657220" y="914400"/>
                  <a:ext cx="4572313" cy="457200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cxnSp>
              <p:nvCxnSpPr>
                <p:cNvPr id="17" name="Straight Connector 16"/>
                <p:cNvCxnSpPr>
                  <a:stCxn id="16" idx="1"/>
                  <a:endCxn id="16" idx="5"/>
                </p:cNvCxnSpPr>
                <p:nvPr/>
              </p:nvCxnSpPr>
              <p:spPr>
                <a:xfrm rot="16200000" flipH="1">
                  <a:off x="4327301" y="1584214"/>
                  <a:ext cx="3232150" cy="3232371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>
                  <a:stCxn id="16" idx="3"/>
                  <a:endCxn id="16" idx="7"/>
                </p:cNvCxnSpPr>
                <p:nvPr/>
              </p:nvCxnSpPr>
              <p:spPr>
                <a:xfrm rot="5400000" flipH="1" flipV="1">
                  <a:off x="4327301" y="1584214"/>
                  <a:ext cx="3232150" cy="3232371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14350" name="TextBox 18"/>
                <p:cNvSpPr txBox="1">
                  <a:spLocks noChangeArrowheads="1"/>
                </p:cNvSpPr>
                <p:nvPr/>
              </p:nvSpPr>
              <p:spPr bwMode="auto">
                <a:xfrm>
                  <a:off x="5616315" y="2362200"/>
                  <a:ext cx="685800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2800" b="1">
                      <a:latin typeface="Calibri" pitchFamily="34" charset="0"/>
                    </a:rPr>
                    <a:t>1</a:t>
                  </a:r>
                </a:p>
              </p:txBody>
            </p:sp>
            <p:sp>
              <p:nvSpPr>
                <p:cNvPr id="14351" name="TextBox 19"/>
                <p:cNvSpPr txBox="1">
                  <a:spLocks noChangeArrowheads="1"/>
                </p:cNvSpPr>
                <p:nvPr/>
              </p:nvSpPr>
              <p:spPr bwMode="auto">
                <a:xfrm>
                  <a:off x="5616315" y="3458981"/>
                  <a:ext cx="685800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2800" b="1">
                      <a:latin typeface="Calibri" pitchFamily="34" charset="0"/>
                    </a:rPr>
                    <a:t>2</a:t>
                  </a:r>
                </a:p>
              </p:txBody>
            </p:sp>
          </p:grpSp>
          <p:sp>
            <p:nvSpPr>
              <p:cNvPr id="21" name="Rectangle 20"/>
              <p:cNvSpPr/>
              <p:nvPr/>
            </p:nvSpPr>
            <p:spPr>
              <a:xfrm>
                <a:off x="1981200" y="3657600"/>
                <a:ext cx="6477443" cy="3352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cxnSp>
          <p:nvCxnSpPr>
            <p:cNvPr id="24" name="Straight Connector 23"/>
            <p:cNvCxnSpPr/>
            <p:nvPr/>
          </p:nvCxnSpPr>
          <p:spPr>
            <a:xfrm>
              <a:off x="2733680" y="3216275"/>
              <a:ext cx="6428227" cy="1588"/>
            </a:xfrm>
            <a:prstGeom prst="line">
              <a:avLst/>
            </a:prstGeom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41" name="Footer Placeholder 2"/>
          <p:cNvSpPr>
            <a:spLocks noGrp="1"/>
          </p:cNvSpPr>
          <p:nvPr>
            <p:ph type="ftr" sz="quarter" idx="10"/>
          </p:nvPr>
        </p:nvSpPr>
        <p:spPr bwMode="auto">
          <a:xfrm>
            <a:off x="0" y="6629400"/>
            <a:ext cx="9144000" cy="228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© 2009, Dr. Jennifer L. Bell, LaGrange High School, LaGrange, Georgia			Activities from </a:t>
            </a:r>
            <a:r>
              <a:rPr lang="en-US" b="1"/>
              <a:t>Patty Paper® Geometry by Michael Serra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43200" y="0"/>
            <a:ext cx="6400800" cy="6400800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657600" y="914400"/>
            <a:ext cx="4572000" cy="457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139700"/>
            <a:ext cx="2819400" cy="2676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u="sng" dirty="0">
                <a:latin typeface="+mn-lt"/>
                <a:cs typeface="+mn-cs"/>
              </a:rPr>
              <a:t>Steps</a:t>
            </a:r>
            <a:r>
              <a:rPr lang="en-US" sz="2400" dirty="0">
                <a:latin typeface="+mn-lt"/>
                <a:cs typeface="+mn-cs"/>
              </a:rPr>
              <a:t>:</a:t>
            </a:r>
          </a:p>
          <a:p>
            <a:pPr marL="463550" indent="-4635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6. Draw a chord for each arc.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 startAt="7"/>
              <a:defRPr/>
            </a:pPr>
            <a:r>
              <a:rPr lang="en-US" sz="2400" dirty="0">
                <a:latin typeface="+mn-lt"/>
                <a:cs typeface="+mn-cs"/>
              </a:rPr>
              <a:t>Compare the chord lengths.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 startAt="7"/>
              <a:defRPr/>
            </a:pPr>
            <a:endParaRPr lang="en-US" sz="24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What do you notice? </a:t>
            </a:r>
          </a:p>
        </p:txBody>
      </p:sp>
      <p:cxnSp>
        <p:nvCxnSpPr>
          <p:cNvPr id="9" name="Straight Connector 8"/>
          <p:cNvCxnSpPr>
            <a:stCxn id="4" idx="1"/>
            <a:endCxn id="4" idx="5"/>
          </p:cNvCxnSpPr>
          <p:nvPr/>
        </p:nvCxnSpPr>
        <p:spPr>
          <a:xfrm rot="16200000" flipH="1">
            <a:off x="4327525" y="1584325"/>
            <a:ext cx="3232150" cy="323215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3"/>
            <a:endCxn id="4" idx="7"/>
          </p:cNvCxnSpPr>
          <p:nvPr/>
        </p:nvCxnSpPr>
        <p:spPr>
          <a:xfrm rot="5400000" flipH="1" flipV="1">
            <a:off x="4327525" y="1584325"/>
            <a:ext cx="3232150" cy="323215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367" name="TextBox 11"/>
          <p:cNvSpPr txBox="1">
            <a:spLocks noChangeArrowheads="1"/>
          </p:cNvSpPr>
          <p:nvPr/>
        </p:nvSpPr>
        <p:spPr bwMode="auto">
          <a:xfrm>
            <a:off x="5616575" y="23622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latin typeface="Calibri" pitchFamily="34" charset="0"/>
              </a:rPr>
              <a:t>1</a:t>
            </a:r>
          </a:p>
        </p:txBody>
      </p:sp>
      <p:sp>
        <p:nvSpPr>
          <p:cNvPr id="15368" name="TextBox 12"/>
          <p:cNvSpPr txBox="1">
            <a:spLocks noChangeArrowheads="1"/>
          </p:cNvSpPr>
          <p:nvPr/>
        </p:nvSpPr>
        <p:spPr bwMode="auto">
          <a:xfrm>
            <a:off x="5616575" y="3459163"/>
            <a:ext cx="6858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latin typeface="Calibri" pitchFamily="34" charset="0"/>
              </a:rPr>
              <a:t>2</a:t>
            </a:r>
          </a:p>
        </p:txBody>
      </p:sp>
      <p:cxnSp>
        <p:nvCxnSpPr>
          <p:cNvPr id="14" name="Straight Connector 13"/>
          <p:cNvCxnSpPr>
            <a:stCxn id="4" idx="1"/>
            <a:endCxn id="4" idx="7"/>
          </p:cNvCxnSpPr>
          <p:nvPr/>
        </p:nvCxnSpPr>
        <p:spPr>
          <a:xfrm rot="5400000" flipH="1" flipV="1">
            <a:off x="5943600" y="-31750"/>
            <a:ext cx="0" cy="3232150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3"/>
            <a:endCxn id="4" idx="5"/>
          </p:cNvCxnSpPr>
          <p:nvPr/>
        </p:nvCxnSpPr>
        <p:spPr>
          <a:xfrm rot="16200000" flipH="1">
            <a:off x="5943600" y="3200400"/>
            <a:ext cx="0" cy="3232150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1" name="Footer Placeholder 2"/>
          <p:cNvSpPr>
            <a:spLocks noGrp="1"/>
          </p:cNvSpPr>
          <p:nvPr>
            <p:ph type="ftr" sz="quarter" idx="10"/>
          </p:nvPr>
        </p:nvSpPr>
        <p:spPr bwMode="auto">
          <a:xfrm>
            <a:off x="0" y="6629400"/>
            <a:ext cx="9144000" cy="228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© 2009, Dr. Jennifer L. Bell, LaGrange High School, LaGrange, Georgia			Activities from </a:t>
            </a:r>
            <a:r>
              <a:rPr lang="en-US" b="1"/>
              <a:t>Patty Paper® Geometry by Michael Serra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7633" y="2551837"/>
            <a:ext cx="7868756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Diameter is the 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/>
                <a:ea typeface="Cambria Math"/>
                <a:cs typeface="+mn-cs"/>
              </a:rPr>
              <a:t>⊥ 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bisector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of the chord.</a:t>
            </a:r>
          </a:p>
        </p:txBody>
      </p:sp>
      <p:sp>
        <p:nvSpPr>
          <p:cNvPr id="16387" name="Footer Placeholder 2"/>
          <p:cNvSpPr>
            <a:spLocks noGrp="1"/>
          </p:cNvSpPr>
          <p:nvPr>
            <p:ph type="ftr" sz="quarter" idx="10"/>
          </p:nvPr>
        </p:nvSpPr>
        <p:spPr bwMode="auto">
          <a:xfrm>
            <a:off x="0" y="6629400"/>
            <a:ext cx="9144000" cy="228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© 2009, Dr. Jennifer L. Bell, LaGrange High School, LaGrange, Georgia			Activities from </a:t>
            </a:r>
            <a:r>
              <a:rPr lang="en-US" b="1"/>
              <a:t>Patty Paper® Geometry by Michael Serra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2"/>
          <p:cNvSpPr>
            <a:spLocks noGrp="1"/>
          </p:cNvSpPr>
          <p:nvPr>
            <p:ph type="ftr" sz="quarter" idx="10"/>
          </p:nvPr>
        </p:nvSpPr>
        <p:spPr bwMode="auto">
          <a:xfrm>
            <a:off x="0" y="6629400"/>
            <a:ext cx="9144000" cy="228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© 2009, Dr. Jennifer L. Bell, LaGrange High School, LaGrange, Georgia			Activities from </a:t>
            </a:r>
            <a:r>
              <a:rPr lang="en-US" b="1"/>
              <a:t>Patty Paper® Geometry by Michael Serra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28913" y="3175"/>
            <a:ext cx="6400800" cy="6400800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657600" y="914400"/>
            <a:ext cx="4572000" cy="457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16200000" flipH="1">
            <a:off x="5827713" y="1035050"/>
            <a:ext cx="2500312" cy="2281238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 flipH="1">
            <a:off x="4239419" y="1704181"/>
            <a:ext cx="3417888" cy="3057525"/>
          </a:xfrm>
          <a:prstGeom prst="line">
            <a:avLst/>
          </a:prstGeom>
          <a:ln w="38100">
            <a:solidFill>
              <a:srgbClr val="7030A0"/>
            </a:solidFill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4327525" y="1676400"/>
            <a:ext cx="3292475" cy="3155950"/>
          </a:xfrm>
          <a:prstGeom prst="line">
            <a:avLst/>
          </a:prstGeom>
          <a:ln w="38100">
            <a:solidFill>
              <a:srgbClr val="7030A0"/>
            </a:solidFill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891213" y="3200400"/>
            <a:ext cx="152400" cy="152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3733800" y="1066800"/>
            <a:ext cx="2971800" cy="259080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871663" y="0"/>
            <a:ext cx="7258050" cy="9440863"/>
            <a:chOff x="1886053" y="0"/>
            <a:chExt cx="7257947" cy="9441262"/>
          </a:xfrm>
        </p:grpSpPr>
        <p:grpSp>
          <p:nvGrpSpPr>
            <p:cNvPr id="17427" name="Group 16"/>
            <p:cNvGrpSpPr>
              <a:grpSpLocks/>
            </p:cNvGrpSpPr>
            <p:nvPr/>
          </p:nvGrpSpPr>
          <p:grpSpPr bwMode="auto">
            <a:xfrm>
              <a:off x="2743200" y="0"/>
              <a:ext cx="6400800" cy="6400800"/>
              <a:chOff x="2895600" y="152400"/>
              <a:chExt cx="6400800" cy="6400800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2895691" y="152400"/>
                <a:ext cx="6400709" cy="6401071"/>
              </a:xfrm>
              <a:prstGeom prst="rect">
                <a:avLst/>
              </a:prstGeom>
              <a:no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810078" y="1066839"/>
                <a:ext cx="4571935" cy="4572194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23" name="Rectangle 22"/>
            <p:cNvSpPr/>
            <p:nvPr/>
          </p:nvSpPr>
          <p:spPr>
            <a:xfrm rot="19104915">
              <a:off x="1886053" y="30164"/>
              <a:ext cx="4651309" cy="94110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2492375" y="-12700"/>
            <a:ext cx="9442450" cy="7639050"/>
            <a:chOff x="1729137" y="2095798"/>
            <a:chExt cx="9443056" cy="7638837"/>
          </a:xfrm>
        </p:grpSpPr>
        <p:grpSp>
          <p:nvGrpSpPr>
            <p:cNvPr id="17423" name="Group 16"/>
            <p:cNvGrpSpPr>
              <a:grpSpLocks/>
            </p:cNvGrpSpPr>
            <p:nvPr/>
          </p:nvGrpSpPr>
          <p:grpSpPr bwMode="auto">
            <a:xfrm>
              <a:off x="1987684" y="2095798"/>
              <a:ext cx="6400800" cy="6400800"/>
              <a:chOff x="2895600" y="152400"/>
              <a:chExt cx="6400800" cy="6400800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3810292" y="1066775"/>
                <a:ext cx="4572294" cy="4571873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895833" y="152400"/>
                <a:ext cx="6401211" cy="6400622"/>
              </a:xfrm>
              <a:prstGeom prst="rect">
                <a:avLst/>
              </a:prstGeom>
              <a:no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26" name="Rectangle 25"/>
            <p:cNvSpPr/>
            <p:nvPr/>
          </p:nvSpPr>
          <p:spPr>
            <a:xfrm rot="13522554">
              <a:off x="4110755" y="2673197"/>
              <a:ext cx="4679820" cy="94430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0" y="0"/>
            <a:ext cx="2819400" cy="6248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u="sng" dirty="0">
                <a:latin typeface="+mn-lt"/>
                <a:cs typeface="+mn-cs"/>
              </a:rPr>
              <a:t>Steps</a:t>
            </a:r>
            <a:r>
              <a:rPr lang="en-US" sz="2000" dirty="0">
                <a:latin typeface="+mn-lt"/>
                <a:cs typeface="+mn-cs"/>
              </a:rPr>
              <a:t>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000" dirty="0">
                <a:latin typeface="+mn-lt"/>
                <a:cs typeface="+mn-cs"/>
              </a:rPr>
              <a:t>Draw a circle with the Solo cup.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000" dirty="0">
                <a:latin typeface="+mn-lt"/>
                <a:cs typeface="+mn-cs"/>
              </a:rPr>
              <a:t>Use your straightedge to draw 2 chords on your circle.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000" dirty="0">
                <a:latin typeface="+mn-lt"/>
                <a:cs typeface="+mn-cs"/>
              </a:rPr>
              <a:t>Fold to find the perpendicular bisector.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000" dirty="0">
                <a:latin typeface="+mn-lt"/>
                <a:cs typeface="+mn-cs"/>
              </a:rPr>
              <a:t>Place the corner of another piece paper at the angle formed between the chord and the perpendicular bisector.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  <a:cs typeface="+mn-cs"/>
              </a:rPr>
              <a:t>What  do you notice?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n-US" sz="2000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  <a:cs typeface="+mn-cs"/>
              </a:rPr>
              <a:t> </a:t>
            </a:r>
          </a:p>
        </p:txBody>
      </p:sp>
      <p:sp>
        <p:nvSpPr>
          <p:cNvPr id="41" name="Rectangle 40"/>
          <p:cNvSpPr/>
          <p:nvPr/>
        </p:nvSpPr>
        <p:spPr>
          <a:xfrm rot="2835292">
            <a:off x="3702050" y="3530600"/>
            <a:ext cx="6400800" cy="6400800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 rot="2895826">
            <a:off x="1746250" y="3683000"/>
            <a:ext cx="6400800" cy="6400800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0" grpId="0" animBg="1"/>
      <p:bldP spid="7" grpId="0" build="p"/>
      <p:bldP spid="41" grpId="0" animBg="1"/>
      <p:bldP spid="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7258" y="2551837"/>
            <a:ext cx="6809493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Central angles are 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/>
                <a:ea typeface="Cambria Math"/>
                <a:cs typeface="+mn-cs"/>
              </a:rPr>
              <a:t>≅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Chords and arcs are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/>
                <a:ea typeface="Cambria Math"/>
                <a:cs typeface="+mn-cs"/>
              </a:rPr>
              <a:t> ≅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.</a:t>
            </a:r>
          </a:p>
        </p:txBody>
      </p:sp>
      <p:sp>
        <p:nvSpPr>
          <p:cNvPr id="18435" name="Footer Placeholder 2"/>
          <p:cNvSpPr>
            <a:spLocks noGrp="1"/>
          </p:cNvSpPr>
          <p:nvPr>
            <p:ph type="ftr" sz="quarter" idx="10"/>
          </p:nvPr>
        </p:nvSpPr>
        <p:spPr bwMode="auto">
          <a:xfrm>
            <a:off x="0" y="6629400"/>
            <a:ext cx="9144000" cy="228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© 2009, Dr. Jennifer L. Bell, LaGrange High School, LaGrange, Georgia			Activities from </a:t>
            </a:r>
            <a:r>
              <a:rPr lang="en-US" b="1"/>
              <a:t>Patty Paper® Geometry by Michael Serra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2"/>
          <p:cNvSpPr>
            <a:spLocks noGrp="1"/>
          </p:cNvSpPr>
          <p:nvPr>
            <p:ph type="ftr" sz="quarter" idx="10"/>
          </p:nvPr>
        </p:nvSpPr>
        <p:spPr bwMode="auto">
          <a:xfrm>
            <a:off x="0" y="6629400"/>
            <a:ext cx="9144000" cy="228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© 2009, Dr. Jennifer L. Bell, LaGrange High School, LaGrange, Georgia			Activities from </a:t>
            </a:r>
            <a:r>
              <a:rPr lang="en-US" b="1"/>
              <a:t>Patty Paper® Geometry by Michael Serra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43200" y="0"/>
            <a:ext cx="6400800" cy="6400800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657600" y="914400"/>
            <a:ext cx="4572000" cy="457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1" name="Straight Connector 10"/>
          <p:cNvCxnSpPr>
            <a:stCxn id="4" idx="4"/>
            <a:endCxn id="4" idx="0"/>
          </p:cNvCxnSpPr>
          <p:nvPr/>
        </p:nvCxnSpPr>
        <p:spPr>
          <a:xfrm rot="5400000" flipH="1">
            <a:off x="3657600" y="3200400"/>
            <a:ext cx="4572000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1"/>
            <a:endCxn id="4" idx="5"/>
          </p:cNvCxnSpPr>
          <p:nvPr/>
        </p:nvCxnSpPr>
        <p:spPr>
          <a:xfrm rot="16200000" flipH="1">
            <a:off x="4327525" y="1584325"/>
            <a:ext cx="3232150" cy="323215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 rot="18889184">
            <a:off x="1870868" y="29369"/>
            <a:ext cx="4651375" cy="9412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 rot="10800000">
            <a:off x="5943600" y="-1066800"/>
            <a:ext cx="4678363" cy="9442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139700"/>
            <a:ext cx="2819400" cy="341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u="sng" dirty="0">
                <a:latin typeface="+mn-lt"/>
                <a:cs typeface="+mn-cs"/>
              </a:rPr>
              <a:t>Steps</a:t>
            </a:r>
            <a:r>
              <a:rPr lang="en-US" sz="2400" dirty="0">
                <a:latin typeface="+mn-lt"/>
                <a:cs typeface="+mn-cs"/>
              </a:rPr>
              <a:t>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>
                <a:latin typeface="+mn-lt"/>
                <a:cs typeface="+mn-cs"/>
              </a:rPr>
              <a:t>Draw a circle with the Solo cup.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>
                <a:latin typeface="+mn-lt"/>
                <a:cs typeface="+mn-cs"/>
              </a:rPr>
              <a:t>Fold to find a central angle.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>
                <a:latin typeface="+mn-lt"/>
                <a:cs typeface="+mn-cs"/>
              </a:rPr>
              <a:t>Place another patty paper on top and copy the angle.</a:t>
            </a:r>
            <a:endParaRPr lang="en-US" sz="800" dirty="0">
              <a:latin typeface="+mn-lt"/>
              <a:cs typeface="+mn-cs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4327525" y="914400"/>
            <a:ext cx="1616075" cy="2286000"/>
            <a:chOff x="4479554" y="1066800"/>
            <a:chExt cx="1616446" cy="2286000"/>
          </a:xfrm>
        </p:grpSpPr>
        <p:cxnSp>
          <p:nvCxnSpPr>
            <p:cNvPr id="25" name="Straight Connector 24"/>
            <p:cNvCxnSpPr/>
            <p:nvPr/>
          </p:nvCxnSpPr>
          <p:spPr>
            <a:xfrm rot="5400000" flipH="1" flipV="1">
              <a:off x="4953000" y="2209800"/>
              <a:ext cx="2286000" cy="0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4479740" y="1736540"/>
              <a:ext cx="1616075" cy="1616446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7" grpId="0" animBg="1"/>
      <p:bldP spid="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434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Jennifer L. Brown</dc:creator>
  <cp:lastModifiedBy>Dr. Jennifer L. Brown</cp:lastModifiedBy>
  <cp:revision>15</cp:revision>
  <dcterms:created xsi:type="dcterms:W3CDTF">2009-06-29T14:30:56Z</dcterms:created>
  <dcterms:modified xsi:type="dcterms:W3CDTF">2013-05-24T15:02:41Z</dcterms:modified>
</cp:coreProperties>
</file>