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  <a:srgbClr val="FFFF00"/>
    <a:srgbClr val="FF0066"/>
    <a:srgbClr val="00FF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C998A-81F1-4A81-98DB-5D23DAD55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63475-340D-46FC-9C5E-D89D7AB5643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0E0E7-7CE9-44B2-A71E-27D0DACE12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file:///C:\Users\Jennifer\Documents\Jennifer's%20old%20files\Math%202%20Support\Unit%201_quadratics\DAY%203\rollercoaster_increasing.wmv" TargetMode="External"/><Relationship Id="rId1" Type="http://schemas.openxmlformats.org/officeDocument/2006/relationships/video" Target="file:///C:\Users\Jennifer\Documents\Jennifer's%20old%20files\Math%202%20Support\Unit%201_quadratics\DAY%203\rollercoaster_decreasing.wmv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596" y="828288"/>
            <a:ext cx="8350811" cy="52014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Characteristics of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Quadratics Foldable</a:t>
            </a:r>
          </a:p>
          <a:p>
            <a:pPr algn="ctr"/>
            <a:endParaRPr lang="en-US" sz="32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Dr. Jennifer L. Brown, © 2013,</a:t>
            </a:r>
          </a:p>
          <a:p>
            <a:pPr algn="ctr"/>
            <a:r>
              <a:rPr lang="en-US" sz="32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Columbus State University,</a:t>
            </a:r>
          </a:p>
          <a:p>
            <a:pPr algn="ctr"/>
            <a:r>
              <a:rPr lang="en-US" sz="3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CRMC Summer Workshop</a:t>
            </a:r>
          </a:p>
          <a:p>
            <a:pPr algn="ctr"/>
            <a:endParaRPr lang="en-US" sz="3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200" b="1" dirty="0" smtClean="0"/>
              <a:t>(MCC9‐12.F.IF.4; MCC9‐12.F.IF.5; MCC9‐12.F.IF.6;</a:t>
            </a:r>
          </a:p>
          <a:p>
            <a:pPr algn="ctr"/>
            <a:r>
              <a:rPr lang="en-US" sz="3200" b="1" dirty="0" smtClean="0"/>
              <a:t>MCC9‐12.F.IF.7a; MCC9‐12.F.IF.8a)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722" y="91440"/>
            <a:ext cx="3001678" cy="6675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267200" y="914400"/>
            <a:ext cx="452734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u="sng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Directions</a:t>
            </a:r>
          </a:p>
          <a:p>
            <a:pPr algn="ctr"/>
            <a:r>
              <a:rPr lang="en-US" sz="36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Fold hotdog style (lengthwise) as shown.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r="46078"/>
          <a:stretch>
            <a:fillRect/>
          </a:stretch>
        </p:blipFill>
        <p:spPr bwMode="auto">
          <a:xfrm>
            <a:off x="1219200" y="91440"/>
            <a:ext cx="2781300" cy="6675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 l="372" t="2406" r="-352" b="76894"/>
          <a:stretch>
            <a:fillRect/>
          </a:stretch>
        </p:blipFill>
        <p:spPr bwMode="auto">
          <a:xfrm>
            <a:off x="33867" y="1676400"/>
            <a:ext cx="911013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[image]"/>
          <p:cNvPicPr>
            <a:picLocks noChangeAspect="1" noChangeArrowheads="1"/>
          </p:cNvPicPr>
          <p:nvPr/>
        </p:nvPicPr>
        <p:blipFill>
          <a:blip r:embed="rId3" cstate="print"/>
          <a:srcRect l="9288" t="10010" r="10459" b="9906"/>
          <a:stretch>
            <a:fillRect/>
          </a:stretch>
        </p:blipFill>
        <p:spPr bwMode="auto">
          <a:xfrm>
            <a:off x="6524802" y="3470949"/>
            <a:ext cx="1495281" cy="138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[image]"/>
          <p:cNvPicPr>
            <a:picLocks noChangeAspect="1" noChangeArrowheads="1"/>
          </p:cNvPicPr>
          <p:nvPr/>
        </p:nvPicPr>
        <p:blipFill>
          <a:blip r:embed="rId3" cstate="print"/>
          <a:srcRect l="9288" t="10010" r="10459" b="9906"/>
          <a:stretch>
            <a:fillRect/>
          </a:stretch>
        </p:blipFill>
        <p:spPr bwMode="auto">
          <a:xfrm>
            <a:off x="6526787" y="2037289"/>
            <a:ext cx="1491311" cy="1380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676400" y="3886200"/>
            <a:ext cx="4191000" cy="762000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possible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-values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28800" y="2286000"/>
            <a:ext cx="3886200" cy="78175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possible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-values</a:t>
            </a:r>
          </a:p>
        </p:txBody>
      </p:sp>
      <p:sp>
        <p:nvSpPr>
          <p:cNvPr id="6" name="Line 23"/>
          <p:cNvSpPr>
            <a:spLocks noChangeShapeType="1"/>
          </p:cNvSpPr>
          <p:nvPr/>
        </p:nvSpPr>
        <p:spPr bwMode="auto">
          <a:xfrm rot="16200000">
            <a:off x="6194143" y="4108566"/>
            <a:ext cx="1188720" cy="2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 type="oval" w="sm" len="sm"/>
            <a:tailEnd type="triangle" w="med" len="med"/>
          </a:ln>
        </p:spPr>
        <p:txBody>
          <a:bodyPr lIns="91429" tIns="45714" rIns="91429" bIns="45714"/>
          <a:lstStyle/>
          <a:p>
            <a:pPr algn="l"/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550818" y="2947987"/>
            <a:ext cx="1463040" cy="1588"/>
          </a:xfrm>
          <a:prstGeom prst="straightConnector1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824408" y="2362200"/>
            <a:ext cx="13195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/>
                <a:ea typeface="Cambria Math"/>
                <a:cs typeface="Times New Roman" pitchFamily="18" charset="0"/>
              </a:rPr>
              <a:t>∞,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/>
                <a:ea typeface="Cambria Math"/>
                <a:cs typeface="Times New Roman" pitchFamily="18" charset="0"/>
              </a:rPr>
              <a:t> ∞)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00608" y="3858920"/>
            <a:ext cx="11993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[-4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/>
                <a:ea typeface="Cambria Math"/>
                <a:cs typeface="Times New Roman" pitchFamily="18" charset="0"/>
              </a:rPr>
              <a:t>,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/>
                <a:ea typeface="Cambria Math"/>
                <a:cs typeface="Times New Roman" pitchFamily="18" charset="0"/>
              </a:rPr>
              <a:t> ∞)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65545" y="457200"/>
            <a:ext cx="5012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– 6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+ 5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animBg="1"/>
      <p:bldP spid="6" grpId="1" animBg="1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3277" b="5447"/>
          <a:stretch>
            <a:fillRect/>
          </a:stretch>
        </p:blipFill>
        <p:spPr bwMode="auto">
          <a:xfrm>
            <a:off x="0" y="1685925"/>
            <a:ext cx="9158171" cy="33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[image]"/>
          <p:cNvPicPr>
            <a:picLocks noChangeAspect="1" noChangeArrowheads="1"/>
          </p:cNvPicPr>
          <p:nvPr/>
        </p:nvPicPr>
        <p:blipFill>
          <a:blip r:embed="rId3" cstate="print"/>
          <a:srcRect l="8441" t="8582" r="7144" b="6161"/>
          <a:stretch>
            <a:fillRect/>
          </a:stretch>
        </p:blipFill>
        <p:spPr>
          <a:xfrm>
            <a:off x="6578219" y="3336642"/>
            <a:ext cx="1685925" cy="1591166"/>
          </a:xfrm>
          <a:prstGeom prst="rect">
            <a:avLst/>
          </a:prstGeom>
          <a:noFill/>
        </p:spPr>
      </p:pic>
      <p:sp>
        <p:nvSpPr>
          <p:cNvPr id="19" name="Right Arrow 18"/>
          <p:cNvSpPr/>
          <p:nvPr/>
        </p:nvSpPr>
        <p:spPr>
          <a:xfrm rot="2527957" flipH="1">
            <a:off x="7298172" y="4662878"/>
            <a:ext cx="253665" cy="21728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4"/>
          <p:cNvGrpSpPr/>
          <p:nvPr/>
        </p:nvGrpSpPr>
        <p:grpSpPr>
          <a:xfrm>
            <a:off x="5715000" y="5181600"/>
            <a:ext cx="1176338" cy="1062036"/>
            <a:chOff x="6700838" y="2464595"/>
            <a:chExt cx="1176338" cy="1062036"/>
          </a:xfrm>
        </p:grpSpPr>
        <p:pic>
          <p:nvPicPr>
            <p:cNvPr id="15" name="Picture 14" descr="04-graphing-parabolas-02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15265" y="2464595"/>
              <a:ext cx="1126191" cy="1062036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6700838" y="3098007"/>
              <a:ext cx="3048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572376" y="3093244"/>
              <a:ext cx="3048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20756708">
              <a:off x="7464795" y="2729223"/>
              <a:ext cx="292693" cy="150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21354498">
              <a:off x="6813856" y="2750742"/>
              <a:ext cx="316216" cy="1227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17581" y="2571750"/>
              <a:ext cx="302418" cy="95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828800" y="3352800"/>
            <a:ext cx="3886200" cy="934156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lowest or highest point of a parabola.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828800" y="4229100"/>
            <a:ext cx="3886200" cy="93415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Minimum: lowest point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(bottom of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valley)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828800" y="5105400"/>
            <a:ext cx="3886200" cy="93415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Maximum:  highest point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(top of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mountain)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 rot="2437787">
            <a:off x="6050929" y="5183230"/>
            <a:ext cx="253665" cy="21728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62476" y="533400"/>
            <a:ext cx="4019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 = 2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8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+ 6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823434" y="3543212"/>
            <a:ext cx="1091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,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 -2)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206223" y="4597631"/>
            <a:ext cx="91440" cy="914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1828800" y="1828800"/>
            <a:ext cx="3886200" cy="1371600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rgbClr val="0066FF"/>
                </a:solidFill>
              </a:rPr>
              <a:t>What is happening at the end of the graph?</a:t>
            </a:r>
          </a:p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“rising” or “falling”</a:t>
            </a:r>
          </a:p>
        </p:txBody>
      </p:sp>
      <p:pic>
        <p:nvPicPr>
          <p:cNvPr id="46" name="Picture 5" descr="[image]"/>
          <p:cNvPicPr>
            <a:picLocks noChangeAspect="1" noChangeArrowheads="1"/>
          </p:cNvPicPr>
          <p:nvPr/>
        </p:nvPicPr>
        <p:blipFill>
          <a:blip r:embed="rId3" cstate="print"/>
          <a:srcRect l="8441" t="8582" r="7144" b="6161"/>
          <a:stretch>
            <a:fillRect/>
          </a:stretch>
        </p:blipFill>
        <p:spPr>
          <a:xfrm>
            <a:off x="6578219" y="1719261"/>
            <a:ext cx="1685925" cy="1591166"/>
          </a:xfrm>
          <a:prstGeom prst="rect">
            <a:avLst/>
          </a:prstGeom>
          <a:noFill/>
        </p:spPr>
      </p:pic>
      <p:sp>
        <p:nvSpPr>
          <p:cNvPr id="47" name="Right Arrow 46"/>
          <p:cNvSpPr/>
          <p:nvPr/>
        </p:nvSpPr>
        <p:spPr>
          <a:xfrm rot="5400000" flipH="1">
            <a:off x="7773273" y="1732692"/>
            <a:ext cx="253665" cy="2172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 rot="5400000" flipH="1">
            <a:off x="6477873" y="1732692"/>
            <a:ext cx="253665" cy="2172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806696" y="2133600"/>
            <a:ext cx="10615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rising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734066" y="2133600"/>
            <a:ext cx="10615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rising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3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400"/>
                            </p:stCondLst>
                            <p:childTnLst>
                              <p:par>
                                <p:cTn id="116" presetID="23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0" grpId="0" build="p"/>
      <p:bldP spid="13" grpId="0" build="p"/>
      <p:bldP spid="14" grpId="0" build="p"/>
      <p:bldP spid="18" grpId="0" animBg="1"/>
      <p:bldP spid="28" grpId="0"/>
      <p:bldP spid="29" grpId="0"/>
      <p:bldP spid="31" grpId="0" animBg="1"/>
      <p:bldP spid="31" grpId="1" animBg="1"/>
      <p:bldP spid="42" grpId="0" build="p"/>
      <p:bldP spid="47" grpId="0" animBg="1"/>
      <p:bldP spid="47" grpId="1" animBg="1"/>
      <p:bldP spid="48" grpId="0" animBg="1"/>
      <p:bldP spid="48" grpId="1" animBg="1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 l="496" t="41690" r="-352" b="39726"/>
          <a:stretch>
            <a:fillRect/>
          </a:stretch>
        </p:blipFill>
        <p:spPr bwMode="auto">
          <a:xfrm>
            <a:off x="45156" y="1828800"/>
            <a:ext cx="909884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34444" y="3733800"/>
            <a:ext cx="3886200" cy="990600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vertical line through the vertex…mirror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image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56933" y="620889"/>
            <a:ext cx="4019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2</a:t>
            </a:r>
            <a:r>
              <a:rPr lang="en-US" sz="4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– 8</a:t>
            </a:r>
            <a:r>
              <a:rPr lang="en-US" sz="4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+ 6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5" descr="[image]"/>
          <p:cNvPicPr>
            <a:picLocks noChangeAspect="1" noChangeArrowheads="1"/>
          </p:cNvPicPr>
          <p:nvPr/>
        </p:nvPicPr>
        <p:blipFill>
          <a:blip r:embed="rId3" cstate="print"/>
          <a:srcRect l="8441" t="8582" r="7144" b="4692"/>
          <a:stretch>
            <a:fillRect/>
          </a:stretch>
        </p:blipFill>
        <p:spPr>
          <a:xfrm>
            <a:off x="6482645" y="3429000"/>
            <a:ext cx="1619151" cy="1554480"/>
          </a:xfrm>
          <a:prstGeom prst="rect">
            <a:avLst/>
          </a:prstGeom>
          <a:noFill/>
        </p:spPr>
      </p:pic>
      <p:sp>
        <p:nvSpPr>
          <p:cNvPr id="7" name="Line 12"/>
          <p:cNvSpPr>
            <a:spLocks noChangeShapeType="1"/>
          </p:cNvSpPr>
          <p:nvPr/>
        </p:nvSpPr>
        <p:spPr bwMode="auto">
          <a:xfrm flipH="1">
            <a:off x="7119936" y="3505200"/>
            <a:ext cx="0" cy="137160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17587" y="3886200"/>
            <a:ext cx="8899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2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1828800" y="2133600"/>
            <a:ext cx="3886200" cy="990600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Slope of a line between two points.</a:t>
            </a:r>
          </a:p>
        </p:txBody>
      </p:sp>
      <p:pic>
        <p:nvPicPr>
          <p:cNvPr id="34" name="Picture 5" descr="[image]"/>
          <p:cNvPicPr>
            <a:picLocks noChangeAspect="1" noChangeArrowheads="1"/>
          </p:cNvPicPr>
          <p:nvPr/>
        </p:nvPicPr>
        <p:blipFill>
          <a:blip r:embed="rId3" cstate="print"/>
          <a:srcRect l="8441" t="8582" r="7144" b="6161"/>
          <a:stretch>
            <a:fillRect/>
          </a:stretch>
        </p:blipFill>
        <p:spPr>
          <a:xfrm>
            <a:off x="6482645" y="1871133"/>
            <a:ext cx="1619151" cy="1528145"/>
          </a:xfrm>
          <a:prstGeom prst="rect">
            <a:avLst/>
          </a:prstGeom>
          <a:noFill/>
        </p:spPr>
      </p:pic>
      <p:sp>
        <p:nvSpPr>
          <p:cNvPr id="35" name="Oval 34"/>
          <p:cNvSpPr/>
          <p:nvPr/>
        </p:nvSpPr>
        <p:spPr>
          <a:xfrm>
            <a:off x="7082649" y="3082625"/>
            <a:ext cx="91440" cy="914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239000" y="2876550"/>
            <a:ext cx="91440" cy="914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73171" y="3048000"/>
            <a:ext cx="69922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,</a:t>
            </a: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 -2)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81800" y="2514600"/>
            <a:ext cx="6303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(3, 0</a:t>
            </a: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mbria Math"/>
                <a:cs typeface="Times New Roman" pitchFamily="18" charset="0"/>
              </a:rPr>
              <a:t>)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467600" y="1828800"/>
            <a:ext cx="98296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– 0</a:t>
            </a:r>
          </a:p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2 - 3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8311009" y="1828800"/>
            <a:ext cx="749152" cy="954107"/>
            <a:chOff x="8629332" y="4326467"/>
            <a:chExt cx="749152" cy="954107"/>
          </a:xfrm>
        </p:grpSpPr>
        <p:sp>
          <p:nvSpPr>
            <p:cNvPr id="40" name="Rectangle 39"/>
            <p:cNvSpPr/>
            <p:nvPr/>
          </p:nvSpPr>
          <p:spPr>
            <a:xfrm>
              <a:off x="8934132" y="4326467"/>
              <a:ext cx="444352" cy="9541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baseline="3000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800" b="1" u="sng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/>
              <a:r>
                <a:rPr lang="en-US" sz="2800" b="1" baseline="3000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629332" y="4541910"/>
              <a:ext cx="444352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=</a:t>
              </a:r>
              <a:endParaRPr lang="en-US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8548688" y="1852613"/>
            <a:ext cx="3209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548688" y="2286001"/>
            <a:ext cx="3209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52333" y="719175"/>
            <a:ext cx="381000" cy="5334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8" grpId="0"/>
      <p:bldP spid="7" grpId="0" animBg="1"/>
      <p:bldP spid="7" grpId="1" animBg="1"/>
      <p:bldP spid="26" grpId="0"/>
      <p:bldP spid="33" grpId="0" build="p"/>
      <p:bldP spid="35" grpId="0" animBg="1"/>
      <p:bldP spid="35" grpId="1" animBg="1"/>
      <p:bldP spid="36" grpId="0" animBg="1"/>
      <p:bldP spid="36" grpId="1" animBg="1"/>
      <p:bldP spid="37" grpId="0"/>
      <p:bldP spid="38" grpId="0"/>
      <p:bldP spid="39" grpId="0"/>
      <p:bldP spid="43" grpId="0"/>
      <p:bldP spid="44" grpId="0"/>
      <p:bldP spid="45" grpId="0" animBg="1"/>
      <p:bldP spid="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496" t="60274" r="-352" b="21143"/>
          <a:stretch>
            <a:fillRect/>
          </a:stretch>
        </p:blipFill>
        <p:spPr bwMode="auto">
          <a:xfrm>
            <a:off x="0" y="1828800"/>
            <a:ext cx="909884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[image]"/>
          <p:cNvPicPr>
            <a:picLocks noChangeAspect="1" noChangeArrowheads="1"/>
          </p:cNvPicPr>
          <p:nvPr/>
        </p:nvPicPr>
        <p:blipFill>
          <a:blip r:embed="rId3" cstate="print"/>
          <a:srcRect l="6952" t="7648" r="7358" b="8401"/>
          <a:stretch>
            <a:fillRect/>
          </a:stretch>
        </p:blipFill>
        <p:spPr bwMode="auto">
          <a:xfrm>
            <a:off x="6391075" y="3454852"/>
            <a:ext cx="1561753" cy="151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28800" y="3657600"/>
            <a:ext cx="3886200" cy="990600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where the graph crosses the 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-axis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828800" y="1981200"/>
            <a:ext cx="3810000" cy="1291637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“zeros”; p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oint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 where the graph crosses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-axis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[image]"/>
          <p:cNvPicPr>
            <a:picLocks noChangeAspect="1" noChangeArrowheads="1"/>
          </p:cNvPicPr>
          <p:nvPr/>
        </p:nvPicPr>
        <p:blipFill>
          <a:blip r:embed="rId3" cstate="print"/>
          <a:srcRect l="6952" t="7648" r="7358" b="8401"/>
          <a:stretch>
            <a:fillRect/>
          </a:stretch>
        </p:blipFill>
        <p:spPr bwMode="auto">
          <a:xfrm>
            <a:off x="6392092" y="1864517"/>
            <a:ext cx="1559719" cy="151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12757" y="2817105"/>
            <a:ext cx="91440" cy="9144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55696" y="2817105"/>
            <a:ext cx="91440" cy="9144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41924" y="3955002"/>
            <a:ext cx="91440" cy="914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3657600"/>
            <a:ext cx="67037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(0,5)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23944" y="2164644"/>
            <a:ext cx="9092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(1, 0)</a:t>
            </a:r>
          </a:p>
          <a:p>
            <a:pPr algn="ctr"/>
            <a:r>
              <a:rPr lang="en-US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 (5,0)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65545" y="457200"/>
            <a:ext cx="5012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– 6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+ 5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065545" y="3886200"/>
            <a:ext cx="5012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– 6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+ 5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rollercoaster_decreasing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072640" y="3108960"/>
            <a:ext cx="4998720" cy="3749040"/>
          </a:xfrm>
          <a:prstGeom prst="rect">
            <a:avLst/>
          </a:prstGeom>
        </p:spPr>
      </p:pic>
      <p:pic>
        <p:nvPicPr>
          <p:cNvPr id="14" name="rollercoaster_increasing.wmv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2072640" y="3108960"/>
            <a:ext cx="4998720" cy="37490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 l="496" t="78628" r="-352" b="2560"/>
          <a:stretch>
            <a:fillRect/>
          </a:stretch>
        </p:blipFill>
        <p:spPr bwMode="auto">
          <a:xfrm>
            <a:off x="45156" y="152400"/>
            <a:ext cx="9098844" cy="323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[image]"/>
          <p:cNvPicPr>
            <a:picLocks noChangeAspect="1" noChangeArrowheads="1"/>
          </p:cNvPicPr>
          <p:nvPr/>
        </p:nvPicPr>
        <p:blipFill>
          <a:blip r:embed="rId7" cstate="print"/>
          <a:srcRect l="6952" t="7648" r="7358" b="8401"/>
          <a:stretch>
            <a:fillRect/>
          </a:stretch>
        </p:blipFill>
        <p:spPr bwMode="auto">
          <a:xfrm>
            <a:off x="6516711" y="1794323"/>
            <a:ext cx="1597226" cy="15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[image]"/>
          <p:cNvPicPr>
            <a:picLocks noChangeAspect="1" noChangeArrowheads="1"/>
          </p:cNvPicPr>
          <p:nvPr/>
        </p:nvPicPr>
        <p:blipFill>
          <a:blip r:embed="rId7" cstate="print"/>
          <a:srcRect l="6952" t="7648" r="7358" b="8401"/>
          <a:stretch>
            <a:fillRect/>
          </a:stretch>
        </p:blipFill>
        <p:spPr bwMode="auto">
          <a:xfrm>
            <a:off x="6514135" y="195710"/>
            <a:ext cx="1596210" cy="155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78000" y="375355"/>
            <a:ext cx="4032956" cy="934156"/>
          </a:xfrm>
          <a:prstGeom prst="rect">
            <a:avLst/>
          </a:prstGeom>
        </p:spPr>
        <p:txBody>
          <a:bodyPr/>
          <a:lstStyle/>
          <a:p>
            <a:pPr marL="4763" marR="0" lvl="0" indent="-4763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rgbClr val="0066FF"/>
                </a:solidFill>
              </a:rPr>
              <a:t>w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 the graph is going uphill… pressing the gas!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28800" y="1961444"/>
            <a:ext cx="3886200" cy="93415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w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 the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grap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h is going downhill…</a:t>
            </a:r>
            <a:r>
              <a:rPr lang="en-US" sz="2800" dirty="0" err="1" smtClean="0">
                <a:solidFill>
                  <a:schemeClr val="accent3">
                    <a:lumMod val="50000"/>
                  </a:schemeClr>
                </a:solidFill>
              </a:rPr>
              <a:t>Whee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!!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88260" y="1153180"/>
            <a:ext cx="10983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/>
                <a:ea typeface="Cambria Math"/>
                <a:cs typeface="Times New Roman" pitchFamily="18" charset="0"/>
              </a:rPr>
              <a:t>[3, ∞)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2572" y="2753380"/>
            <a:ext cx="11897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/>
                <a:ea typeface="Cambria Math"/>
                <a:cs typeface="Times New Roman" pitchFamily="18" charset="0"/>
              </a:rPr>
              <a:t>-∞, 3]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Down Arrow 9"/>
          <p:cNvSpPr/>
          <p:nvPr/>
        </p:nvSpPr>
        <p:spPr>
          <a:xfrm rot="20424546">
            <a:off x="6926841" y="1914524"/>
            <a:ext cx="212510" cy="90182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175454" flipV="1">
            <a:off x="7536442" y="390525"/>
            <a:ext cx="212510" cy="90182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271412" y="1539453"/>
            <a:ext cx="91440" cy="914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277422" y="3135576"/>
            <a:ext cx="91440" cy="9144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0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62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311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9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  <p:video>
              <p:cMediaNode>
                <p:cTn id="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3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/>
      <p:bldP spid="3" grpId="0" build="p"/>
      <p:bldP spid="4" grpId="0" build="p"/>
      <p:bldP spid="7" grpId="0"/>
      <p:bldP spid="8" grpId="0"/>
      <p:bldP spid="10" grpId="0" animBg="1"/>
      <p:bldP spid="11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[image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24200" y="0"/>
            <a:ext cx="6019800" cy="6019800"/>
          </a:xfrm>
          <a:noFill/>
        </p:spPr>
      </p:pic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352800" y="762000"/>
            <a:ext cx="12330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66FF"/>
                </a:solidFill>
              </a:rPr>
              <a:t>(-1, 11)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67200" y="3200400"/>
            <a:ext cx="8579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(0,5)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486400" y="4343400"/>
            <a:ext cx="8579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(1,3)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934200" y="3276600"/>
            <a:ext cx="8579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(2,5)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7696200" y="838200"/>
            <a:ext cx="10406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(3,11)</a:t>
            </a: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6143625" y="762000"/>
            <a:ext cx="0" cy="4648200"/>
          </a:xfrm>
          <a:prstGeom prst="line">
            <a:avLst/>
          </a:prstGeom>
          <a:noFill/>
          <a:ln w="57150">
            <a:solidFill>
              <a:srgbClr val="FF0066"/>
            </a:solidFill>
            <a:prstDash val="dash"/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172200" y="1371600"/>
            <a:ext cx="10342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3200400" cy="68326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domain?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range?</a:t>
            </a:r>
            <a:r>
              <a:rPr lang="en-US" sz="2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end behavior?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vertex?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extrema?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rate of change?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axis of symmetry?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-intercept(s)?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 interval of increasing?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11. interval of decreasing?</a:t>
            </a:r>
          </a:p>
        </p:txBody>
      </p:sp>
      <p:sp>
        <p:nvSpPr>
          <p:cNvPr id="11" name="Oval 10"/>
          <p:cNvSpPr/>
          <p:nvPr/>
        </p:nvSpPr>
        <p:spPr>
          <a:xfrm>
            <a:off x="6054902" y="4125471"/>
            <a:ext cx="182880" cy="182880"/>
          </a:xfrm>
          <a:prstGeom prst="ellipse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51891" y="3328457"/>
            <a:ext cx="182880" cy="1828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26496" y="0"/>
            <a:ext cx="13195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/>
                <a:ea typeface="Cambria Math"/>
                <a:cs typeface="Times New Roman" pitchFamily="18" charset="0"/>
              </a:rPr>
              <a:t>∞, ∞)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46721" y="533400"/>
            <a:ext cx="10791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[3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/>
                <a:ea typeface="Cambria Math"/>
                <a:cs typeface="Times New Roman" pitchFamily="18" charset="0"/>
              </a:rPr>
              <a:t>, ∞)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05893" y="1600200"/>
            <a:ext cx="9749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/>
                <a:ea typeface="Cambria Math"/>
                <a:cs typeface="Times New Roman" pitchFamily="18" charset="0"/>
              </a:rPr>
              <a:t>, 3)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05000" y="2133600"/>
            <a:ext cx="16834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minimum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02844" y="3234267"/>
            <a:ext cx="9284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= 1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3200" y="3793924"/>
            <a:ext cx="9236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none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5004" y="4353580"/>
            <a:ext cx="9749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(0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/>
                <a:ea typeface="Cambria Math"/>
                <a:cs typeface="Times New Roman" pitchFamily="18" charset="0"/>
              </a:rPr>
              <a:t>, 5)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9800" y="5181600"/>
            <a:ext cx="10791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[1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/>
                <a:ea typeface="Cambria Math"/>
                <a:cs typeface="Times New Roman" pitchFamily="18" charset="0"/>
              </a:rPr>
              <a:t>, ∞)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6106180"/>
            <a:ext cx="11929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mbria Math"/>
                <a:ea typeface="Cambria Math"/>
                <a:cs typeface="Times New Roman" pitchFamily="18" charset="0"/>
              </a:rPr>
              <a:t>∞, 1]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Down Arrow 21"/>
          <p:cNvSpPr/>
          <p:nvPr/>
        </p:nvSpPr>
        <p:spPr>
          <a:xfrm rot="1175454" flipV="1">
            <a:off x="6839092" y="928945"/>
            <a:ext cx="270085" cy="297841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0424546">
            <a:off x="5140017" y="929581"/>
            <a:ext cx="274320" cy="298094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395121" y="1066800"/>
            <a:ext cx="10615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rising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9" grpId="0" animBg="1"/>
      <p:bldP spid="39949" grpId="1" animBg="1"/>
      <p:bldP spid="39950" grpId="0"/>
      <p:bldP spid="11" grpId="0" animBg="1"/>
      <p:bldP spid="11" grpId="1" animBg="1"/>
      <p:bldP spid="12" grpId="0" animBg="1"/>
      <p:bldP spid="12" grpId="1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 animBg="1"/>
      <p:bldP spid="22" grpId="1" animBg="1"/>
      <p:bldP spid="23" grpId="0" animBg="1"/>
      <p:bldP spid="23" grpId="1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[imag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2800" y="381000"/>
            <a:ext cx="5791200" cy="5791200"/>
          </a:xfrm>
          <a:noFill/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0"/>
            <a:ext cx="60960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= - </a:t>
            </a:r>
            <a:r>
              <a:rPr lang="en-US" sz="6600" dirty="0" smtClean="0">
                <a:latin typeface="Cambria Math"/>
                <a:ea typeface="Cambria Math"/>
                <a:cs typeface="Times New Roman" pitchFamily="18" charset="0"/>
              </a:rPr>
              <a:t>½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6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+ 3)</a:t>
            </a:r>
            <a:r>
              <a:rPr lang="en-US" sz="66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+ 4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261259" y="838200"/>
            <a:ext cx="0" cy="4648200"/>
          </a:xfrm>
          <a:prstGeom prst="line">
            <a:avLst/>
          </a:prstGeom>
          <a:noFill/>
          <a:ln w="57150">
            <a:solidFill>
              <a:srgbClr val="FF0066"/>
            </a:solidFill>
            <a:prstDash val="dash"/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876800" y="1447800"/>
            <a:ext cx="10342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169819" y="2028825"/>
            <a:ext cx="182880" cy="182880"/>
          </a:xfrm>
          <a:prstGeom prst="ellipse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147983" y="4632767"/>
            <a:ext cx="182880" cy="1828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3200400" cy="68326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domain?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range?</a:t>
            </a:r>
            <a:r>
              <a:rPr lang="en-US" sz="2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end behavior?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vertex?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extrema?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rate of change?</a:t>
            </a:r>
          </a:p>
          <a:p>
            <a:pPr marL="338138" indent="-338138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axis of symmetry?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-intercept(s)?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-intercept?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9. interval of increasing?</a:t>
            </a:r>
          </a:p>
          <a:p>
            <a:pPr marL="338138" indent="-338138">
              <a:spcAft>
                <a:spcPts val="1200"/>
              </a:spcAft>
            </a:pPr>
            <a:r>
              <a:rPr lang="en-U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 interval of decreasing?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mph" presetSubtype="0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12" grpId="0" animBg="1"/>
      <p:bldP spid="13" grpId="0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401</Words>
  <Application>Microsoft Office PowerPoint</Application>
  <PresentationFormat>On-screen Show (4:3)</PresentationFormat>
  <Paragraphs>92</Paragraphs>
  <Slides>9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y = - ½ (x + 3)2 + 4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53</cp:revision>
  <dcterms:created xsi:type="dcterms:W3CDTF">2010-08-15T15:45:36Z</dcterms:created>
  <dcterms:modified xsi:type="dcterms:W3CDTF">2013-05-23T21:18:29Z</dcterms:modified>
</cp:coreProperties>
</file>