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DE23D"/>
    <a:srgbClr val="F149A1"/>
    <a:srgbClr val="FFDA3B"/>
    <a:srgbClr val="FFE47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6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5A6769E-ECB1-41FB-A7A5-EE5196561E54}" type="datetimeFigureOut">
              <a:rPr lang="en-US"/>
              <a:pPr>
                <a:defRPr/>
              </a:pPr>
              <a:t>6/12/2013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BA88B8-0F95-45C5-8EE2-B071A87835C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6BA1BF-B2CC-412A-B1EC-C8C2DACF324E}" type="datetimeFigureOut">
              <a:rPr lang="en-US"/>
              <a:pPr>
                <a:defRPr/>
              </a:pPr>
              <a:t>6/12/2013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44AAE5-5FF5-47D4-86B5-25A23ABBFB2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8A60EC-D830-4137-8DD5-2BB1BD4B169A}" type="datetimeFigureOut">
              <a:rPr lang="en-US"/>
              <a:pPr>
                <a:defRPr/>
              </a:pPr>
              <a:t>6/12/2013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0A3273-ED92-4D07-8800-D6F921C5C8F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247DB9-1C47-4322-B2F1-1818328C1AED}" type="datetimeFigureOut">
              <a:rPr lang="en-US"/>
              <a:pPr>
                <a:defRPr/>
              </a:pPr>
              <a:t>6/12/2013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E1DE20-F394-4A3D-9890-92DCB61DA5D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FBFCB59-4582-4675-8ECE-A15CC3F46B79}" type="datetimeFigureOut">
              <a:rPr lang="en-US"/>
              <a:pPr>
                <a:defRPr/>
              </a:pPr>
              <a:t>6/12/2013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037CFC-715B-4D4C-8450-956F6D9F156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A9E616F-F3F4-4CF6-9A6D-724B7C8FC009}" type="datetimeFigureOut">
              <a:rPr lang="en-US"/>
              <a:pPr>
                <a:defRPr/>
              </a:pPr>
              <a:t>6/12/2013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6A3183A-8570-438F-968B-05AE2AB3980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7D7E97A-EAC8-4461-8F7F-E2397834D2D1}" type="datetimeFigureOut">
              <a:rPr lang="en-US"/>
              <a:pPr>
                <a:defRPr/>
              </a:pPr>
              <a:t>6/12/2013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CA74A22-F5C2-4DA9-91AC-2919AFF674A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82C009C-1522-4595-9484-8B7242761BA5}" type="datetimeFigureOut">
              <a:rPr lang="en-US"/>
              <a:pPr>
                <a:defRPr/>
              </a:pPr>
              <a:t>6/12/2013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7105F97-2961-48D1-8BD0-2902F551CD4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E82CA4D-B0B8-4DDA-A284-C375834DC101}" type="datetimeFigureOut">
              <a:rPr lang="en-US"/>
              <a:pPr>
                <a:defRPr/>
              </a:pPr>
              <a:t>6/12/2013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D4E933D-F37A-419B-A6AD-D6D84C9C07F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9822EAA-98A5-42F5-B9BC-7CDD5D04AEFE}" type="datetimeFigureOut">
              <a:rPr lang="en-US"/>
              <a:pPr>
                <a:defRPr/>
              </a:pPr>
              <a:t>6/12/2013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0148DF-7749-4550-A6E7-5653CF26868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5C1462-1052-4371-A323-E73C7516AC45}" type="datetimeFigureOut">
              <a:rPr lang="en-US"/>
              <a:pPr>
                <a:defRPr/>
              </a:pPr>
              <a:t>6/12/2013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5A0F5D-A142-44CE-9AEF-090DB30EA9E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C7D04FD-07E2-4FED-B23D-303EF273A2AA}" type="datetimeFigureOut">
              <a:rPr lang="en-US"/>
              <a:pPr>
                <a:defRPr/>
              </a:pPr>
              <a:t>6/12/2013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3A349C0-BDCD-4633-BF64-7B366DA6D9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emf"/><Relationship Id="rId2" Type="http://schemas.openxmlformats.org/officeDocument/2006/relationships/image" Target="../media/image13.emf"/><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6113" y="1752600"/>
            <a:ext cx="8109697" cy="923318"/>
          </a:xfrm>
          <a:prstGeom prst="rect">
            <a:avLst/>
          </a:prstGeom>
          <a:noFill/>
        </p:spPr>
        <p:txBody>
          <a:bodyPr wrap="none" lIns="91429" tIns="45714" rIns="91429" bIns="45714">
            <a:spAutoFit/>
          </a:bodyPr>
          <a:lstStyle/>
          <a:p>
            <a:pPr algn="ctr">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 Special </a:t>
            </a:r>
            <a:r>
              <a:rPr lang="en-US" sz="5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Quadville</a:t>
            </a: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Tale</a:t>
            </a:r>
          </a:p>
        </p:txBody>
      </p:sp>
      <p:sp>
        <p:nvSpPr>
          <p:cNvPr id="3075" name="TextBox 2"/>
          <p:cNvSpPr txBox="1">
            <a:spLocks noChangeArrowheads="1"/>
          </p:cNvSpPr>
          <p:nvPr/>
        </p:nvSpPr>
        <p:spPr bwMode="auto">
          <a:xfrm>
            <a:off x="0" y="6488114"/>
            <a:ext cx="9144000" cy="369887"/>
          </a:xfrm>
          <a:prstGeom prst="rect">
            <a:avLst/>
          </a:prstGeom>
          <a:noFill/>
          <a:ln w="9525">
            <a:noFill/>
            <a:miter lim="800000"/>
            <a:headEnd/>
            <a:tailEnd/>
          </a:ln>
        </p:spPr>
        <p:txBody>
          <a:bodyPr lIns="91429" tIns="45714" rIns="91429" bIns="45714">
            <a:spAutoFit/>
          </a:bodyPr>
          <a:lstStyle/>
          <a:p>
            <a:pPr algn="ctr"/>
            <a:r>
              <a:rPr lang="en-US">
                <a:latin typeface="Cambria Math" pitchFamily="18" charset="0"/>
              </a:rPr>
              <a:t>©2009, Dr. Jennifer L. Bell, LaGrange High School, LaGrange, Georgia</a:t>
            </a:r>
            <a:endParaRPr lang="en-US"/>
          </a:p>
        </p:txBody>
      </p:sp>
      <p:sp>
        <p:nvSpPr>
          <p:cNvPr id="4" name="Rectangle 3"/>
          <p:cNvSpPr/>
          <p:nvPr/>
        </p:nvSpPr>
        <p:spPr>
          <a:xfrm>
            <a:off x="7138031" y="0"/>
            <a:ext cx="2264563" cy="359858"/>
          </a:xfrm>
          <a:prstGeom prst="rect">
            <a:avLst/>
          </a:prstGeom>
        </p:spPr>
        <p:txBody>
          <a:bodyPr wrap="none" lIns="82058" tIns="41029" rIns="82058" bIns="41029">
            <a:spAutoFit/>
          </a:bodyPr>
          <a:lstStyle/>
          <a:p>
            <a:r>
              <a:rPr lang="en-US" dirty="0" smtClean="0"/>
              <a:t>(MCC9-12.G.CO.11)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lum bright="24000"/>
          </a:blip>
          <a:srcRect/>
          <a:stretch>
            <a:fillRect/>
          </a:stretch>
        </p:blipFill>
        <p:spPr bwMode="auto">
          <a:xfrm>
            <a:off x="6019800" y="1809750"/>
            <a:ext cx="2774950" cy="2459038"/>
          </a:xfrm>
          <a:prstGeom prst="rect">
            <a:avLst/>
          </a:prstGeom>
          <a:noFill/>
          <a:ln w="9525">
            <a:noFill/>
            <a:miter lim="800000"/>
            <a:headEnd/>
            <a:tailEnd/>
          </a:ln>
        </p:spPr>
      </p:pic>
      <p:sp>
        <p:nvSpPr>
          <p:cNvPr id="4" name="Rectangle 3"/>
          <p:cNvSpPr/>
          <p:nvPr/>
        </p:nvSpPr>
        <p:spPr>
          <a:xfrm>
            <a:off x="266700" y="3962400"/>
            <a:ext cx="8610600" cy="2308312"/>
          </a:xfrm>
          <a:prstGeom prst="rect">
            <a:avLst/>
          </a:prstGeom>
          <a:noFill/>
        </p:spPr>
        <p:txBody>
          <a:bodyPr wrap="square" lIns="91429" tIns="45714" rIns="91429" bIns="45714">
            <a:spAutoFit/>
          </a:bodyPr>
          <a:lstStyle/>
          <a:p>
            <a:pPr algn="ctr">
              <a:defRPr/>
            </a:pP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Rebecca and Ronnie enjoyed each other’s company. </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Ronnie asked Rebecca to marry him</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After </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they were married, they had a son.</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2292" name="Picture 2" descr="Picture3.png"/>
          <p:cNvPicPr>
            <a:picLocks noChangeAspect="1"/>
          </p:cNvPicPr>
          <p:nvPr/>
        </p:nvPicPr>
        <p:blipFill>
          <a:blip r:embed="rId3" cstate="print"/>
          <a:srcRect/>
          <a:stretch>
            <a:fillRect/>
          </a:stretch>
        </p:blipFill>
        <p:spPr bwMode="auto">
          <a:xfrm>
            <a:off x="2438401" y="990600"/>
            <a:ext cx="2782888" cy="1577975"/>
          </a:xfrm>
          <a:prstGeom prst="rect">
            <a:avLst/>
          </a:prstGeom>
          <a:noFill/>
          <a:ln w="9525">
            <a:noFill/>
            <a:miter lim="800000"/>
            <a:headEnd/>
            <a:tailEnd/>
          </a:ln>
        </p:spPr>
      </p:pic>
      <p:pic>
        <p:nvPicPr>
          <p:cNvPr id="12293" name="Picture 5" descr="Picture4.png"/>
          <p:cNvPicPr>
            <a:picLocks noChangeAspect="1"/>
          </p:cNvPicPr>
          <p:nvPr/>
        </p:nvPicPr>
        <p:blipFill>
          <a:blip r:embed="rId4" cstate="print"/>
          <a:srcRect/>
          <a:stretch>
            <a:fillRect/>
          </a:stretch>
        </p:blipFill>
        <p:spPr bwMode="auto">
          <a:xfrm>
            <a:off x="533400" y="609601"/>
            <a:ext cx="2286000" cy="2220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2000"/>
            <a:ext cx="9144000" cy="2923865"/>
          </a:xfrm>
          <a:prstGeom prst="rect">
            <a:avLst/>
          </a:prstGeom>
          <a:noFill/>
        </p:spPr>
        <p:txBody>
          <a:bodyPr lIns="91429" tIns="45714" rIns="91429" bIns="45714">
            <a:spAutoFit/>
          </a:bodyPr>
          <a:lstStyle/>
          <a:p>
            <a:pPr algn="ctr">
              <a:defRPr/>
            </a:pP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little boy had all of the characteristics of his parents and grandparents. Rebecca and Ronnie named the perfect, regular child,</a:t>
            </a:r>
          </a:p>
          <a:p>
            <a:pPr algn="ctr">
              <a:defRPr/>
            </a:pP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Sam Square.</a:t>
            </a:r>
          </a:p>
        </p:txBody>
      </p:sp>
      <p:pic>
        <p:nvPicPr>
          <p:cNvPr id="13315" name="Picture 2" descr="Picture2.png"/>
          <p:cNvPicPr>
            <a:picLocks noChangeAspect="1"/>
          </p:cNvPicPr>
          <p:nvPr/>
        </p:nvPicPr>
        <p:blipFill>
          <a:blip r:embed="rId2" cstate="print"/>
          <a:srcRect l="8647" t="18265" r="4527" b="5882"/>
          <a:stretch>
            <a:fillRect/>
          </a:stretch>
        </p:blipFill>
        <p:spPr bwMode="auto">
          <a:xfrm>
            <a:off x="3162300" y="3733800"/>
            <a:ext cx="2819400" cy="1747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cstate="print">
            <a:lum bright="50000"/>
          </a:blip>
          <a:srcRect/>
          <a:stretch>
            <a:fillRect/>
          </a:stretch>
        </p:blipFill>
        <p:spPr bwMode="auto">
          <a:xfrm>
            <a:off x="754064" y="1295400"/>
            <a:ext cx="7635875" cy="4244975"/>
          </a:xfrm>
          <a:prstGeom prst="rect">
            <a:avLst/>
          </a:prstGeom>
          <a:noFill/>
          <a:ln w="9525">
            <a:noFill/>
            <a:miter lim="800000"/>
            <a:headEnd/>
            <a:tailEnd/>
          </a:ln>
        </p:spPr>
      </p:pic>
      <p:sp>
        <p:nvSpPr>
          <p:cNvPr id="4" name="Rectangle 3"/>
          <p:cNvSpPr/>
          <p:nvPr/>
        </p:nvSpPr>
        <p:spPr>
          <a:xfrm>
            <a:off x="0" y="0"/>
            <a:ext cx="9144000" cy="1815870"/>
          </a:xfrm>
          <a:prstGeom prst="rect">
            <a:avLst/>
          </a:prstGeom>
          <a:noFill/>
        </p:spPr>
        <p:txBody>
          <a:bodyPr lIns="91429" tIns="45714" rIns="91429" bIns="45714">
            <a:spAutoFit/>
          </a:bodyPr>
          <a:lstStyle/>
          <a:p>
            <a:pPr algn="ctr">
              <a:defRPr/>
            </a:pP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Rebecca, Ronnie, and Sam lived happily ever after along side Martha Sue and Jim Bob Parallelogram in </a:t>
            </a:r>
            <a:r>
              <a:rPr lang="en-US" sz="3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Quadville</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p:txBody>
      </p:sp>
      <p:grpSp>
        <p:nvGrpSpPr>
          <p:cNvPr id="2" name="Group 7"/>
          <p:cNvGrpSpPr>
            <a:grpSpLocks/>
          </p:cNvGrpSpPr>
          <p:nvPr/>
        </p:nvGrpSpPr>
        <p:grpSpPr bwMode="auto">
          <a:xfrm>
            <a:off x="3657601" y="4864101"/>
            <a:ext cx="4535488" cy="1993900"/>
            <a:chOff x="0" y="3886200"/>
            <a:chExt cx="4535743" cy="1994318"/>
          </a:xfrm>
        </p:grpSpPr>
        <p:pic>
          <p:nvPicPr>
            <p:cNvPr id="14353" name="Picture 5" descr="Picture3.png"/>
            <p:cNvPicPr>
              <a:picLocks noChangeAspect="1"/>
            </p:cNvPicPr>
            <p:nvPr/>
          </p:nvPicPr>
          <p:blipFill>
            <a:blip r:embed="rId3" cstate="print"/>
            <a:srcRect/>
            <a:stretch>
              <a:fillRect/>
            </a:stretch>
          </p:blipFill>
          <p:spPr bwMode="auto">
            <a:xfrm>
              <a:off x="1752600" y="4267200"/>
              <a:ext cx="2783143" cy="1577449"/>
            </a:xfrm>
            <a:prstGeom prst="rect">
              <a:avLst/>
            </a:prstGeom>
            <a:noFill/>
            <a:ln w="9525">
              <a:noFill/>
              <a:miter lim="800000"/>
              <a:headEnd/>
              <a:tailEnd/>
            </a:ln>
          </p:spPr>
        </p:pic>
        <p:pic>
          <p:nvPicPr>
            <p:cNvPr id="14354" name="Picture 6" descr="Picture4.png"/>
            <p:cNvPicPr>
              <a:picLocks noChangeAspect="1"/>
            </p:cNvPicPr>
            <p:nvPr/>
          </p:nvPicPr>
          <p:blipFill>
            <a:blip r:embed="rId4" cstate="print"/>
            <a:srcRect/>
            <a:stretch>
              <a:fillRect/>
            </a:stretch>
          </p:blipFill>
          <p:spPr bwMode="auto">
            <a:xfrm>
              <a:off x="0" y="3886200"/>
              <a:ext cx="2053129" cy="1994318"/>
            </a:xfrm>
            <a:prstGeom prst="rect">
              <a:avLst/>
            </a:prstGeom>
            <a:noFill/>
            <a:ln w="9525">
              <a:noFill/>
              <a:miter lim="800000"/>
              <a:headEnd/>
              <a:tailEnd/>
            </a:ln>
          </p:spPr>
        </p:pic>
        <p:pic>
          <p:nvPicPr>
            <p:cNvPr id="14355" name="Picture 2" descr="Picture2.png"/>
            <p:cNvPicPr>
              <a:picLocks noChangeAspect="1"/>
            </p:cNvPicPr>
            <p:nvPr/>
          </p:nvPicPr>
          <p:blipFill>
            <a:blip r:embed="rId5" cstate="print"/>
            <a:srcRect l="8647" t="18265" r="4527" b="5882"/>
            <a:stretch>
              <a:fillRect/>
            </a:stretch>
          </p:blipFill>
          <p:spPr bwMode="auto">
            <a:xfrm>
              <a:off x="1295400" y="4876800"/>
              <a:ext cx="1447800" cy="898117"/>
            </a:xfrm>
            <a:prstGeom prst="rect">
              <a:avLst/>
            </a:prstGeom>
            <a:noFill/>
            <a:ln w="9525">
              <a:noFill/>
              <a:miter lim="800000"/>
              <a:headEnd/>
              <a:tailEnd/>
            </a:ln>
          </p:spPr>
        </p:pic>
      </p:grpSp>
      <p:pic>
        <p:nvPicPr>
          <p:cNvPr id="14341" name="Picture 8" descr="Picture1.png"/>
          <p:cNvPicPr>
            <a:picLocks noChangeAspect="1"/>
          </p:cNvPicPr>
          <p:nvPr/>
        </p:nvPicPr>
        <p:blipFill>
          <a:blip r:embed="rId6" cstate="print"/>
          <a:srcRect/>
          <a:stretch>
            <a:fillRect/>
          </a:stretch>
        </p:blipFill>
        <p:spPr bwMode="auto">
          <a:xfrm>
            <a:off x="2133600" y="4038600"/>
            <a:ext cx="1600200" cy="1836738"/>
          </a:xfrm>
          <a:prstGeom prst="rect">
            <a:avLst/>
          </a:prstGeom>
          <a:noFill/>
          <a:ln w="9525">
            <a:noFill/>
            <a:miter lim="800000"/>
            <a:headEnd/>
            <a:tailEnd/>
          </a:ln>
        </p:spPr>
      </p:pic>
      <p:grpSp>
        <p:nvGrpSpPr>
          <p:cNvPr id="3" name="Group 11"/>
          <p:cNvGrpSpPr>
            <a:grpSpLocks/>
          </p:cNvGrpSpPr>
          <p:nvPr/>
        </p:nvGrpSpPr>
        <p:grpSpPr bwMode="auto">
          <a:xfrm>
            <a:off x="576264" y="4665664"/>
            <a:ext cx="2173287" cy="1195387"/>
            <a:chOff x="5105400" y="5029200"/>
            <a:chExt cx="2783143" cy="1577449"/>
          </a:xfrm>
        </p:grpSpPr>
        <p:pic>
          <p:nvPicPr>
            <p:cNvPr id="14343" name="Picture 12" descr="Picture3.png"/>
            <p:cNvPicPr>
              <a:picLocks noChangeAspect="1"/>
            </p:cNvPicPr>
            <p:nvPr/>
          </p:nvPicPr>
          <p:blipFill>
            <a:blip r:embed="rId3" cstate="print"/>
            <a:srcRect/>
            <a:stretch>
              <a:fillRect/>
            </a:stretch>
          </p:blipFill>
          <p:spPr bwMode="auto">
            <a:xfrm>
              <a:off x="5105400" y="5029200"/>
              <a:ext cx="2783143" cy="1577449"/>
            </a:xfrm>
            <a:prstGeom prst="rect">
              <a:avLst/>
            </a:prstGeom>
            <a:noFill/>
            <a:ln w="9525">
              <a:noFill/>
              <a:miter lim="800000"/>
              <a:headEnd/>
              <a:tailEnd/>
            </a:ln>
          </p:spPr>
        </p:pic>
        <p:sp>
          <p:nvSpPr>
            <p:cNvPr id="14" name="Rectangle 13"/>
            <p:cNvSpPr/>
            <p:nvPr/>
          </p:nvSpPr>
          <p:spPr>
            <a:xfrm>
              <a:off x="5648204" y="5182126"/>
              <a:ext cx="524508" cy="381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6640296" y="5670235"/>
              <a:ext cx="447255" cy="381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lowchart: Data 15"/>
            <p:cNvSpPr/>
            <p:nvPr/>
          </p:nvSpPr>
          <p:spPr>
            <a:xfrm>
              <a:off x="5633974" y="5104616"/>
              <a:ext cx="1681270" cy="915465"/>
            </a:xfrm>
            <a:prstGeom prst="flowChartInputOutput">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26"/>
            <p:cNvGrpSpPr>
              <a:grpSpLocks/>
            </p:cNvGrpSpPr>
            <p:nvPr/>
          </p:nvGrpSpPr>
          <p:grpSpPr bwMode="auto">
            <a:xfrm>
              <a:off x="6096000" y="5181600"/>
              <a:ext cx="411480" cy="609600"/>
              <a:chOff x="7315200" y="2438400"/>
              <a:chExt cx="411480" cy="609600"/>
            </a:xfrm>
          </p:grpSpPr>
          <p:sp>
            <p:nvSpPr>
              <p:cNvPr id="21" name="Oval 20"/>
              <p:cNvSpPr/>
              <p:nvPr/>
            </p:nvSpPr>
            <p:spPr>
              <a:xfrm>
                <a:off x="7359384" y="2510153"/>
                <a:ext cx="317145" cy="456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352" name="Picture 6"/>
              <p:cNvPicPr>
                <a:picLocks noChangeAspect="1" noChangeArrowheads="1"/>
              </p:cNvPicPr>
              <p:nvPr/>
            </p:nvPicPr>
            <p:blipFill>
              <a:blip r:embed="rId7" cstate="print"/>
              <a:srcRect/>
              <a:stretch>
                <a:fillRect/>
              </a:stretch>
            </p:blipFill>
            <p:spPr bwMode="auto">
              <a:xfrm>
                <a:off x="7315200" y="2438400"/>
                <a:ext cx="411480" cy="609600"/>
              </a:xfrm>
              <a:prstGeom prst="rect">
                <a:avLst/>
              </a:prstGeom>
              <a:noFill/>
              <a:ln w="9525">
                <a:noFill/>
                <a:miter lim="800000"/>
                <a:headEnd/>
                <a:tailEnd/>
              </a:ln>
            </p:spPr>
          </p:pic>
        </p:grpSp>
        <p:grpSp>
          <p:nvGrpSpPr>
            <p:cNvPr id="6" name="Group 27"/>
            <p:cNvGrpSpPr>
              <a:grpSpLocks/>
            </p:cNvGrpSpPr>
            <p:nvPr/>
          </p:nvGrpSpPr>
          <p:grpSpPr bwMode="auto">
            <a:xfrm>
              <a:off x="6477000" y="5181600"/>
              <a:ext cx="411480" cy="609600"/>
              <a:chOff x="7696200" y="2438400"/>
              <a:chExt cx="411480" cy="609600"/>
            </a:xfrm>
          </p:grpSpPr>
          <p:sp>
            <p:nvSpPr>
              <p:cNvPr id="19" name="Oval 18"/>
              <p:cNvSpPr/>
              <p:nvPr/>
            </p:nvSpPr>
            <p:spPr>
              <a:xfrm>
                <a:off x="7739551" y="2510153"/>
                <a:ext cx="317145" cy="456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350" name="Picture 6"/>
              <p:cNvPicPr>
                <a:picLocks noChangeAspect="1" noChangeArrowheads="1"/>
              </p:cNvPicPr>
              <p:nvPr/>
            </p:nvPicPr>
            <p:blipFill>
              <a:blip r:embed="rId7" cstate="print"/>
              <a:srcRect/>
              <a:stretch>
                <a:fillRect/>
              </a:stretch>
            </p:blipFill>
            <p:spPr bwMode="auto">
              <a:xfrm>
                <a:off x="7696200" y="2438400"/>
                <a:ext cx="411480" cy="609600"/>
              </a:xfrm>
              <a:prstGeom prst="rect">
                <a:avLst/>
              </a:prstGeom>
              <a:noFill/>
              <a:ln w="9525">
                <a:noFill/>
                <a:miter lim="800000"/>
                <a:headEnd/>
                <a:tailEnd/>
              </a:ln>
            </p:spPr>
          </p:pic>
        </p:gr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icture1.jpg"/>
          <p:cNvPicPr>
            <a:picLocks noChangeAspect="1"/>
          </p:cNvPicPr>
          <p:nvPr/>
        </p:nvPicPr>
        <p:blipFill>
          <a:blip r:embed="rId2" cstate="print"/>
          <a:srcRect/>
          <a:stretch>
            <a:fillRect/>
          </a:stretch>
        </p:blipFill>
        <p:spPr bwMode="auto">
          <a:xfrm>
            <a:off x="1169988" y="2438400"/>
            <a:ext cx="6804025"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rot="16200000" flipH="1">
            <a:off x="1430594" y="1150374"/>
            <a:ext cx="560441" cy="47195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13" idx="0"/>
          </p:cNvCxnSpPr>
          <p:nvPr/>
        </p:nvCxnSpPr>
        <p:spPr>
          <a:xfrm rot="5400000">
            <a:off x="6202680" y="3916680"/>
            <a:ext cx="1447800" cy="1524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20" idx="1"/>
          </p:cNvCxnSpPr>
          <p:nvPr/>
        </p:nvCxnSpPr>
        <p:spPr>
          <a:xfrm>
            <a:off x="3886200" y="5486402"/>
            <a:ext cx="2195052" cy="1290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1" idx="2"/>
          </p:cNvCxnSpPr>
          <p:nvPr/>
        </p:nvCxnSpPr>
        <p:spPr>
          <a:xfrm flipV="1">
            <a:off x="5648326" y="3200400"/>
            <a:ext cx="752475" cy="4191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17" idx="0"/>
          </p:cNvCxnSpPr>
          <p:nvPr/>
        </p:nvCxnSpPr>
        <p:spPr>
          <a:xfrm>
            <a:off x="3672349" y="2462982"/>
            <a:ext cx="671052" cy="28021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7" idx="2"/>
          </p:cNvCxnSpPr>
          <p:nvPr/>
        </p:nvCxnSpPr>
        <p:spPr>
          <a:xfrm rot="5400000">
            <a:off x="3848965" y="4534765"/>
            <a:ext cx="531674" cy="45719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0" y="6629401"/>
            <a:ext cx="9144000" cy="246221"/>
          </a:xfrm>
          <a:prstGeom prst="rect">
            <a:avLst/>
          </a:prstGeom>
          <a:noFill/>
        </p:spPr>
        <p:txBody>
          <a:bodyPr wrap="square" lIns="91429" tIns="45714" rIns="91429" bIns="45714" rtlCol="0">
            <a:spAutoFit/>
          </a:bodyPr>
          <a:lstStyle/>
          <a:p>
            <a:pPr algn="ctr"/>
            <a:r>
              <a:rPr lang="en-US" sz="1000" dirty="0" smtClean="0">
                <a:latin typeface="Arial Narrow" pitchFamily="34" charset="0"/>
              </a:rPr>
              <a:t>© 2008, Dr. Jennifer L. Bell, LaGrange High School, LaGrange, Georgia</a:t>
            </a:r>
            <a:endParaRPr lang="en-US" sz="1000" dirty="0">
              <a:latin typeface="Arial Narrow" pitchFamily="34" charset="0"/>
            </a:endParaRPr>
          </a:p>
        </p:txBody>
      </p:sp>
      <p:sp>
        <p:nvSpPr>
          <p:cNvPr id="5" name="TextBox 4"/>
          <p:cNvSpPr txBox="1"/>
          <p:nvPr/>
        </p:nvSpPr>
        <p:spPr>
          <a:xfrm>
            <a:off x="213851" y="587476"/>
            <a:ext cx="1268361" cy="400110"/>
          </a:xfrm>
          <a:prstGeom prst="rect">
            <a:avLst/>
          </a:prstGeom>
          <a:noFill/>
        </p:spPr>
        <p:txBody>
          <a:bodyPr wrap="square" lIns="91429" tIns="45714" rIns="91429" bIns="45714" rtlCol="0">
            <a:spAutoFit/>
          </a:bodyPr>
          <a:lstStyle/>
          <a:p>
            <a:pPr algn="ctr"/>
            <a:r>
              <a:rPr lang="en-US" sz="2000" b="1" dirty="0" smtClean="0"/>
              <a:t>Polygon</a:t>
            </a:r>
            <a:endParaRPr lang="en-US" sz="2000" dirty="0"/>
          </a:p>
        </p:txBody>
      </p:sp>
      <p:sp>
        <p:nvSpPr>
          <p:cNvPr id="6" name="Octagon 5"/>
          <p:cNvSpPr/>
          <p:nvPr/>
        </p:nvSpPr>
        <p:spPr>
          <a:xfrm>
            <a:off x="228600" y="228600"/>
            <a:ext cx="1257300" cy="1219200"/>
          </a:xfrm>
          <a:prstGeom prst="octagon">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7" name="Parallelogram 6"/>
          <p:cNvSpPr/>
          <p:nvPr/>
        </p:nvSpPr>
        <p:spPr>
          <a:xfrm>
            <a:off x="1720645" y="1634614"/>
            <a:ext cx="2209800" cy="808704"/>
          </a:xfrm>
          <a:prstGeom prst="parallelogram">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8" name="TextBox 7"/>
          <p:cNvSpPr txBox="1"/>
          <p:nvPr/>
        </p:nvSpPr>
        <p:spPr>
          <a:xfrm>
            <a:off x="1949245" y="1863213"/>
            <a:ext cx="1752600" cy="369332"/>
          </a:xfrm>
          <a:prstGeom prst="rect">
            <a:avLst/>
          </a:prstGeom>
          <a:noFill/>
        </p:spPr>
        <p:txBody>
          <a:bodyPr wrap="square" lIns="91429" tIns="45714" rIns="91429" bIns="45714" rtlCol="0">
            <a:spAutoFit/>
          </a:bodyPr>
          <a:lstStyle/>
          <a:p>
            <a:pPr algn="ctr"/>
            <a:r>
              <a:rPr lang="en-US" b="1" dirty="0" smtClean="0"/>
              <a:t>Quadrilateral</a:t>
            </a:r>
          </a:p>
        </p:txBody>
      </p:sp>
      <p:sp>
        <p:nvSpPr>
          <p:cNvPr id="11" name="Parallelogram 10"/>
          <p:cNvSpPr/>
          <p:nvPr/>
        </p:nvSpPr>
        <p:spPr>
          <a:xfrm>
            <a:off x="2819400" y="2743200"/>
            <a:ext cx="3048000" cy="1752600"/>
          </a:xfrm>
          <a:prstGeom prst="parallelogram">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12" name="Rectangle 11"/>
          <p:cNvSpPr/>
          <p:nvPr/>
        </p:nvSpPr>
        <p:spPr>
          <a:xfrm>
            <a:off x="1447800" y="5029201"/>
            <a:ext cx="2462980" cy="11257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13" name="Rectangle 12"/>
          <p:cNvSpPr/>
          <p:nvPr/>
        </p:nvSpPr>
        <p:spPr>
          <a:xfrm>
            <a:off x="6096000" y="4648200"/>
            <a:ext cx="1645920" cy="164936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14" name="Parallelogram 13"/>
          <p:cNvSpPr/>
          <p:nvPr/>
        </p:nvSpPr>
        <p:spPr>
          <a:xfrm>
            <a:off x="6400800" y="1828801"/>
            <a:ext cx="1981200" cy="1374057"/>
          </a:xfrm>
          <a:prstGeom prst="parallelogram">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16" name="TextBox 15"/>
          <p:cNvSpPr txBox="1"/>
          <p:nvPr/>
        </p:nvSpPr>
        <p:spPr>
          <a:xfrm>
            <a:off x="1494503" y="5181601"/>
            <a:ext cx="2362200" cy="646331"/>
          </a:xfrm>
          <a:prstGeom prst="rect">
            <a:avLst/>
          </a:prstGeom>
          <a:noFill/>
        </p:spPr>
        <p:txBody>
          <a:bodyPr wrap="square" lIns="91429" tIns="45714" rIns="91429" bIns="45714" rtlCol="0">
            <a:spAutoFit/>
          </a:bodyPr>
          <a:lstStyle/>
          <a:p>
            <a:pPr algn="ctr"/>
            <a:r>
              <a:rPr lang="en-US" b="1" u="sng" dirty="0" smtClean="0"/>
              <a:t>Rectangle</a:t>
            </a:r>
          </a:p>
          <a:p>
            <a:pPr marL="574608" indent="-117462">
              <a:buFont typeface="Arial" pitchFamily="34" charset="0"/>
              <a:buChar char="•"/>
            </a:pPr>
            <a:r>
              <a:rPr lang="en-US" dirty="0" smtClean="0"/>
              <a:t>4 </a:t>
            </a:r>
            <a:r>
              <a:rPr lang="en-US" dirty="0" smtClean="0">
                <a:latin typeface="Cambria Math"/>
                <a:ea typeface="Cambria Math"/>
              </a:rPr>
              <a:t>≅ ∠s (90˚)</a:t>
            </a:r>
          </a:p>
        </p:txBody>
      </p:sp>
      <p:sp>
        <p:nvSpPr>
          <p:cNvPr id="17" name="TextBox 16"/>
          <p:cNvSpPr txBox="1"/>
          <p:nvPr/>
        </p:nvSpPr>
        <p:spPr>
          <a:xfrm>
            <a:off x="3200400" y="2743200"/>
            <a:ext cx="2286000" cy="1754326"/>
          </a:xfrm>
          <a:prstGeom prst="rect">
            <a:avLst/>
          </a:prstGeom>
          <a:noFill/>
        </p:spPr>
        <p:txBody>
          <a:bodyPr wrap="square" lIns="91429" tIns="45714" rIns="91429" bIns="45714" rtlCol="0">
            <a:spAutoFit/>
          </a:bodyPr>
          <a:lstStyle/>
          <a:p>
            <a:pPr algn="ctr"/>
            <a:endParaRPr lang="en-US" b="1" u="sng" dirty="0" smtClean="0"/>
          </a:p>
          <a:p>
            <a:pPr algn="ctr"/>
            <a:r>
              <a:rPr lang="en-US" b="1" u="sng" dirty="0" smtClean="0"/>
              <a:t>Parallelogram</a:t>
            </a:r>
          </a:p>
          <a:p>
            <a:pPr marL="236511" indent="-119049">
              <a:buFont typeface="Arial" pitchFamily="34" charset="0"/>
              <a:buChar char="•"/>
            </a:pPr>
            <a:r>
              <a:rPr lang="en-US" dirty="0" smtClean="0"/>
              <a:t>2 pairs of </a:t>
            </a:r>
            <a:r>
              <a:rPr lang="en-US" dirty="0" smtClean="0">
                <a:latin typeface="Cambria Math"/>
                <a:ea typeface="Cambria Math"/>
              </a:rPr>
              <a:t>‖ sides</a:t>
            </a:r>
          </a:p>
          <a:p>
            <a:pPr marL="236511" indent="-119049">
              <a:buFont typeface="Arial" pitchFamily="34" charset="0"/>
              <a:buChar char="•"/>
            </a:pPr>
            <a:endParaRPr lang="en-US" dirty="0" smtClean="0">
              <a:latin typeface="Cambria Math"/>
              <a:ea typeface="Cambria Math"/>
            </a:endParaRPr>
          </a:p>
          <a:p>
            <a:pPr marL="236511" indent="-119049">
              <a:buFont typeface="Arial" pitchFamily="34" charset="0"/>
              <a:buChar char="•"/>
            </a:pPr>
            <a:endParaRPr lang="en-US" dirty="0" smtClean="0">
              <a:latin typeface="Cambria Math"/>
              <a:ea typeface="Cambria Math"/>
            </a:endParaRPr>
          </a:p>
          <a:p>
            <a:pPr marL="236511" indent="-119049">
              <a:buFont typeface="Arial" pitchFamily="34" charset="0"/>
              <a:buChar char="•"/>
            </a:pPr>
            <a:endParaRPr lang="en-US" dirty="0" smtClean="0">
              <a:latin typeface="Cambria Math"/>
              <a:ea typeface="Cambria Math"/>
            </a:endParaRPr>
          </a:p>
        </p:txBody>
      </p:sp>
      <p:sp>
        <p:nvSpPr>
          <p:cNvPr id="19" name="TextBox 18"/>
          <p:cNvSpPr txBox="1"/>
          <p:nvPr/>
        </p:nvSpPr>
        <p:spPr>
          <a:xfrm>
            <a:off x="6420464" y="2209801"/>
            <a:ext cx="1905000" cy="923330"/>
          </a:xfrm>
          <a:prstGeom prst="rect">
            <a:avLst/>
          </a:prstGeom>
          <a:noFill/>
        </p:spPr>
        <p:txBody>
          <a:bodyPr wrap="square" lIns="91429" tIns="45714" rIns="91429" bIns="45714" rtlCol="0">
            <a:spAutoFit/>
          </a:bodyPr>
          <a:lstStyle/>
          <a:p>
            <a:pPr algn="ctr"/>
            <a:r>
              <a:rPr lang="en-US" b="1" u="sng" dirty="0" smtClean="0"/>
              <a:t>Rhombus</a:t>
            </a:r>
          </a:p>
          <a:p>
            <a:pPr marL="339686" indent="-103176">
              <a:buFont typeface="Arial" pitchFamily="34" charset="0"/>
              <a:buChar char="•"/>
            </a:pPr>
            <a:r>
              <a:rPr lang="en-US" dirty="0" smtClean="0"/>
              <a:t>4 </a:t>
            </a:r>
            <a:r>
              <a:rPr lang="en-US" dirty="0" smtClean="0">
                <a:latin typeface="Cambria Math"/>
                <a:ea typeface="Cambria Math"/>
              </a:rPr>
              <a:t>≅ sides</a:t>
            </a:r>
          </a:p>
          <a:p>
            <a:pPr algn="ctr"/>
            <a:endParaRPr lang="en-US" dirty="0" smtClean="0"/>
          </a:p>
        </p:txBody>
      </p:sp>
      <p:sp>
        <p:nvSpPr>
          <p:cNvPr id="20" name="TextBox 19"/>
          <p:cNvSpPr txBox="1"/>
          <p:nvPr/>
        </p:nvSpPr>
        <p:spPr>
          <a:xfrm>
            <a:off x="6081252" y="4876801"/>
            <a:ext cx="1676400" cy="1477315"/>
          </a:xfrm>
          <a:prstGeom prst="rect">
            <a:avLst/>
          </a:prstGeom>
          <a:noFill/>
        </p:spPr>
        <p:txBody>
          <a:bodyPr wrap="square" lIns="91429" tIns="45714" rIns="91429" bIns="45714" rtlCol="0">
            <a:spAutoFit/>
          </a:bodyPr>
          <a:lstStyle/>
          <a:p>
            <a:pPr algn="ctr"/>
            <a:r>
              <a:rPr lang="en-US" b="1" u="sng" dirty="0" smtClean="0"/>
              <a:t>Square</a:t>
            </a:r>
          </a:p>
          <a:p>
            <a:pPr algn="ctr">
              <a:buFont typeface="Arial" pitchFamily="34" charset="0"/>
              <a:buChar char="•"/>
            </a:pPr>
            <a:r>
              <a:rPr lang="en-US" dirty="0" smtClean="0"/>
              <a:t> characteristics of rectangle and rhombus</a:t>
            </a:r>
          </a:p>
        </p:txBody>
      </p:sp>
      <p:sp>
        <p:nvSpPr>
          <p:cNvPr id="32" name="Rectangle 31"/>
          <p:cNvSpPr/>
          <p:nvPr/>
        </p:nvSpPr>
        <p:spPr>
          <a:xfrm>
            <a:off x="3236687" y="3048000"/>
            <a:ext cx="2173514"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3" name="Rectangle 32"/>
          <p:cNvSpPr/>
          <p:nvPr/>
        </p:nvSpPr>
        <p:spPr>
          <a:xfrm>
            <a:off x="6705600" y="2133600"/>
            <a:ext cx="1335314"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5" name="Rectangle 34"/>
          <p:cNvSpPr/>
          <p:nvPr/>
        </p:nvSpPr>
        <p:spPr>
          <a:xfrm>
            <a:off x="1828800" y="5181600"/>
            <a:ext cx="1600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7" name="Rectangle 36"/>
          <p:cNvSpPr/>
          <p:nvPr/>
        </p:nvSpPr>
        <p:spPr>
          <a:xfrm>
            <a:off x="6172200" y="4800600"/>
            <a:ext cx="1517073"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32"/>
                                        </p:tgtEl>
                                      </p:cBhvr>
                                    </p:animEffect>
                                    <p:set>
                                      <p:cBhvr>
                                        <p:cTn id="7" dur="1" fill="hold">
                                          <p:stCondLst>
                                            <p:cond delay="1999"/>
                                          </p:stCondLst>
                                        </p:cTn>
                                        <p:tgtEl>
                                          <p:spTgt spid="3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33"/>
                                        </p:tgtEl>
                                      </p:cBhvr>
                                    </p:animEffect>
                                    <p:set>
                                      <p:cBhvr>
                                        <p:cTn id="12" dur="1" fill="hold">
                                          <p:stCondLst>
                                            <p:cond delay="1999"/>
                                          </p:stCondLst>
                                        </p:cTn>
                                        <p:tgtEl>
                                          <p:spTgt spid="3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35"/>
                                        </p:tgtEl>
                                      </p:cBhvr>
                                    </p:animEffect>
                                    <p:set>
                                      <p:cBhvr>
                                        <p:cTn id="17" dur="1" fill="hold">
                                          <p:stCondLst>
                                            <p:cond delay="1999"/>
                                          </p:stCondLst>
                                        </p:cTn>
                                        <p:tgtEl>
                                          <p:spTgt spid="3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2000"/>
                                        <p:tgtEl>
                                          <p:spTgt spid="37"/>
                                        </p:tgtEl>
                                      </p:cBhvr>
                                    </p:animEffect>
                                    <p:set>
                                      <p:cBhvr>
                                        <p:cTn id="22" dur="1" fill="hold">
                                          <p:stCondLst>
                                            <p:cond delay="19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5"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97840"/>
            <a:ext cx="9144000" cy="2862310"/>
          </a:xfrm>
          <a:prstGeom prst="rect">
            <a:avLst/>
          </a:prstGeom>
          <a:noFill/>
        </p:spPr>
        <p:txBody>
          <a:bodyPr lIns="91429" tIns="45714" rIns="91429" bIns="45714">
            <a:spAutoFit/>
          </a:bodyPr>
          <a:lstStyle/>
          <a:p>
            <a:pPr algn="ctr">
              <a:defRPr/>
            </a:pPr>
            <a:r>
              <a:rPr lang="en-US" sz="3600"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Adapted from</a:t>
            </a:r>
          </a:p>
          <a:p>
            <a:pPr algn="ctr">
              <a:defRPr/>
            </a:pPr>
            <a:r>
              <a:rPr lang="en-US" sz="3600"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“A Fairy Tale of the Two Quadrilaterals”</a:t>
            </a:r>
          </a:p>
          <a:p>
            <a:pPr algn="ctr">
              <a:defRPr/>
            </a:pPr>
            <a:r>
              <a:rPr lang="en-US" sz="3600"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which was shared by a teacher from Harnett County &amp; reconstructed by Martha Y. Ray, Southeast Guilford High School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ennifer\AppData\Local\Microsoft\Windows\Temporary Internet Files\Content.IE5\KODTO9LU\MCBD06926_0000[1].wmf"/>
          <p:cNvPicPr>
            <a:picLocks noChangeAspect="1" noChangeArrowheads="1"/>
          </p:cNvPicPr>
          <p:nvPr/>
        </p:nvPicPr>
        <p:blipFill>
          <a:blip r:embed="rId2" cstate="print">
            <a:lum bright="24000"/>
          </a:blip>
          <a:srcRect/>
          <a:stretch>
            <a:fillRect/>
          </a:stretch>
        </p:blipFill>
        <p:spPr bwMode="auto">
          <a:xfrm>
            <a:off x="989014" y="1905001"/>
            <a:ext cx="7165975" cy="3508375"/>
          </a:xfrm>
          <a:prstGeom prst="rect">
            <a:avLst/>
          </a:prstGeom>
          <a:noFill/>
          <a:ln w="9525">
            <a:noFill/>
            <a:miter lim="800000"/>
            <a:headEnd/>
            <a:tailEnd/>
          </a:ln>
        </p:spPr>
      </p:pic>
      <p:sp>
        <p:nvSpPr>
          <p:cNvPr id="4" name="Rectangle 3"/>
          <p:cNvSpPr/>
          <p:nvPr/>
        </p:nvSpPr>
        <p:spPr>
          <a:xfrm>
            <a:off x="0" y="1"/>
            <a:ext cx="9144000" cy="2308324"/>
          </a:xfrm>
          <a:prstGeom prst="rect">
            <a:avLst/>
          </a:prstGeom>
          <a:noFill/>
        </p:spPr>
        <p:txBody>
          <a:bodyPr lIns="91429" tIns="45714" rIns="91429" bIns="45714">
            <a:spAutoFit/>
          </a:bodyPr>
          <a:lstStyle/>
          <a:p>
            <a:pPr algn="ctr">
              <a:defRPr/>
            </a:pP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Once upon a time, there were two quadrilaterals, who were named Martha Sue and Jim Bob. They grew up together and went to the same college. </a:t>
            </a:r>
          </a:p>
        </p:txBody>
      </p:sp>
      <p:pic>
        <p:nvPicPr>
          <p:cNvPr id="4100" name="Picture 4" descr="Picture1.png"/>
          <p:cNvPicPr>
            <a:picLocks noChangeAspect="1"/>
          </p:cNvPicPr>
          <p:nvPr/>
        </p:nvPicPr>
        <p:blipFill>
          <a:blip r:embed="rId3" cstate="print"/>
          <a:srcRect/>
          <a:stretch>
            <a:fillRect/>
          </a:stretch>
        </p:blipFill>
        <p:spPr bwMode="auto">
          <a:xfrm>
            <a:off x="838200" y="4408488"/>
            <a:ext cx="2133600" cy="2449512"/>
          </a:xfrm>
          <a:prstGeom prst="rect">
            <a:avLst/>
          </a:prstGeom>
          <a:noFill/>
          <a:ln w="9525">
            <a:noFill/>
            <a:miter lim="800000"/>
            <a:headEnd/>
            <a:tailEnd/>
          </a:ln>
        </p:spPr>
      </p:pic>
      <p:grpSp>
        <p:nvGrpSpPr>
          <p:cNvPr id="2" name="Group 28"/>
          <p:cNvGrpSpPr>
            <a:grpSpLocks/>
          </p:cNvGrpSpPr>
          <p:nvPr/>
        </p:nvGrpSpPr>
        <p:grpSpPr bwMode="auto">
          <a:xfrm>
            <a:off x="5105401" y="5029200"/>
            <a:ext cx="2782888" cy="1577975"/>
            <a:chOff x="5105400" y="5029200"/>
            <a:chExt cx="2783143" cy="1577449"/>
          </a:xfrm>
        </p:grpSpPr>
        <p:pic>
          <p:nvPicPr>
            <p:cNvPr id="4102" name="Picture 6" descr="Picture3.png"/>
            <p:cNvPicPr>
              <a:picLocks noChangeAspect="1"/>
            </p:cNvPicPr>
            <p:nvPr/>
          </p:nvPicPr>
          <p:blipFill>
            <a:blip r:embed="rId4" cstate="print"/>
            <a:srcRect/>
            <a:stretch>
              <a:fillRect/>
            </a:stretch>
          </p:blipFill>
          <p:spPr bwMode="auto">
            <a:xfrm>
              <a:off x="5105400" y="5029200"/>
              <a:ext cx="2783143" cy="1577449"/>
            </a:xfrm>
            <a:prstGeom prst="rect">
              <a:avLst/>
            </a:prstGeom>
            <a:noFill/>
            <a:ln w="9525">
              <a:noFill/>
              <a:miter lim="800000"/>
              <a:headEnd/>
              <a:tailEnd/>
            </a:ln>
          </p:spPr>
        </p:pic>
        <p:sp>
          <p:nvSpPr>
            <p:cNvPr id="9" name="Rectangle 8"/>
            <p:cNvSpPr/>
            <p:nvPr/>
          </p:nvSpPr>
          <p:spPr>
            <a:xfrm>
              <a:off x="5715056" y="5181549"/>
              <a:ext cx="457242" cy="38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6640654" y="5670336"/>
              <a:ext cx="446128" cy="380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lowchart: Data 7"/>
            <p:cNvSpPr/>
            <p:nvPr/>
          </p:nvSpPr>
          <p:spPr>
            <a:xfrm>
              <a:off x="5632498" y="5105375"/>
              <a:ext cx="1682904" cy="914095"/>
            </a:xfrm>
            <a:prstGeom prst="flowChartInputOutput">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26"/>
            <p:cNvGrpSpPr>
              <a:grpSpLocks/>
            </p:cNvGrpSpPr>
            <p:nvPr/>
          </p:nvGrpSpPr>
          <p:grpSpPr bwMode="auto">
            <a:xfrm>
              <a:off x="6096000" y="5181600"/>
              <a:ext cx="411480" cy="609600"/>
              <a:chOff x="7315200" y="2438400"/>
              <a:chExt cx="411480" cy="609600"/>
            </a:xfrm>
          </p:grpSpPr>
          <p:sp>
            <p:nvSpPr>
              <p:cNvPr id="19" name="Oval 18"/>
              <p:cNvSpPr/>
              <p:nvPr/>
            </p:nvSpPr>
            <p:spPr>
              <a:xfrm>
                <a:off x="7359745" y="2509763"/>
                <a:ext cx="315942" cy="457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11" name="Picture 6"/>
              <p:cNvPicPr>
                <a:picLocks noChangeAspect="1" noChangeArrowheads="1"/>
              </p:cNvPicPr>
              <p:nvPr/>
            </p:nvPicPr>
            <p:blipFill>
              <a:blip r:embed="rId5" cstate="print"/>
              <a:srcRect/>
              <a:stretch>
                <a:fillRect/>
              </a:stretch>
            </p:blipFill>
            <p:spPr bwMode="auto">
              <a:xfrm>
                <a:off x="7315200" y="2438400"/>
                <a:ext cx="411480" cy="609600"/>
              </a:xfrm>
              <a:prstGeom prst="rect">
                <a:avLst/>
              </a:prstGeom>
              <a:noFill/>
              <a:ln w="9525">
                <a:noFill/>
                <a:miter lim="800000"/>
                <a:headEnd/>
                <a:tailEnd/>
              </a:ln>
            </p:spPr>
          </p:pic>
        </p:grpSp>
        <p:grpSp>
          <p:nvGrpSpPr>
            <p:cNvPr id="5" name="Group 27"/>
            <p:cNvGrpSpPr>
              <a:grpSpLocks/>
            </p:cNvGrpSpPr>
            <p:nvPr/>
          </p:nvGrpSpPr>
          <p:grpSpPr bwMode="auto">
            <a:xfrm>
              <a:off x="6477000" y="5181600"/>
              <a:ext cx="411480" cy="609600"/>
              <a:chOff x="7696200" y="2438400"/>
              <a:chExt cx="411480" cy="609600"/>
            </a:xfrm>
          </p:grpSpPr>
          <p:sp>
            <p:nvSpPr>
              <p:cNvPr id="23" name="Oval 22"/>
              <p:cNvSpPr/>
              <p:nvPr/>
            </p:nvSpPr>
            <p:spPr>
              <a:xfrm>
                <a:off x="7740780" y="2509763"/>
                <a:ext cx="315942" cy="457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09" name="Picture 6"/>
              <p:cNvPicPr>
                <a:picLocks noChangeAspect="1" noChangeArrowheads="1"/>
              </p:cNvPicPr>
              <p:nvPr/>
            </p:nvPicPr>
            <p:blipFill>
              <a:blip r:embed="rId5" cstate="print"/>
              <a:srcRect/>
              <a:stretch>
                <a:fillRect/>
              </a:stretch>
            </p:blipFill>
            <p:spPr bwMode="auto">
              <a:xfrm>
                <a:off x="7696200" y="2438400"/>
                <a:ext cx="411480" cy="609600"/>
              </a:xfrm>
              <a:prstGeom prst="rect">
                <a:avLst/>
              </a:prstGeom>
              <a:noFill/>
              <a:ln w="9525">
                <a:noFill/>
                <a:miter lim="800000"/>
                <a:headEnd/>
                <a:tailEnd/>
              </a:ln>
            </p:spPr>
          </p:pic>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146"/>
            <a:ext cx="9144000" cy="5693854"/>
          </a:xfrm>
          <a:prstGeom prst="rect">
            <a:avLst/>
          </a:prstGeom>
          <a:noFill/>
        </p:spPr>
        <p:txBody>
          <a:bodyPr lIns="91429" tIns="45714" rIns="91429" bIns="45714">
            <a:spAutoFit/>
          </a:bodyPr>
          <a:lstStyle/>
          <a:p>
            <a:pPr algn="ctr">
              <a:defRPr/>
            </a:pP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One day, they ran into each other at college, and they realized how much they had in common. They both had:</a:t>
            </a:r>
          </a:p>
          <a:p>
            <a:pPr marL="685719" defTabSz="406353">
              <a:buFont typeface="Arial" pitchFamily="34" charset="0"/>
              <a:buChar char="•"/>
              <a:defRPr/>
            </a:pP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Opposite sides were parallel.</a:t>
            </a:r>
          </a:p>
          <a:p>
            <a:pPr marL="685719" defTabSz="406353">
              <a:buFont typeface="Arial" pitchFamily="34" charset="0"/>
              <a:buChar char="•"/>
              <a:defRPr/>
            </a:pP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Opposite sides were congruent.</a:t>
            </a:r>
          </a:p>
          <a:p>
            <a:pPr marL="685719" defTabSz="406353">
              <a:buFont typeface="Arial" pitchFamily="34" charset="0"/>
              <a:buChar char="•"/>
              <a:defRPr/>
            </a:pP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Opposite angles were congruent.</a:t>
            </a:r>
          </a:p>
          <a:p>
            <a:pPr marL="685719" defTabSz="406353">
              <a:buFont typeface="Arial" pitchFamily="34" charset="0"/>
              <a:buChar char="•"/>
              <a:defRPr/>
            </a:pP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Consecutive angles are supplementary.</a:t>
            </a:r>
          </a:p>
          <a:p>
            <a:pPr marL="685719" defTabSz="406353">
              <a:buFont typeface="Arial" pitchFamily="34" charset="0"/>
              <a:buChar char="•"/>
              <a:defRPr/>
            </a:pP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Diagonals that bisected each other.</a:t>
            </a:r>
          </a:p>
          <a:p>
            <a:pPr marL="1142867" defTabSz="406353">
              <a:buFont typeface="Arial" pitchFamily="34" charset="0"/>
              <a:buChar char="•"/>
              <a:defRPr/>
            </a:pP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5123" name="Picture 2" descr="Picture1.png"/>
          <p:cNvPicPr>
            <a:picLocks noChangeAspect="1"/>
          </p:cNvPicPr>
          <p:nvPr/>
        </p:nvPicPr>
        <p:blipFill>
          <a:blip r:embed="rId2" cstate="print"/>
          <a:srcRect/>
          <a:stretch>
            <a:fillRect/>
          </a:stretch>
        </p:blipFill>
        <p:spPr bwMode="auto">
          <a:xfrm>
            <a:off x="950911" y="4945062"/>
            <a:ext cx="1600200" cy="1836738"/>
          </a:xfrm>
          <a:prstGeom prst="rect">
            <a:avLst/>
          </a:prstGeom>
          <a:noFill/>
          <a:ln w="9525">
            <a:noFill/>
            <a:miter lim="800000"/>
            <a:headEnd/>
            <a:tailEnd/>
          </a:ln>
        </p:spPr>
      </p:pic>
      <p:grpSp>
        <p:nvGrpSpPr>
          <p:cNvPr id="2" name="Group 4"/>
          <p:cNvGrpSpPr>
            <a:grpSpLocks/>
          </p:cNvGrpSpPr>
          <p:nvPr/>
        </p:nvGrpSpPr>
        <p:grpSpPr bwMode="auto">
          <a:xfrm>
            <a:off x="2855912" y="5326062"/>
            <a:ext cx="2173288" cy="1196975"/>
            <a:chOff x="5105400" y="5029200"/>
            <a:chExt cx="2783143" cy="1577449"/>
          </a:xfrm>
        </p:grpSpPr>
        <p:pic>
          <p:nvPicPr>
            <p:cNvPr id="5125" name="Picture 5" descr="Picture3.png"/>
            <p:cNvPicPr>
              <a:picLocks noChangeAspect="1"/>
            </p:cNvPicPr>
            <p:nvPr/>
          </p:nvPicPr>
          <p:blipFill>
            <a:blip r:embed="rId3" cstate="print"/>
            <a:srcRect/>
            <a:stretch>
              <a:fillRect/>
            </a:stretch>
          </p:blipFill>
          <p:spPr bwMode="auto">
            <a:xfrm>
              <a:off x="5105400" y="5029200"/>
              <a:ext cx="2783143" cy="1577449"/>
            </a:xfrm>
            <a:prstGeom prst="rect">
              <a:avLst/>
            </a:prstGeom>
            <a:noFill/>
            <a:ln w="9525">
              <a:noFill/>
              <a:miter lim="800000"/>
              <a:headEnd/>
              <a:tailEnd/>
            </a:ln>
          </p:spPr>
        </p:pic>
        <p:sp>
          <p:nvSpPr>
            <p:cNvPr id="7" name="Rectangle 6"/>
            <p:cNvSpPr/>
            <p:nvPr/>
          </p:nvSpPr>
          <p:spPr>
            <a:xfrm>
              <a:off x="5715292" y="5181925"/>
              <a:ext cx="457420" cy="380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6640297" y="5669385"/>
              <a:ext cx="447254" cy="380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lowchart: Data 8"/>
            <p:cNvSpPr/>
            <p:nvPr/>
          </p:nvSpPr>
          <p:spPr>
            <a:xfrm>
              <a:off x="5633973" y="5104516"/>
              <a:ext cx="1681271" cy="914252"/>
            </a:xfrm>
            <a:prstGeom prst="flowChartInputOutput">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26"/>
            <p:cNvGrpSpPr>
              <a:grpSpLocks/>
            </p:cNvGrpSpPr>
            <p:nvPr/>
          </p:nvGrpSpPr>
          <p:grpSpPr bwMode="auto">
            <a:xfrm>
              <a:off x="6096000" y="5181600"/>
              <a:ext cx="411480" cy="609600"/>
              <a:chOff x="7315200" y="2438400"/>
              <a:chExt cx="411480" cy="609600"/>
            </a:xfrm>
          </p:grpSpPr>
          <p:sp>
            <p:nvSpPr>
              <p:cNvPr id="14" name="Oval 13"/>
              <p:cNvSpPr/>
              <p:nvPr/>
            </p:nvSpPr>
            <p:spPr>
              <a:xfrm>
                <a:off x="7359385" y="2509856"/>
                <a:ext cx="317144" cy="456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34" name="Picture 6"/>
              <p:cNvPicPr>
                <a:picLocks noChangeAspect="1" noChangeArrowheads="1"/>
              </p:cNvPicPr>
              <p:nvPr/>
            </p:nvPicPr>
            <p:blipFill>
              <a:blip r:embed="rId4" cstate="print"/>
              <a:srcRect/>
              <a:stretch>
                <a:fillRect/>
              </a:stretch>
            </p:blipFill>
            <p:spPr bwMode="auto">
              <a:xfrm>
                <a:off x="7315200" y="2438400"/>
                <a:ext cx="411480" cy="609600"/>
              </a:xfrm>
              <a:prstGeom prst="rect">
                <a:avLst/>
              </a:prstGeom>
              <a:noFill/>
              <a:ln w="9525">
                <a:noFill/>
                <a:miter lim="800000"/>
                <a:headEnd/>
                <a:tailEnd/>
              </a:ln>
            </p:spPr>
          </p:pic>
        </p:grpSp>
        <p:grpSp>
          <p:nvGrpSpPr>
            <p:cNvPr id="5" name="Group 27"/>
            <p:cNvGrpSpPr>
              <a:grpSpLocks/>
            </p:cNvGrpSpPr>
            <p:nvPr/>
          </p:nvGrpSpPr>
          <p:grpSpPr bwMode="auto">
            <a:xfrm>
              <a:off x="6477000" y="5181600"/>
              <a:ext cx="411480" cy="609600"/>
              <a:chOff x="7696200" y="2438400"/>
              <a:chExt cx="411480" cy="609600"/>
            </a:xfrm>
          </p:grpSpPr>
          <p:sp>
            <p:nvSpPr>
              <p:cNvPr id="12" name="Oval 11"/>
              <p:cNvSpPr/>
              <p:nvPr/>
            </p:nvSpPr>
            <p:spPr>
              <a:xfrm>
                <a:off x="7739550" y="2509856"/>
                <a:ext cx="317144" cy="456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32" name="Picture 6"/>
              <p:cNvPicPr>
                <a:picLocks noChangeAspect="1" noChangeArrowheads="1"/>
              </p:cNvPicPr>
              <p:nvPr/>
            </p:nvPicPr>
            <p:blipFill>
              <a:blip r:embed="rId4" cstate="print"/>
              <a:srcRect/>
              <a:stretch>
                <a:fillRect/>
              </a:stretch>
            </p:blipFill>
            <p:spPr bwMode="auto">
              <a:xfrm>
                <a:off x="7696200" y="2438400"/>
                <a:ext cx="411480" cy="609600"/>
              </a:xfrm>
              <a:prstGeom prst="rect">
                <a:avLst/>
              </a:prstGeom>
              <a:noFill/>
              <a:ln w="9525">
                <a:noFill/>
                <a:miter lim="800000"/>
                <a:headEnd/>
                <a:tailEnd/>
              </a:ln>
            </p:spPr>
          </p:pic>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cstate="print">
            <a:lum bright="30000"/>
          </a:blip>
          <a:srcRect/>
          <a:stretch>
            <a:fillRect/>
          </a:stretch>
        </p:blipFill>
        <p:spPr bwMode="auto">
          <a:xfrm>
            <a:off x="6781800" y="152400"/>
            <a:ext cx="1676400" cy="1676400"/>
          </a:xfrm>
          <a:prstGeom prst="rect">
            <a:avLst/>
          </a:prstGeom>
          <a:noFill/>
          <a:ln w="9525">
            <a:noFill/>
            <a:miter lim="800000"/>
            <a:headEnd/>
            <a:tailEnd/>
          </a:ln>
        </p:spPr>
      </p:pic>
      <p:sp>
        <p:nvSpPr>
          <p:cNvPr id="4" name="Rectangle 3"/>
          <p:cNvSpPr/>
          <p:nvPr/>
        </p:nvSpPr>
        <p:spPr>
          <a:xfrm>
            <a:off x="0" y="1676400"/>
            <a:ext cx="9144000" cy="2862310"/>
          </a:xfrm>
          <a:prstGeom prst="rect">
            <a:avLst/>
          </a:prstGeom>
          <a:noFill/>
        </p:spPr>
        <p:txBody>
          <a:bodyPr lIns="91429" tIns="45714" rIns="91429" bIns="45714">
            <a:spAutoFit/>
          </a:bodyPr>
          <a:lstStyle/>
          <a:p>
            <a:pPr algn="ctr">
              <a:defRPr/>
            </a:pP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Martha Sue and Jim Bob thought they had so much in common and got along so well. Jim Bob asked Martha Sue to marry him. They became Mr. and Mrs. Parallelogram.</a:t>
            </a:r>
          </a:p>
        </p:txBody>
      </p:sp>
      <p:pic>
        <p:nvPicPr>
          <p:cNvPr id="6148" name="Picture 2" descr="Picture1.png"/>
          <p:cNvPicPr>
            <a:picLocks noChangeAspect="1"/>
          </p:cNvPicPr>
          <p:nvPr/>
        </p:nvPicPr>
        <p:blipFill>
          <a:blip r:embed="rId3" cstate="print"/>
          <a:srcRect/>
          <a:stretch>
            <a:fillRect/>
          </a:stretch>
        </p:blipFill>
        <p:spPr bwMode="auto">
          <a:xfrm>
            <a:off x="2438400" y="4419600"/>
            <a:ext cx="1600200" cy="1836738"/>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duotone>
              <a:schemeClr val="bg2">
                <a:shade val="45000"/>
                <a:satMod val="135000"/>
              </a:schemeClr>
              <a:prstClr val="white"/>
            </a:duotone>
          </a:blip>
          <a:srcRect l="17099"/>
          <a:stretch>
            <a:fillRect/>
          </a:stretch>
        </p:blipFill>
        <p:spPr bwMode="auto">
          <a:xfrm rot="1801189" flipH="1">
            <a:off x="508370" y="4416758"/>
            <a:ext cx="1666020" cy="1493651"/>
          </a:xfrm>
          <a:prstGeom prst="rect">
            <a:avLst/>
          </a:prstGeom>
          <a:noFill/>
          <a:ln w="9525">
            <a:noFill/>
            <a:miter lim="800000"/>
            <a:headEnd/>
            <a:tailEnd/>
          </a:ln>
          <a:effectLst/>
        </p:spPr>
      </p:pic>
      <p:grpSp>
        <p:nvGrpSpPr>
          <p:cNvPr id="2" name="Group 4"/>
          <p:cNvGrpSpPr>
            <a:grpSpLocks/>
          </p:cNvGrpSpPr>
          <p:nvPr/>
        </p:nvGrpSpPr>
        <p:grpSpPr bwMode="auto">
          <a:xfrm>
            <a:off x="838201" y="5029200"/>
            <a:ext cx="2173288" cy="1196975"/>
            <a:chOff x="5105400" y="5029200"/>
            <a:chExt cx="2783143" cy="1577449"/>
          </a:xfrm>
        </p:grpSpPr>
        <p:pic>
          <p:nvPicPr>
            <p:cNvPr id="6151" name="Picture 5" descr="Picture3.png"/>
            <p:cNvPicPr>
              <a:picLocks noChangeAspect="1"/>
            </p:cNvPicPr>
            <p:nvPr/>
          </p:nvPicPr>
          <p:blipFill>
            <a:blip r:embed="rId5" cstate="print"/>
            <a:srcRect/>
            <a:stretch>
              <a:fillRect/>
            </a:stretch>
          </p:blipFill>
          <p:spPr bwMode="auto">
            <a:xfrm>
              <a:off x="5105400" y="5029200"/>
              <a:ext cx="2783143" cy="1577449"/>
            </a:xfrm>
            <a:prstGeom prst="rect">
              <a:avLst/>
            </a:prstGeom>
            <a:noFill/>
            <a:ln w="9525">
              <a:noFill/>
              <a:miter lim="800000"/>
              <a:headEnd/>
              <a:tailEnd/>
            </a:ln>
          </p:spPr>
        </p:pic>
        <p:sp>
          <p:nvSpPr>
            <p:cNvPr id="7" name="Rectangle 6"/>
            <p:cNvSpPr/>
            <p:nvPr/>
          </p:nvSpPr>
          <p:spPr>
            <a:xfrm>
              <a:off x="5648205" y="5181925"/>
              <a:ext cx="524507" cy="380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6640297" y="5669385"/>
              <a:ext cx="447254" cy="380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lowchart: Data 8"/>
            <p:cNvSpPr/>
            <p:nvPr/>
          </p:nvSpPr>
          <p:spPr>
            <a:xfrm>
              <a:off x="5633973" y="5104516"/>
              <a:ext cx="1681271" cy="914252"/>
            </a:xfrm>
            <a:prstGeom prst="flowChartInputOutput">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26"/>
            <p:cNvGrpSpPr>
              <a:grpSpLocks/>
            </p:cNvGrpSpPr>
            <p:nvPr/>
          </p:nvGrpSpPr>
          <p:grpSpPr bwMode="auto">
            <a:xfrm>
              <a:off x="6096000" y="5181600"/>
              <a:ext cx="411480" cy="609600"/>
              <a:chOff x="7315200" y="2438400"/>
              <a:chExt cx="411480" cy="609600"/>
            </a:xfrm>
          </p:grpSpPr>
          <p:sp>
            <p:nvSpPr>
              <p:cNvPr id="14" name="Oval 13"/>
              <p:cNvSpPr/>
              <p:nvPr/>
            </p:nvSpPr>
            <p:spPr>
              <a:xfrm>
                <a:off x="7359385" y="2509856"/>
                <a:ext cx="317144" cy="456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160" name="Picture 6"/>
              <p:cNvPicPr>
                <a:picLocks noChangeAspect="1" noChangeArrowheads="1"/>
              </p:cNvPicPr>
              <p:nvPr/>
            </p:nvPicPr>
            <p:blipFill>
              <a:blip r:embed="rId6" cstate="print"/>
              <a:srcRect/>
              <a:stretch>
                <a:fillRect/>
              </a:stretch>
            </p:blipFill>
            <p:spPr bwMode="auto">
              <a:xfrm>
                <a:off x="7315200" y="2438400"/>
                <a:ext cx="411480" cy="609600"/>
              </a:xfrm>
              <a:prstGeom prst="rect">
                <a:avLst/>
              </a:prstGeom>
              <a:noFill/>
              <a:ln w="9525">
                <a:noFill/>
                <a:miter lim="800000"/>
                <a:headEnd/>
                <a:tailEnd/>
              </a:ln>
            </p:spPr>
          </p:pic>
        </p:grpSp>
        <p:grpSp>
          <p:nvGrpSpPr>
            <p:cNvPr id="5" name="Group 27"/>
            <p:cNvGrpSpPr>
              <a:grpSpLocks/>
            </p:cNvGrpSpPr>
            <p:nvPr/>
          </p:nvGrpSpPr>
          <p:grpSpPr bwMode="auto">
            <a:xfrm>
              <a:off x="6477000" y="5181600"/>
              <a:ext cx="411480" cy="609600"/>
              <a:chOff x="7696200" y="2438400"/>
              <a:chExt cx="411480" cy="609600"/>
            </a:xfrm>
          </p:grpSpPr>
          <p:sp>
            <p:nvSpPr>
              <p:cNvPr id="12" name="Oval 11"/>
              <p:cNvSpPr/>
              <p:nvPr/>
            </p:nvSpPr>
            <p:spPr>
              <a:xfrm>
                <a:off x="7739550" y="2509856"/>
                <a:ext cx="317144" cy="456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158" name="Picture 6"/>
              <p:cNvPicPr>
                <a:picLocks noChangeAspect="1" noChangeArrowheads="1"/>
              </p:cNvPicPr>
              <p:nvPr/>
            </p:nvPicPr>
            <p:blipFill>
              <a:blip r:embed="rId6" cstate="print"/>
              <a:srcRect/>
              <a:stretch>
                <a:fillRect/>
              </a:stretch>
            </p:blipFill>
            <p:spPr bwMode="auto">
              <a:xfrm>
                <a:off x="7696200" y="2438400"/>
                <a:ext cx="411480" cy="609600"/>
              </a:xfrm>
              <a:prstGeom prst="rect">
                <a:avLst/>
              </a:prstGeom>
              <a:noFill/>
              <a:ln w="9525">
                <a:noFill/>
                <a:miter lim="800000"/>
                <a:headEnd/>
                <a:tailEnd/>
              </a:ln>
            </p:spPr>
          </p:pic>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2814638" y="2365376"/>
            <a:ext cx="3514725" cy="3482975"/>
          </a:xfrm>
          <a:prstGeom prst="rect">
            <a:avLst/>
          </a:prstGeom>
          <a:noFill/>
          <a:ln w="9525">
            <a:noFill/>
            <a:miter lim="800000"/>
            <a:headEnd/>
            <a:tailEnd/>
          </a:ln>
        </p:spPr>
      </p:pic>
      <p:sp>
        <p:nvSpPr>
          <p:cNvPr id="4" name="Rectangle 3"/>
          <p:cNvSpPr/>
          <p:nvPr/>
        </p:nvSpPr>
        <p:spPr>
          <a:xfrm>
            <a:off x="0" y="685801"/>
            <a:ext cx="9144000" cy="1754314"/>
          </a:xfrm>
          <a:prstGeom prst="rect">
            <a:avLst/>
          </a:prstGeom>
          <a:noFill/>
        </p:spPr>
        <p:txBody>
          <a:bodyPr lIns="91429" tIns="45714" rIns="91429" bIns="45714">
            <a:spAutoFit/>
          </a:bodyPr>
          <a:lstStyle/>
          <a:p>
            <a:pPr algn="ctr">
              <a:defRPr/>
            </a:pP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After being married for quite a while, Martha Sue and Jim Bob decided to adopt a child.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14400"/>
            <a:ext cx="9144000" cy="2862310"/>
          </a:xfrm>
          <a:prstGeom prst="rect">
            <a:avLst/>
          </a:prstGeom>
          <a:noFill/>
        </p:spPr>
        <p:txBody>
          <a:bodyPr lIns="91429" tIns="45714" rIns="91429" bIns="45714">
            <a:spAutoFit/>
          </a:bodyPr>
          <a:lstStyle/>
          <a:p>
            <a:pPr algn="ctr">
              <a:defRPr/>
            </a:pP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 their search, they found Rebecca Rectangle</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She </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had all of the characteristics of Martha Sue and Jim Bob. </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 addition, she had:</a:t>
            </a:r>
          </a:p>
          <a:p>
            <a:pPr algn="ctr">
              <a:defRPr/>
            </a:pP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4 right angles and congruent diagonals.</a:t>
            </a:r>
          </a:p>
        </p:txBody>
      </p:sp>
      <p:pic>
        <p:nvPicPr>
          <p:cNvPr id="8195" name="Picture 4" descr="Picture3.png"/>
          <p:cNvPicPr>
            <a:picLocks noChangeAspect="1"/>
          </p:cNvPicPr>
          <p:nvPr/>
        </p:nvPicPr>
        <p:blipFill>
          <a:blip r:embed="rId2" cstate="print"/>
          <a:srcRect/>
          <a:stretch>
            <a:fillRect/>
          </a:stretch>
        </p:blipFill>
        <p:spPr bwMode="auto">
          <a:xfrm>
            <a:off x="2689226" y="3657600"/>
            <a:ext cx="376555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97839"/>
            <a:ext cx="9144000" cy="646331"/>
          </a:xfrm>
          <a:prstGeom prst="rect">
            <a:avLst/>
          </a:prstGeom>
          <a:noFill/>
        </p:spPr>
        <p:txBody>
          <a:bodyPr lIns="91429" tIns="45714" rIns="91429" bIns="45714">
            <a:spAutoFit/>
          </a:bodyPr>
          <a:lstStyle/>
          <a:p>
            <a:pPr algn="ctr">
              <a:defRPr/>
            </a:pP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Parallelograms adopted Rebecca.  </a:t>
            </a:r>
          </a:p>
        </p:txBody>
      </p:sp>
      <p:pic>
        <p:nvPicPr>
          <p:cNvPr id="9219" name="Picture 2" descr="Picture1.png"/>
          <p:cNvPicPr>
            <a:picLocks noChangeAspect="1"/>
          </p:cNvPicPr>
          <p:nvPr/>
        </p:nvPicPr>
        <p:blipFill>
          <a:blip r:embed="rId2" cstate="print"/>
          <a:srcRect/>
          <a:stretch>
            <a:fillRect/>
          </a:stretch>
        </p:blipFill>
        <p:spPr bwMode="auto">
          <a:xfrm>
            <a:off x="5562600" y="3048001"/>
            <a:ext cx="2667000" cy="2600325"/>
          </a:xfrm>
          <a:prstGeom prst="rect">
            <a:avLst/>
          </a:prstGeom>
          <a:noFill/>
          <a:ln w="9525">
            <a:noFill/>
            <a:miter lim="800000"/>
            <a:headEnd/>
            <a:tailEnd/>
          </a:ln>
        </p:spPr>
      </p:pic>
      <p:pic>
        <p:nvPicPr>
          <p:cNvPr id="9220" name="Picture 15" descr="Picture3.png"/>
          <p:cNvPicPr>
            <a:picLocks noChangeAspect="1"/>
          </p:cNvPicPr>
          <p:nvPr/>
        </p:nvPicPr>
        <p:blipFill>
          <a:blip r:embed="rId3" cstate="print"/>
          <a:srcRect/>
          <a:stretch>
            <a:fillRect/>
          </a:stretch>
        </p:blipFill>
        <p:spPr bwMode="auto">
          <a:xfrm>
            <a:off x="3711575" y="3873500"/>
            <a:ext cx="2782888" cy="1577975"/>
          </a:xfrm>
          <a:prstGeom prst="rect">
            <a:avLst/>
          </a:prstGeom>
          <a:noFill/>
          <a:ln w="9525">
            <a:noFill/>
            <a:miter lim="800000"/>
            <a:headEnd/>
            <a:tailEnd/>
          </a:ln>
        </p:spPr>
      </p:pic>
      <p:grpSp>
        <p:nvGrpSpPr>
          <p:cNvPr id="2" name="Group 4"/>
          <p:cNvGrpSpPr>
            <a:grpSpLocks/>
          </p:cNvGrpSpPr>
          <p:nvPr/>
        </p:nvGrpSpPr>
        <p:grpSpPr bwMode="auto">
          <a:xfrm>
            <a:off x="892175" y="3644901"/>
            <a:ext cx="3289300" cy="1743075"/>
            <a:chOff x="5105400" y="5029200"/>
            <a:chExt cx="2783143" cy="1577449"/>
          </a:xfrm>
        </p:grpSpPr>
        <p:pic>
          <p:nvPicPr>
            <p:cNvPr id="9222" name="Picture 5" descr="Picture3.png"/>
            <p:cNvPicPr>
              <a:picLocks noChangeAspect="1"/>
            </p:cNvPicPr>
            <p:nvPr/>
          </p:nvPicPr>
          <p:blipFill>
            <a:blip r:embed="rId3" cstate="print"/>
            <a:srcRect/>
            <a:stretch>
              <a:fillRect/>
            </a:stretch>
          </p:blipFill>
          <p:spPr bwMode="auto">
            <a:xfrm>
              <a:off x="5105400" y="5029200"/>
              <a:ext cx="2783143" cy="1577449"/>
            </a:xfrm>
            <a:prstGeom prst="rect">
              <a:avLst/>
            </a:prstGeom>
            <a:noFill/>
            <a:ln w="9525">
              <a:noFill/>
              <a:miter lim="800000"/>
              <a:headEnd/>
              <a:tailEnd/>
            </a:ln>
          </p:spPr>
        </p:pic>
        <p:sp>
          <p:nvSpPr>
            <p:cNvPr id="7" name="Rectangle 6"/>
            <p:cNvSpPr/>
            <p:nvPr/>
          </p:nvSpPr>
          <p:spPr>
            <a:xfrm>
              <a:off x="5648059" y="5181486"/>
              <a:ext cx="523854" cy="38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6640696" y="5669949"/>
              <a:ext cx="445948" cy="38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lowchart: Data 8"/>
            <p:cNvSpPr/>
            <p:nvPr/>
          </p:nvSpPr>
          <p:spPr>
            <a:xfrm>
              <a:off x="5633284" y="5105343"/>
              <a:ext cx="1681706" cy="915150"/>
            </a:xfrm>
            <a:prstGeom prst="flowChartInputOutput">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26"/>
            <p:cNvGrpSpPr>
              <a:grpSpLocks/>
            </p:cNvGrpSpPr>
            <p:nvPr/>
          </p:nvGrpSpPr>
          <p:grpSpPr bwMode="auto">
            <a:xfrm>
              <a:off x="6096000" y="5181600"/>
              <a:ext cx="411480" cy="609600"/>
              <a:chOff x="7315200" y="2438400"/>
              <a:chExt cx="411480" cy="609600"/>
            </a:xfrm>
          </p:grpSpPr>
          <p:sp>
            <p:nvSpPr>
              <p:cNvPr id="14" name="Oval 13"/>
              <p:cNvSpPr/>
              <p:nvPr/>
            </p:nvSpPr>
            <p:spPr>
              <a:xfrm>
                <a:off x="7358876" y="2510119"/>
                <a:ext cx="316999" cy="4568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231" name="Picture 6"/>
              <p:cNvPicPr>
                <a:picLocks noChangeAspect="1" noChangeArrowheads="1"/>
              </p:cNvPicPr>
              <p:nvPr/>
            </p:nvPicPr>
            <p:blipFill>
              <a:blip r:embed="rId4" cstate="print"/>
              <a:srcRect/>
              <a:stretch>
                <a:fillRect/>
              </a:stretch>
            </p:blipFill>
            <p:spPr bwMode="auto">
              <a:xfrm>
                <a:off x="7315200" y="2438400"/>
                <a:ext cx="411480" cy="609600"/>
              </a:xfrm>
              <a:prstGeom prst="rect">
                <a:avLst/>
              </a:prstGeom>
              <a:noFill/>
              <a:ln w="9525">
                <a:noFill/>
                <a:miter lim="800000"/>
                <a:headEnd/>
                <a:tailEnd/>
              </a:ln>
            </p:spPr>
          </p:pic>
        </p:grpSp>
        <p:grpSp>
          <p:nvGrpSpPr>
            <p:cNvPr id="5" name="Group 27"/>
            <p:cNvGrpSpPr>
              <a:grpSpLocks/>
            </p:cNvGrpSpPr>
            <p:nvPr/>
          </p:nvGrpSpPr>
          <p:grpSpPr bwMode="auto">
            <a:xfrm>
              <a:off x="6477000" y="5181600"/>
              <a:ext cx="411480" cy="609600"/>
              <a:chOff x="7696200" y="2438400"/>
              <a:chExt cx="411480" cy="609600"/>
            </a:xfrm>
          </p:grpSpPr>
          <p:sp>
            <p:nvSpPr>
              <p:cNvPr id="12" name="Oval 11"/>
              <p:cNvSpPr/>
              <p:nvPr/>
            </p:nvSpPr>
            <p:spPr>
              <a:xfrm>
                <a:off x="7740350" y="2510119"/>
                <a:ext cx="316999" cy="4568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229" name="Picture 6"/>
              <p:cNvPicPr>
                <a:picLocks noChangeAspect="1" noChangeArrowheads="1"/>
              </p:cNvPicPr>
              <p:nvPr/>
            </p:nvPicPr>
            <p:blipFill>
              <a:blip r:embed="rId4" cstate="print"/>
              <a:srcRect/>
              <a:stretch>
                <a:fillRect/>
              </a:stretch>
            </p:blipFill>
            <p:spPr bwMode="auto">
              <a:xfrm>
                <a:off x="7696200" y="2438400"/>
                <a:ext cx="411480" cy="609600"/>
              </a:xfrm>
              <a:prstGeom prst="rect">
                <a:avLst/>
              </a:prstGeom>
              <a:noFill/>
              <a:ln w="9525">
                <a:noFill/>
                <a:miter lim="800000"/>
                <a:headEnd/>
                <a:tailEnd/>
              </a:ln>
            </p:spPr>
          </p:pic>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2" cstate="print">
            <a:lum bright="24000"/>
          </a:blip>
          <a:srcRect/>
          <a:stretch>
            <a:fillRect/>
          </a:stretch>
        </p:blipFill>
        <p:spPr bwMode="auto">
          <a:xfrm>
            <a:off x="0" y="0"/>
            <a:ext cx="6858000" cy="6858000"/>
          </a:xfrm>
          <a:prstGeom prst="rect">
            <a:avLst/>
          </a:prstGeom>
          <a:noFill/>
          <a:ln w="9525">
            <a:noFill/>
            <a:miter lim="800000"/>
            <a:headEnd/>
            <a:tailEnd/>
          </a:ln>
        </p:spPr>
      </p:pic>
      <p:sp>
        <p:nvSpPr>
          <p:cNvPr id="4" name="Rectangle 3"/>
          <p:cNvSpPr/>
          <p:nvPr/>
        </p:nvSpPr>
        <p:spPr>
          <a:xfrm>
            <a:off x="0" y="381000"/>
            <a:ext cx="9144000" cy="1754326"/>
          </a:xfrm>
          <a:prstGeom prst="rect">
            <a:avLst/>
          </a:prstGeom>
          <a:noFill/>
        </p:spPr>
        <p:txBody>
          <a:bodyPr lIns="91429" tIns="45714" rIns="91429" bIns="45714">
            <a:spAutoFit/>
          </a:bodyPr>
          <a:lstStyle/>
          <a:p>
            <a:pPr algn="ctr">
              <a:defRPr/>
            </a:pP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Rebecca had a happy childhood. After graduating from high school, she entered the same college as her parents.</a:t>
            </a:r>
          </a:p>
        </p:txBody>
      </p:sp>
      <p:pic>
        <p:nvPicPr>
          <p:cNvPr id="10244" name="Picture 4" descr="Picture3.png"/>
          <p:cNvPicPr>
            <a:picLocks noChangeAspect="1"/>
          </p:cNvPicPr>
          <p:nvPr/>
        </p:nvPicPr>
        <p:blipFill>
          <a:blip r:embed="rId3" cstate="print"/>
          <a:srcRect/>
          <a:stretch>
            <a:fillRect/>
          </a:stretch>
        </p:blipFill>
        <p:spPr bwMode="auto">
          <a:xfrm>
            <a:off x="5257801" y="4495800"/>
            <a:ext cx="3227388" cy="1828800"/>
          </a:xfrm>
          <a:prstGeom prst="rect">
            <a:avLst/>
          </a:prstGeom>
          <a:noFill/>
          <a:ln w="9525">
            <a:noFill/>
            <a:miter lim="800000"/>
            <a:headEnd/>
            <a:tailEnd/>
          </a:ln>
        </p:spPr>
      </p:pic>
      <p:pic>
        <p:nvPicPr>
          <p:cNvPr id="10245" name="Picture 2"/>
          <p:cNvPicPr>
            <a:picLocks noChangeAspect="1" noChangeArrowheads="1"/>
          </p:cNvPicPr>
          <p:nvPr/>
        </p:nvPicPr>
        <p:blipFill>
          <a:blip r:embed="rId4" cstate="print"/>
          <a:srcRect/>
          <a:stretch>
            <a:fillRect/>
          </a:stretch>
        </p:blipFill>
        <p:spPr bwMode="auto">
          <a:xfrm flipH="1">
            <a:off x="5999164" y="4343401"/>
            <a:ext cx="1849437" cy="550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Jennifer\AppData\Local\Microsoft\Windows\Temporary Internet Files\Content.IE5\KODTO9LU\MCBD06926_0000[1].wmf"/>
          <p:cNvPicPr>
            <a:picLocks noChangeAspect="1" noChangeArrowheads="1"/>
          </p:cNvPicPr>
          <p:nvPr/>
        </p:nvPicPr>
        <p:blipFill>
          <a:blip r:embed="rId2" cstate="print">
            <a:lum bright="24000"/>
          </a:blip>
          <a:srcRect/>
          <a:stretch>
            <a:fillRect/>
          </a:stretch>
        </p:blipFill>
        <p:spPr bwMode="auto">
          <a:xfrm>
            <a:off x="1409700" y="2316163"/>
            <a:ext cx="6324600" cy="3097212"/>
          </a:xfrm>
          <a:prstGeom prst="rect">
            <a:avLst/>
          </a:prstGeom>
          <a:noFill/>
          <a:ln w="9525">
            <a:noFill/>
            <a:miter lim="800000"/>
            <a:headEnd/>
            <a:tailEnd/>
          </a:ln>
        </p:spPr>
      </p:pic>
      <p:sp>
        <p:nvSpPr>
          <p:cNvPr id="4" name="Rectangle 3"/>
          <p:cNvSpPr/>
          <p:nvPr/>
        </p:nvSpPr>
        <p:spPr>
          <a:xfrm>
            <a:off x="0" y="0"/>
            <a:ext cx="9144000" cy="2862322"/>
          </a:xfrm>
          <a:prstGeom prst="rect">
            <a:avLst/>
          </a:prstGeom>
          <a:noFill/>
        </p:spPr>
        <p:txBody>
          <a:bodyPr lIns="91429" tIns="45714" rIns="91429" bIns="45714">
            <a:spAutoFit/>
          </a:bodyPr>
          <a:lstStyle/>
          <a:p>
            <a:pPr algn="ctr">
              <a:defRPr/>
            </a:pP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One day, Rebecca met Ronnie Rhombus. He had all of the characteristics of her daddy. Ronnie had 4 congruent sides, and his diagonals bisected the opposite angles and were perpendicular.</a:t>
            </a:r>
          </a:p>
        </p:txBody>
      </p:sp>
      <p:pic>
        <p:nvPicPr>
          <p:cNvPr id="11268" name="Picture 2" descr="Picture4.png"/>
          <p:cNvPicPr>
            <a:picLocks noChangeAspect="1"/>
          </p:cNvPicPr>
          <p:nvPr/>
        </p:nvPicPr>
        <p:blipFill>
          <a:blip r:embed="rId3" cstate="print"/>
          <a:srcRect/>
          <a:stretch>
            <a:fillRect/>
          </a:stretch>
        </p:blipFill>
        <p:spPr bwMode="auto">
          <a:xfrm>
            <a:off x="990600" y="4637088"/>
            <a:ext cx="2286000" cy="2220912"/>
          </a:xfrm>
          <a:prstGeom prst="rect">
            <a:avLst/>
          </a:prstGeom>
          <a:noFill/>
          <a:ln w="9525">
            <a:noFill/>
            <a:miter lim="800000"/>
            <a:headEnd/>
            <a:tailEnd/>
          </a:ln>
        </p:spPr>
      </p:pic>
      <p:pic>
        <p:nvPicPr>
          <p:cNvPr id="11269" name="Picture 4" descr="Picture3.png"/>
          <p:cNvPicPr>
            <a:picLocks noChangeAspect="1"/>
          </p:cNvPicPr>
          <p:nvPr/>
        </p:nvPicPr>
        <p:blipFill>
          <a:blip r:embed="rId4" cstate="print"/>
          <a:srcRect/>
          <a:stretch>
            <a:fillRect/>
          </a:stretch>
        </p:blipFill>
        <p:spPr bwMode="auto">
          <a:xfrm>
            <a:off x="3352801" y="4800600"/>
            <a:ext cx="2770188" cy="1570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TotalTime>
  <Words>406</Words>
  <Application>Microsoft Office PowerPoint</Application>
  <PresentationFormat>On-screen Show (4:3)</PresentationFormat>
  <Paragraphs>37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jbell</dc:creator>
  <cp:lastModifiedBy>Dr. Jennifer L. Brown</cp:lastModifiedBy>
  <cp:revision>27</cp:revision>
  <dcterms:created xsi:type="dcterms:W3CDTF">2009-11-28T15:37:53Z</dcterms:created>
  <dcterms:modified xsi:type="dcterms:W3CDTF">2013-06-12T20:53:43Z</dcterms:modified>
</cp:coreProperties>
</file>