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8"/>
  </p:notesMasterIdLst>
  <p:sldIdLst>
    <p:sldId id="344" r:id="rId2"/>
    <p:sldId id="345" r:id="rId3"/>
    <p:sldId id="346" r:id="rId4"/>
    <p:sldId id="348" r:id="rId5"/>
    <p:sldId id="347" r:id="rId6"/>
    <p:sldId id="34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6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5B177A70-D504-4E31-9AF1-7815DFDF6263}" type="datetimeFigureOut">
              <a:rPr lang="en-US"/>
              <a:pPr>
                <a:defRPr/>
              </a:pPr>
              <a:t>5/31/2013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fld id="{B447DF4C-F98A-4E46-BFA7-ABF08DE2B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2761D-9BFB-45A3-A93C-6570B2990395}" type="datetimeFigureOut">
              <a:rPr lang="en-US"/>
              <a:pPr>
                <a:defRPr/>
              </a:pPr>
              <a:t>5/31/2013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DD9DF-4400-4B72-84AA-6FCA3795CB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46034BA4-3529-4538-A52D-C61BC093B155}" type="datetimeFigureOut">
              <a:rPr lang="en-US"/>
              <a:pPr>
                <a:defRPr/>
              </a:pPr>
              <a:t>5/31/2013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fld id="{D38BFA0E-EE33-4004-AD50-BCA11B314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ennifer\AppData\Local\Microsoft\Windows\Temporary Internet Files\Content.IE5\0GX35XRC\MCHH00729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854041" flipH="1">
            <a:off x="1768475" y="2509838"/>
            <a:ext cx="117792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672521" y="152400"/>
            <a:ext cx="5798959" cy="600164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s" pitchFamily="2" charset="0"/>
              </a:rPr>
              <a:t>Welcome</a:t>
            </a:r>
          </a:p>
          <a:p>
            <a:pPr algn="ctr">
              <a:defRPr/>
            </a:pPr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s" pitchFamily="2" charset="0"/>
              </a:rPr>
              <a:t>to</a:t>
            </a:r>
          </a:p>
          <a:p>
            <a:pPr algn="ctr">
              <a:defRPr/>
            </a:pPr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s" pitchFamily="2" charset="0"/>
              </a:rPr>
              <a:t>Phenomenal</a:t>
            </a:r>
          </a:p>
          <a:p>
            <a:pPr algn="ctr">
              <a:defRPr/>
            </a:pPr>
            <a:r>
              <a:rPr lang="en-US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Davis" pitchFamily="2" charset="0"/>
              </a:rPr>
              <a:t>Pizza!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629400"/>
            <a:ext cx="9144000" cy="228600"/>
          </a:xfr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z="800" dirty="0" smtClean="0"/>
              <a:t>© 2009, Dr. Jennifer L. Bell, LaGrange High School, LaGrange, Georgia	Adapted from Robert Foote, Disney Magnet School, Chicago, IL 	(MCC9‐12.G.C.5)</a:t>
            </a:r>
          </a:p>
          <a:p>
            <a:pPr>
              <a:defRPr/>
            </a:pPr>
            <a:endParaRPr lang="en-US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305800" cy="34163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>
              <a:buFont typeface="+mj-lt"/>
              <a:buAutoNum type="arabicPeriod"/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Find a buddy.</a:t>
            </a:r>
          </a:p>
          <a:p>
            <a:pPr marL="914400" indent="-914400">
              <a:buFont typeface="+mj-lt"/>
              <a:buAutoNum type="arabicPeriod"/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Get materials.</a:t>
            </a:r>
          </a:p>
          <a:p>
            <a:pPr marL="1309688">
              <a:buFont typeface="Arial" pitchFamily="34" charset="0"/>
              <a:buChar char="•"/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	personal pan pizza</a:t>
            </a:r>
          </a:p>
          <a:p>
            <a:pPr marL="1309688">
              <a:buFont typeface="Arial" pitchFamily="34" charset="0"/>
              <a:buChar char="•"/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 medium pizza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814" y="0"/>
            <a:ext cx="9110186" cy="147732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Find the area of your pizza.</a:t>
            </a:r>
          </a:p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(Record on the pizza.)</a:t>
            </a:r>
          </a:p>
        </p:txBody>
      </p:sp>
      <p:sp>
        <p:nvSpPr>
          <p:cNvPr id="3" name="Oval 2"/>
          <p:cNvSpPr/>
          <p:nvPr/>
        </p:nvSpPr>
        <p:spPr>
          <a:xfrm>
            <a:off x="1371600" y="2057400"/>
            <a:ext cx="1828800" cy="18288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5257800" y="1600200"/>
            <a:ext cx="2743200" cy="27432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518" y="1752600"/>
            <a:ext cx="4318810" cy="2031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small paper plate</a:t>
            </a:r>
          </a:p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d = 6” (16.5 cm)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A </a:t>
            </a: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</a:rPr>
              <a:t>≈ 213.8 cm</a:t>
            </a:r>
            <a:r>
              <a:rPr lang="en-US" sz="5400" b="1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</a:rPr>
              <a:t>2</a:t>
            </a:r>
            <a:endParaRPr lang="en-US" sz="5400" b="1" baseline="300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Cambria Math" pitchFamily="18" charset="0"/>
              <a:ea typeface="Cambria Math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48200" y="2209800"/>
            <a:ext cx="4326826" cy="20313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regular paper plate</a:t>
            </a:r>
          </a:p>
          <a:p>
            <a:pPr algn="ctr">
              <a:defRPr/>
            </a:pPr>
            <a:r>
              <a:rPr lang="en-US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d = 9” (22.8 cm)</a:t>
            </a:r>
          </a:p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A = 408.3 cm</a:t>
            </a:r>
            <a:r>
              <a:rPr lang="en-US" sz="5400" b="1" baseline="30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 pitchFamily="18" charset="0"/>
                <a:ea typeface="Cambria Math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Jennifer\AppData\Local\Microsoft\Windows\Temporary Internet Files\Content.IE5\5P6S8FPO\MCj03183700000[1].wmf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990600" y="0"/>
            <a:ext cx="7142163" cy="565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 algn="ctr">
              <a:defRPr/>
            </a:pPr>
            <a:r>
              <a:rPr lang="en-US" sz="4000" b="1" u="sng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Place an order</a:t>
            </a:r>
          </a:p>
          <a:p>
            <a:pPr marL="914400" indent="-914400" algn="ctr">
              <a:defRPr/>
            </a:pPr>
            <a:r>
              <a:rPr lang="en-US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Choose the toppings &amp; determine the price of the pizza.</a:t>
            </a: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304800" y="2362200"/>
            <a:ext cx="4572000" cy="317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/>
              <a:t>Ham</a:t>
            </a:r>
          </a:p>
          <a:p>
            <a:pPr>
              <a:buFont typeface="Arial" charset="0"/>
              <a:buChar char="•"/>
            </a:pPr>
            <a:r>
              <a:rPr lang="en-US" sz="2000"/>
              <a:t>Onions</a:t>
            </a:r>
          </a:p>
          <a:p>
            <a:pPr>
              <a:buFont typeface="Arial" charset="0"/>
              <a:buChar char="•"/>
            </a:pPr>
            <a:r>
              <a:rPr lang="en-US" sz="2000"/>
              <a:t>Pineapple</a:t>
            </a:r>
          </a:p>
          <a:p>
            <a:pPr>
              <a:buFont typeface="Arial" charset="0"/>
              <a:buChar char="•"/>
            </a:pPr>
            <a:r>
              <a:rPr lang="en-US" sz="2000"/>
              <a:t>Mushrooms</a:t>
            </a:r>
          </a:p>
          <a:p>
            <a:pPr>
              <a:buFont typeface="Arial" charset="0"/>
              <a:buChar char="•"/>
            </a:pPr>
            <a:r>
              <a:rPr lang="en-US" sz="2000"/>
              <a:t>Sausage</a:t>
            </a:r>
          </a:p>
          <a:p>
            <a:pPr>
              <a:buFont typeface="Arial" charset="0"/>
              <a:buChar char="•"/>
            </a:pPr>
            <a:r>
              <a:rPr lang="en-US" sz="2000"/>
              <a:t>Black Olives</a:t>
            </a:r>
          </a:p>
          <a:p>
            <a:pPr>
              <a:buFont typeface="Arial" charset="0"/>
              <a:buChar char="•"/>
            </a:pPr>
            <a:r>
              <a:rPr lang="en-US" sz="2000"/>
              <a:t>Pepperoni</a:t>
            </a:r>
          </a:p>
          <a:p>
            <a:pPr>
              <a:buFont typeface="Arial" charset="0"/>
              <a:buChar char="•"/>
            </a:pPr>
            <a:r>
              <a:rPr lang="en-US" sz="2000"/>
              <a:t>Beef</a:t>
            </a:r>
          </a:p>
          <a:p>
            <a:pPr>
              <a:buFont typeface="Arial" charset="0"/>
              <a:buChar char="•"/>
            </a:pPr>
            <a:r>
              <a:rPr lang="en-US" sz="2000"/>
              <a:t>Anchovies</a:t>
            </a:r>
          </a:p>
          <a:p>
            <a:pPr>
              <a:buFont typeface="Arial" charset="0"/>
              <a:buChar char="•"/>
            </a:pPr>
            <a:r>
              <a:rPr lang="en-US" sz="2000"/>
              <a:t>Three Cheese Blend</a:t>
            </a: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2971800" y="2362200"/>
            <a:ext cx="457200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000"/>
              <a:t>Extra Cheese</a:t>
            </a:r>
          </a:p>
          <a:p>
            <a:pPr>
              <a:buFont typeface="Arial" charset="0"/>
              <a:buChar char="•"/>
            </a:pPr>
            <a:r>
              <a:rPr lang="en-US" sz="2000"/>
              <a:t>Banana Peppers</a:t>
            </a:r>
          </a:p>
          <a:p>
            <a:pPr>
              <a:buFont typeface="Arial" charset="0"/>
              <a:buChar char="•"/>
            </a:pPr>
            <a:r>
              <a:rPr lang="en-US" sz="2000"/>
              <a:t>Roma Tomatoes</a:t>
            </a:r>
          </a:p>
          <a:p>
            <a:pPr>
              <a:buFont typeface="Arial" charset="0"/>
              <a:buChar char="•"/>
            </a:pPr>
            <a:r>
              <a:rPr lang="en-US" sz="2000"/>
              <a:t>Green Olives</a:t>
            </a:r>
          </a:p>
          <a:p>
            <a:pPr>
              <a:buFont typeface="Arial" charset="0"/>
              <a:buChar char="•"/>
            </a:pPr>
            <a:r>
              <a:rPr lang="en-US" sz="2000"/>
              <a:t>Italian Ham</a:t>
            </a:r>
          </a:p>
          <a:p>
            <a:pPr>
              <a:buFont typeface="Arial" charset="0"/>
              <a:buChar char="•"/>
            </a:pPr>
            <a:r>
              <a:rPr lang="en-US" sz="2000"/>
              <a:t>Green Peppers</a:t>
            </a:r>
          </a:p>
          <a:p>
            <a:pPr>
              <a:buFont typeface="Arial" charset="0"/>
              <a:buChar char="•"/>
            </a:pPr>
            <a:r>
              <a:rPr lang="en-US" sz="2000"/>
              <a:t>Italian Salami</a:t>
            </a:r>
          </a:p>
          <a:p>
            <a:pPr>
              <a:buFont typeface="Arial" charset="0"/>
              <a:buChar char="•"/>
            </a:pPr>
            <a:r>
              <a:rPr lang="en-US" sz="2000"/>
              <a:t>Grilled Chicken</a:t>
            </a:r>
          </a:p>
          <a:p>
            <a:pPr>
              <a:buFont typeface="Arial" charset="0"/>
              <a:buChar char="•"/>
            </a:pPr>
            <a:r>
              <a:rPr lang="en-US" sz="2000"/>
              <a:t>Bacon</a:t>
            </a:r>
          </a:p>
          <a:p>
            <a:pPr>
              <a:buFont typeface="Arial" charset="0"/>
              <a:buChar char="•"/>
            </a:pPr>
            <a:r>
              <a:rPr lang="en-US" sz="2000"/>
              <a:t>Jalapeno Peppers</a:t>
            </a:r>
          </a:p>
          <a:p>
            <a:pPr>
              <a:buFont typeface="Arial" charset="0"/>
              <a:buChar char="•"/>
            </a:pPr>
            <a:r>
              <a:rPr lang="en-US" sz="2000"/>
              <a:t>Spicy Italian Sausage</a:t>
            </a:r>
          </a:p>
        </p:txBody>
      </p:sp>
      <p:sp>
        <p:nvSpPr>
          <p:cNvPr id="5" name="Rectangle 4"/>
          <p:cNvSpPr/>
          <p:nvPr/>
        </p:nvSpPr>
        <p:spPr>
          <a:xfrm>
            <a:off x="5585012" y="2133600"/>
            <a:ext cx="3558988" cy="39703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Personal Pan Pizza</a:t>
            </a:r>
          </a:p>
          <a:p>
            <a:pPr algn="ctr">
              <a:defRPr/>
            </a:pP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$8.75</a:t>
            </a:r>
          </a:p>
          <a:p>
            <a:pPr algn="ctr">
              <a:defRPr/>
            </a:pP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Additional toppings</a:t>
            </a:r>
          </a:p>
          <a:p>
            <a:pPr algn="ctr">
              <a:defRPr/>
            </a:pPr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$0.85 each</a:t>
            </a:r>
          </a:p>
          <a:p>
            <a:pPr algn="ctr">
              <a:defRPr/>
            </a:pP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en-US" sz="28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Medium Pizza</a:t>
            </a:r>
          </a:p>
          <a:p>
            <a:pPr algn="ctr">
              <a:defRPr/>
            </a:pPr>
            <a:r>
              <a:rPr lang="en-US" sz="28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$10.75</a:t>
            </a:r>
          </a:p>
          <a:p>
            <a:pPr algn="ctr">
              <a:defRPr/>
            </a:pPr>
            <a:r>
              <a:rPr lang="en-US" sz="28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Additional toppings</a:t>
            </a:r>
          </a:p>
          <a:p>
            <a:pPr algn="ctr">
              <a:defRPr/>
            </a:pPr>
            <a:r>
              <a:rPr lang="en-US" sz="2800" b="1" dirty="0">
                <a:ln w="1905"/>
                <a:solidFill>
                  <a:srgbClr val="008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</a:rPr>
              <a:t>$1.10 each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7700" y="228600"/>
            <a:ext cx="7848600" cy="6370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 algn="ctr"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Calculate the price per square centimeters.</a:t>
            </a:r>
          </a:p>
          <a:p>
            <a:pPr marL="914400" indent="-914400" algn="ctr">
              <a:defRPr/>
            </a:pP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pitchFamily="34" charset="0"/>
            </a:endParaRPr>
          </a:p>
          <a:p>
            <a:pPr marL="914400" indent="-914400" algn="ctr">
              <a:defRPr/>
            </a:pPr>
            <a: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okies" pitchFamily="2" charset="0"/>
              </a:rPr>
              <a:t>Price </a:t>
            </a:r>
            <a: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ambria Math"/>
                <a:ea typeface="Cambria Math"/>
              </a:rPr>
              <a:t>÷ </a:t>
            </a:r>
            <a:r>
              <a:rPr 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Cookies" pitchFamily="2" charset="0"/>
              </a:rPr>
              <a:t>Area</a:t>
            </a:r>
          </a:p>
          <a:p>
            <a:pPr marL="914400" indent="-914400" algn="ctr">
              <a:defRPr/>
            </a:pP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  <a:p>
            <a:pPr marL="914400" indent="-914400" algn="ctr">
              <a:defRPr/>
            </a:pPr>
            <a:r>
              <a:rPr lang="en-US" sz="7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Compare</a:t>
            </a:r>
          </a:p>
          <a:p>
            <a:pPr marL="914400" indent="-914400" algn="ctr">
              <a:defRPr/>
            </a:pPr>
            <a:r>
              <a:rPr lang="en-US" sz="7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with others…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228600"/>
            <a:ext cx="6705601" cy="3477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>
              <a:buFontTx/>
              <a:buAutoNum type="arabicPeriod"/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Draw a slice of pizza.</a:t>
            </a:r>
          </a:p>
          <a:p>
            <a:pPr marL="914400" indent="-914400">
              <a:buFontTx/>
              <a:buAutoNum type="arabicPeriod"/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Measure &amp; record the angle.</a:t>
            </a:r>
          </a:p>
          <a:p>
            <a:pPr marL="914400" indent="-914400">
              <a:buFontTx/>
              <a:buAutoNum type="arabicPeriod"/>
              <a:defRPr/>
            </a:pPr>
            <a:r>
              <a:rPr lang="en-US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</a:rPr>
              <a:t>Determine the area of the sector.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173</Words>
  <Application>Microsoft Office PowerPoint</Application>
  <PresentationFormat>On-screen Show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ヒラギノ角ゴ Pro W3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Gateway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11.5  Areas of Circles &amp; Sectors</dc:title>
  <dc:creator>Gateway_User</dc:creator>
  <cp:lastModifiedBy>Dr. Jennifer L. Brown</cp:lastModifiedBy>
  <cp:revision>59</cp:revision>
  <dcterms:created xsi:type="dcterms:W3CDTF">2005-03-23T01:07:27Z</dcterms:created>
  <dcterms:modified xsi:type="dcterms:W3CDTF">2013-05-31T15:49:50Z</dcterms:modified>
</cp:coreProperties>
</file>