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1" r:id="rId3"/>
    <p:sldId id="270" r:id="rId4"/>
    <p:sldId id="257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3" r:id="rId13"/>
    <p:sldId id="256" r:id="rId14"/>
    <p:sldId id="273" r:id="rId15"/>
    <p:sldId id="274" r:id="rId16"/>
    <p:sldId id="275" r:id="rId17"/>
    <p:sldId id="269" r:id="rId18"/>
    <p:sldId id="258" r:id="rId19"/>
    <p:sldId id="268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89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8988-64FD-4AAD-8CA1-152A88B0E5DF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5485A-0428-4EA5-AFC0-56109D4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2609" y="2297484"/>
            <a:ext cx="6558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The Wandering Point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Retrieved from </a:t>
            </a:r>
            <a:r>
              <a:rPr lang="en-US" sz="1400" dirty="0" smtClean="0"/>
              <a:t>stat.scareyjones.com		</a:t>
            </a:r>
            <a:r>
              <a:rPr lang="en-US" sz="1400" dirty="0" smtClean="0"/>
              <a:t>Adapted </a:t>
            </a:r>
            <a:r>
              <a:rPr lang="en-US" sz="1400" dirty="0" smtClean="0"/>
              <a:t>by Dr. Jennifer L. Brown, Columbus State University,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sz="1400" dirty="0" smtClean="0"/>
              <a:t>2012</a:t>
            </a:r>
          </a:p>
          <a:p>
            <a:pPr algn="ctr"/>
            <a:r>
              <a:rPr lang="en-US" sz="1400" dirty="0" smtClean="0"/>
              <a:t>(</a:t>
            </a:r>
            <a:r>
              <a:rPr lang="en-US" sz="1400" dirty="0" smtClean="0"/>
              <a:t>MCC9-12.S.ID.6</a:t>
            </a:r>
            <a:r>
              <a:rPr lang="en-US" sz="1400" dirty="0"/>
              <a:t>; </a:t>
            </a:r>
            <a:r>
              <a:rPr lang="en-US" sz="1400" dirty="0" smtClean="0"/>
              <a:t>MCC9-12.S.ID.6a; MCC9-12.S.ID.6b; MCC9-12.S.ID.6c) 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25777" y="609600"/>
            <a:ext cx="7236122" cy="5638800"/>
            <a:chOff x="225777" y="575733"/>
            <a:chExt cx="7236122" cy="56388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36" t="12301" b="22680"/>
            <a:stretch>
              <a:fillRect/>
            </a:stretch>
          </p:blipFill>
          <p:spPr bwMode="auto">
            <a:xfrm>
              <a:off x="225777" y="575733"/>
              <a:ext cx="7236122" cy="563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Oval 2"/>
            <p:cNvSpPr/>
            <p:nvPr/>
          </p:nvSpPr>
          <p:spPr>
            <a:xfrm>
              <a:off x="804332" y="5209822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171221" y="3714044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916287" y="5192889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77532" y="3702756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27334" y="1112520"/>
          <a:ext cx="198120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</a:tblGrid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4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4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4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423931" y="593467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23" y="3349978"/>
            <a:ext cx="304800" cy="304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38669" y="0"/>
            <a:ext cx="4666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-0.06x + 4.8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20889" y="4374444"/>
            <a:ext cx="4522611" cy="2356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0500" y="1143000"/>
          <a:ext cx="8763000" cy="432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Informal Residual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cy-GB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4.74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-2.5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-2.74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4.68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1.32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4.56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-2.5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-2.56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4.74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2.26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62400" y="2105025"/>
            <a:ext cx="11430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10250" y="2105025"/>
            <a:ext cx="1076325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27851" y="2105025"/>
            <a:ext cx="1139899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43350" y="2771775"/>
            <a:ext cx="11430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1200" y="2771775"/>
            <a:ext cx="1076325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43800" y="2771775"/>
            <a:ext cx="11049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38670" y="0"/>
            <a:ext cx="4666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-0.06x +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4.8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Extension Activity</a:t>
            </a:r>
          </a:p>
          <a:p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Purpose: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 determine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influence of one more point on the correlation and the slope.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72043" y="6459937"/>
            <a:ext cx="3275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MCC9-12.S.ID.7; MCC9-12.S.ID.8)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1500" y="1005840"/>
          <a:ext cx="8001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Fifth Point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Correlation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Slope of the</a:t>
                      </a:r>
                      <a:r>
                        <a:rPr lang="en-US" sz="2400" baseline="0" dirty="0" smtClean="0"/>
                        <a:t> regression line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Size of</a:t>
                      </a:r>
                      <a:r>
                        <a:rPr lang="en-US" sz="2400" baseline="0" dirty="0" smtClean="0"/>
                        <a:t> the residual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0.3162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(3,4)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0.3162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(8,6)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(10,7)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0.6157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0.4228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0.033 (small)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(3,8)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0.2357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3.2 (large)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(1,7)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-0.0457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-0.06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2.3 (medium)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(8,9)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0.7303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0.8 (small)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(10,0)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-0.4888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-0.3740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-1.1 (small)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229601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Residual Plot</a:t>
            </a:r>
          </a:p>
          <a:p>
            <a:pPr algn="ctr"/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Purpose: Determine if a linear model is an appropriate fit for the data.</a:t>
            </a:r>
          </a:p>
          <a:p>
            <a:pPr algn="ctr"/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6550223"/>
            <a:ext cx="541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(</a:t>
            </a:r>
            <a:r>
              <a:rPr lang="en-US" sz="1400" dirty="0" smtClean="0"/>
              <a:t>MCC9-12.S.ID.6</a:t>
            </a:r>
            <a:r>
              <a:rPr lang="en-US" sz="1400" dirty="0"/>
              <a:t>; </a:t>
            </a:r>
            <a:r>
              <a:rPr lang="en-US" sz="1400" dirty="0" smtClean="0"/>
              <a:t>MCC9-12.S.ID.6a; MCC9-12.S.ID.6b; MCC9-12.S.ID.6c) 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914400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Graph the x values and the residual values.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57832" y="762000"/>
          <a:ext cx="7028336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</a:tblGrid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572000" y="609600"/>
            <a:ext cx="0" cy="621792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77240" y="3691466"/>
            <a:ext cx="7589520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936947" y="4060826"/>
            <a:ext cx="152400" cy="1524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74392" y="2734733"/>
            <a:ext cx="152400" cy="1524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54044" y="3159477"/>
            <a:ext cx="152400" cy="1524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13247" y="4537076"/>
            <a:ext cx="152400" cy="1524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800" y="990600"/>
            <a:ext cx="4089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0.4x + 2.8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57832" y="762000"/>
          <a:ext cx="7028336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  <a:gridCol w="439271"/>
              </a:tblGrid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572000" y="609600"/>
            <a:ext cx="0" cy="621792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77240" y="3691466"/>
            <a:ext cx="7589520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933950" y="2505075"/>
            <a:ext cx="152400" cy="1524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74392" y="3972983"/>
            <a:ext cx="152400" cy="1524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58807" y="4716814"/>
            <a:ext cx="152400" cy="1524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18010" y="4708526"/>
            <a:ext cx="152400" cy="1524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25672" y="0"/>
            <a:ext cx="54926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Linear or Non-linear?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92195" y="3978627"/>
            <a:ext cx="152400" cy="1524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6125" y="2967335"/>
            <a:ext cx="619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emplates/Handouts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25777" y="609600"/>
            <a:ext cx="7236122" cy="5638800"/>
            <a:chOff x="225777" y="575733"/>
            <a:chExt cx="7236122" cy="56388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36" t="12301" b="22680"/>
            <a:stretch>
              <a:fillRect/>
            </a:stretch>
          </p:blipFill>
          <p:spPr bwMode="auto">
            <a:xfrm>
              <a:off x="225777" y="575733"/>
              <a:ext cx="7236122" cy="563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Oval 2"/>
            <p:cNvSpPr/>
            <p:nvPr/>
          </p:nvSpPr>
          <p:spPr>
            <a:xfrm>
              <a:off x="804332" y="5209822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171221" y="3714044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916287" y="5192889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77532" y="3702756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27334" y="1112520"/>
          <a:ext cx="198120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</a:tblGrid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4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4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33" y="156832"/>
            <a:ext cx="4572000" cy="2914885"/>
          </a:xfrm>
          <a:prstGeom prst="rect">
            <a:avLst/>
          </a:prstGeom>
        </p:spPr>
      </p:pic>
      <p:pic>
        <p:nvPicPr>
          <p:cNvPr id="3" name="Picture 2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2633" y="156832"/>
            <a:ext cx="4572000" cy="2914885"/>
          </a:xfrm>
          <a:prstGeom prst="rect">
            <a:avLst/>
          </a:prstGeom>
        </p:spPr>
      </p:pic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55065"/>
            <a:ext cx="4572000" cy="2914885"/>
          </a:xfrm>
          <a:prstGeom prst="rect">
            <a:avLst/>
          </a:prstGeom>
        </p:spPr>
      </p:pic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755065"/>
            <a:ext cx="4572000" cy="2914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609600"/>
            <a:ext cx="9144001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What is a residual?</a:t>
            </a:r>
          </a:p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difference between observed and predicted </a:t>
            </a:r>
            <a:r>
              <a:rPr lang="en-US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values</a:t>
            </a:r>
          </a:p>
          <a:p>
            <a:pPr algn="ctr"/>
            <a:endParaRPr lang="en-US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How do you find the residual?</a:t>
            </a:r>
          </a:p>
          <a:p>
            <a:pPr marL="1604963" indent="-457200">
              <a:buAutoNum type="arabicPeriod"/>
            </a:pP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length of vertical line from predicted to observed.</a:t>
            </a:r>
          </a:p>
          <a:p>
            <a:pPr marL="1604963" indent="-457200">
              <a:buAutoNum type="arabicPeriod"/>
            </a:pP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y - </a:t>
            </a:r>
            <a:r>
              <a:rPr lang="cy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681" y="687571"/>
          <a:ext cx="4381500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Informal Residual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cy-GB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61489" y="687571"/>
          <a:ext cx="4381500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Informal Residual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cy-GB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681" y="4008473"/>
          <a:ext cx="4381500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Informal Residual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cy-GB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61489" y="4008473"/>
          <a:ext cx="4381500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Informal Residual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cy-GB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73" y="7089"/>
            <a:ext cx="5421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8580" y="7089"/>
            <a:ext cx="542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2" y="3359889"/>
            <a:ext cx="542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98580" y="3359889"/>
            <a:ext cx="5421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35846"/>
            <a:ext cx="82296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Procedures: </a:t>
            </a:r>
          </a:p>
          <a:p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Use your wikki stick to “eyeball” a line of best fit.</a:t>
            </a:r>
          </a:p>
          <a:p>
            <a:pPr marL="742950" indent="-742950">
              <a:buAutoNum type="arabicPeriod"/>
            </a:pP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cy-GB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cy-GB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(predicted </a:t>
            </a:r>
            <a:r>
              <a:rPr lang="cy-GB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y-GB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value) for each </a:t>
            </a:r>
            <a:r>
              <a:rPr lang="cy-GB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y-GB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value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Find the informal residual for each </a:t>
            </a:r>
            <a:r>
              <a:rPr lang="en-US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value.</a:t>
            </a:r>
          </a:p>
          <a:p>
            <a:pPr marL="742950" indent="-742950">
              <a:buAutoNum type="arabicPeriod"/>
            </a:pP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y - </a:t>
            </a:r>
            <a:r>
              <a:rPr lang="cy-GB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(exact residual) for each </a:t>
            </a:r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value.</a:t>
            </a:r>
          </a:p>
          <a:p>
            <a:pPr marL="742950" indent="-742950">
              <a:buAutoNum type="arabicPeriod" startAt="2"/>
            </a:pPr>
            <a:endParaRPr lang="en-US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25777" y="609600"/>
            <a:ext cx="7236122" cy="5638800"/>
            <a:chOff x="225777" y="575733"/>
            <a:chExt cx="7236122" cy="56388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36" t="12301" b="22680"/>
            <a:stretch>
              <a:fillRect/>
            </a:stretch>
          </p:blipFill>
          <p:spPr bwMode="auto">
            <a:xfrm>
              <a:off x="225777" y="575733"/>
              <a:ext cx="7236122" cy="563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Oval 2"/>
            <p:cNvSpPr/>
            <p:nvPr/>
          </p:nvSpPr>
          <p:spPr>
            <a:xfrm>
              <a:off x="804332" y="5209822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171221" y="3714044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916287" y="5192889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77532" y="3702756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27334" y="1112520"/>
          <a:ext cx="198120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</a:tblGrid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4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4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endParaRPr lang="en-US" sz="4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423931" y="593467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09600" y="3505200"/>
            <a:ext cx="3886200" cy="16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27209" y="0"/>
            <a:ext cx="4089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0.4x + 2.8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>
            <a:stCxn id="4" idx="4"/>
          </p:cNvCxnSpPr>
          <p:nvPr/>
        </p:nvCxnSpPr>
        <p:spPr>
          <a:xfrm>
            <a:off x="1323621" y="4052711"/>
            <a:ext cx="0" cy="747889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47800" y="1981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85925" y="5105400"/>
            <a:ext cx="402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0500" y="1143000"/>
          <a:ext cx="8763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Informal Residual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cy-GB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-1.2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-2.5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-2.6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4.8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114800" y="210502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95975" y="210502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77150" y="210502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95750" y="277177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76925" y="277177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58100" y="277177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27209" y="0"/>
            <a:ext cx="4089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0.4x + 2.8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25777" y="609600"/>
            <a:ext cx="7236122" cy="5638800"/>
            <a:chOff x="225777" y="575733"/>
            <a:chExt cx="7236122" cy="56388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36" t="12301" b="22680"/>
            <a:stretch>
              <a:fillRect/>
            </a:stretch>
          </p:blipFill>
          <p:spPr bwMode="auto">
            <a:xfrm>
              <a:off x="225777" y="575733"/>
              <a:ext cx="7236122" cy="563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Oval 2"/>
            <p:cNvSpPr/>
            <p:nvPr/>
          </p:nvSpPr>
          <p:spPr>
            <a:xfrm>
              <a:off x="804332" y="5209822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171221" y="3714044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916287" y="5192889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77532" y="3702756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27334" y="1112520"/>
          <a:ext cx="198120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</a:tblGrid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4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4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4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4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423931" y="593467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94428" y="2593720"/>
            <a:ext cx="304800" cy="304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71500" y="2133600"/>
            <a:ext cx="3905250" cy="3467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27209" y="0"/>
            <a:ext cx="4089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0.8x + 1.8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314450" y="4052711"/>
            <a:ext cx="9171" cy="881239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0500" y="1143000"/>
          <a:ext cx="8763000" cy="432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Informal Residual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cy-GB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-0.5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-0.6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-3.0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-3.0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5.8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8.2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114800" y="210502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95975" y="210502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77150" y="210502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95750" y="277177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76925" y="277177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58100" y="277177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27209" y="0"/>
            <a:ext cx="4089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0.8x + 1.8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25777" y="609600"/>
            <a:ext cx="7236122" cy="5638800"/>
            <a:chOff x="225777" y="575733"/>
            <a:chExt cx="7236122" cy="56388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36" t="12301" b="22680"/>
            <a:stretch>
              <a:fillRect/>
            </a:stretch>
          </p:blipFill>
          <p:spPr bwMode="auto">
            <a:xfrm>
              <a:off x="225777" y="575733"/>
              <a:ext cx="7236122" cy="563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Oval 2"/>
            <p:cNvSpPr/>
            <p:nvPr/>
          </p:nvSpPr>
          <p:spPr>
            <a:xfrm>
              <a:off x="804332" y="5209822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171221" y="3714044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916287" y="5192889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77532" y="3702756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27334" y="1112520"/>
          <a:ext cx="198120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</a:tblGrid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4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4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4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4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423931" y="593467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47037" y="2973572"/>
            <a:ext cx="304800" cy="304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27209" y="0"/>
            <a:ext cx="4089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0.4x + 3.6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8311" y="3231444"/>
            <a:ext cx="3886200" cy="16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314450" y="4052711"/>
            <a:ext cx="0" cy="457200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0500" y="1143000"/>
          <a:ext cx="8763000" cy="432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Informal Residual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cy-GB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ŷ</a:t>
                      </a:r>
                      <a:endParaRPr lang="en-US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-2.0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-2.0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1.6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-3.0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-3.2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5.6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4.8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114800" y="210502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95975" y="210502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77150" y="210502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95750" y="277177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76925" y="277177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58100" y="2771775"/>
            <a:ext cx="99060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27210" y="0"/>
            <a:ext cx="4089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0.4x +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3.6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556</Words>
  <Application>Microsoft Office PowerPoint</Application>
  <PresentationFormat>On-screen Show (4:3)</PresentationFormat>
  <Paragraphs>305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L. Brown</dc:creator>
  <cp:lastModifiedBy>Dr. Jennifer L. Brown</cp:lastModifiedBy>
  <cp:revision>26</cp:revision>
  <dcterms:created xsi:type="dcterms:W3CDTF">2012-06-12T13:47:00Z</dcterms:created>
  <dcterms:modified xsi:type="dcterms:W3CDTF">2014-12-06T15:07:37Z</dcterms:modified>
</cp:coreProperties>
</file>