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71" r:id="rId3"/>
    <p:sldId id="270" r:id="rId4"/>
    <p:sldId id="257" r:id="rId5"/>
    <p:sldId id="264" r:id="rId6"/>
    <p:sldId id="259" r:id="rId7"/>
    <p:sldId id="265" r:id="rId8"/>
    <p:sldId id="260" r:id="rId9"/>
    <p:sldId id="266" r:id="rId10"/>
    <p:sldId id="261" r:id="rId11"/>
    <p:sldId id="267" r:id="rId12"/>
    <p:sldId id="263" r:id="rId13"/>
    <p:sldId id="256" r:id="rId14"/>
    <p:sldId id="273" r:id="rId15"/>
    <p:sldId id="274" r:id="rId16"/>
    <p:sldId id="275" r:id="rId17"/>
    <p:sldId id="269" r:id="rId18"/>
    <p:sldId id="258" r:id="rId19"/>
    <p:sldId id="268" r:id="rId20"/>
    <p:sldId id="27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893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8988-64FD-4AAD-8CA1-152A88B0E5DF}" type="datetimeFigureOut">
              <a:rPr lang="en-US" smtClean="0"/>
              <a:pPr/>
              <a:t>12/5/2014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485A-0428-4EA5-AFC0-56109D40A9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8988-64FD-4AAD-8CA1-152A88B0E5DF}" type="datetimeFigureOut">
              <a:rPr lang="en-US" smtClean="0"/>
              <a:pPr/>
              <a:t>12/5/2014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485A-0428-4EA5-AFC0-56109D40A9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8988-64FD-4AAD-8CA1-152A88B0E5DF}" type="datetimeFigureOut">
              <a:rPr lang="en-US" smtClean="0"/>
              <a:pPr/>
              <a:t>12/5/2014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485A-0428-4EA5-AFC0-56109D40A9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8988-64FD-4AAD-8CA1-152A88B0E5DF}" type="datetimeFigureOut">
              <a:rPr lang="en-US" smtClean="0"/>
              <a:pPr/>
              <a:t>12/5/2014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485A-0428-4EA5-AFC0-56109D40A9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8988-64FD-4AAD-8CA1-152A88B0E5DF}" type="datetimeFigureOut">
              <a:rPr lang="en-US" smtClean="0"/>
              <a:pPr/>
              <a:t>12/5/2014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485A-0428-4EA5-AFC0-56109D40A9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8988-64FD-4AAD-8CA1-152A88B0E5DF}" type="datetimeFigureOut">
              <a:rPr lang="en-US" smtClean="0"/>
              <a:pPr/>
              <a:t>12/5/2014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485A-0428-4EA5-AFC0-56109D40A9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8988-64FD-4AAD-8CA1-152A88B0E5DF}" type="datetimeFigureOut">
              <a:rPr lang="en-US" smtClean="0"/>
              <a:pPr/>
              <a:t>12/5/2014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485A-0428-4EA5-AFC0-56109D40A9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8988-64FD-4AAD-8CA1-152A88B0E5DF}" type="datetimeFigureOut">
              <a:rPr lang="en-US" smtClean="0"/>
              <a:pPr/>
              <a:t>12/5/2014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485A-0428-4EA5-AFC0-56109D40A9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8988-64FD-4AAD-8CA1-152A88B0E5DF}" type="datetimeFigureOut">
              <a:rPr lang="en-US" smtClean="0"/>
              <a:pPr/>
              <a:t>12/5/2014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485A-0428-4EA5-AFC0-56109D40A9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8988-64FD-4AAD-8CA1-152A88B0E5DF}" type="datetimeFigureOut">
              <a:rPr lang="en-US" smtClean="0"/>
              <a:pPr/>
              <a:t>12/5/2014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485A-0428-4EA5-AFC0-56109D40A9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8988-64FD-4AAD-8CA1-152A88B0E5DF}" type="datetimeFigureOut">
              <a:rPr lang="en-US" smtClean="0"/>
              <a:pPr/>
              <a:t>12/5/2014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485A-0428-4EA5-AFC0-56109D40A9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78988-64FD-4AAD-8CA1-152A88B0E5DF}" type="datetimeFigureOut">
              <a:rPr lang="en-US" smtClean="0"/>
              <a:pPr/>
              <a:t>12/5/2014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5485A-0428-4EA5-AFC0-56109D40A9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2609" y="2297484"/>
            <a:ext cx="65587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The Wandering Point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3347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Retrieved from </a:t>
            </a:r>
            <a:r>
              <a:rPr lang="en-US" sz="1400" dirty="0" smtClean="0"/>
              <a:t>stat.scareyjones.com		</a:t>
            </a:r>
            <a:r>
              <a:rPr lang="en-US" sz="1400" dirty="0" smtClean="0"/>
              <a:t>Adapted </a:t>
            </a:r>
            <a:r>
              <a:rPr lang="en-US" sz="1400" dirty="0" smtClean="0"/>
              <a:t>by Dr. Jennifer L. Brown, Columbus State University,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©</a:t>
            </a:r>
            <a:r>
              <a:rPr lang="en-US" sz="1400" dirty="0" smtClean="0"/>
              <a:t>2012</a:t>
            </a:r>
          </a:p>
          <a:p>
            <a:pPr algn="ctr"/>
            <a:r>
              <a:rPr lang="en-US" sz="1400" dirty="0" smtClean="0"/>
              <a:t>(</a:t>
            </a:r>
            <a:r>
              <a:rPr lang="en-US" sz="1400" dirty="0" smtClean="0"/>
              <a:t>MCC9-12.S.ID.6</a:t>
            </a:r>
            <a:r>
              <a:rPr lang="en-US" sz="1400" dirty="0"/>
              <a:t>; </a:t>
            </a:r>
            <a:r>
              <a:rPr lang="en-US" sz="1400" dirty="0" smtClean="0"/>
              <a:t>MCC9-12.S.ID.6a; MCC9-12.S.ID.6b; MCC9-12.S.ID.6c) </a:t>
            </a: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225777" y="609600"/>
            <a:ext cx="7236122" cy="5638800"/>
            <a:chOff x="225777" y="575733"/>
            <a:chExt cx="7236122" cy="5638800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7636" t="12301" b="22680"/>
            <a:stretch>
              <a:fillRect/>
            </a:stretch>
          </p:blipFill>
          <p:spPr bwMode="auto">
            <a:xfrm>
              <a:off x="225777" y="575733"/>
              <a:ext cx="7236122" cy="5638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" name="Oval 2"/>
            <p:cNvSpPr/>
            <p:nvPr/>
          </p:nvSpPr>
          <p:spPr>
            <a:xfrm>
              <a:off x="804332" y="5209822"/>
              <a:ext cx="304800" cy="3048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1171221" y="3714044"/>
              <a:ext cx="304800" cy="3048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1916287" y="5192889"/>
              <a:ext cx="304800" cy="3048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2277532" y="3702756"/>
              <a:ext cx="304800" cy="3048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027334" y="1112520"/>
          <a:ext cx="1981200" cy="463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  <a:gridCol w="990600"/>
              </a:tblGrid>
              <a:tr h="772160">
                <a:tc>
                  <a:txBody>
                    <a:bodyPr/>
                    <a:lstStyle/>
                    <a:p>
                      <a:pPr algn="ctr"/>
                      <a:r>
                        <a:rPr lang="en-US" sz="4000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4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i="1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en-US" sz="4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7216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7216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7216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7216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7216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4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4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8423931" y="5934670"/>
            <a:ext cx="7200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Oval 10"/>
          <p:cNvSpPr/>
          <p:nvPr/>
        </p:nvSpPr>
        <p:spPr>
          <a:xfrm>
            <a:off x="815623" y="3349978"/>
            <a:ext cx="304800" cy="3048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238669" y="0"/>
            <a:ext cx="46666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y-GB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ŷ</a:t>
            </a:r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= -0.06x + 4.8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620889" y="4374444"/>
            <a:ext cx="4522611" cy="23565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90500" y="1143000"/>
          <a:ext cx="8763000" cy="432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/>
                <a:gridCol w="1752600"/>
                <a:gridCol w="1752600"/>
                <a:gridCol w="1752600"/>
                <a:gridCol w="1752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3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en-US" sz="3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y-GB" sz="3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ŷ</a:t>
                      </a:r>
                      <a:endParaRPr lang="en-US" sz="3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Informal Residual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lang="en-US" sz="32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cy-GB" sz="32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ŷ</a:t>
                      </a:r>
                      <a:endParaRPr lang="en-US" sz="3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4.74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-2.5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-2.74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4.68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1.5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1.32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4.56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-2.5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-2.56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4.5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1.5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1.5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4.74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2.5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2.26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962400" y="2105025"/>
            <a:ext cx="1143000" cy="495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810250" y="2105025"/>
            <a:ext cx="1076325" cy="495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527851" y="2105025"/>
            <a:ext cx="1139899" cy="495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943350" y="2771775"/>
            <a:ext cx="1143000" cy="495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91200" y="2771775"/>
            <a:ext cx="1076325" cy="495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543800" y="2771775"/>
            <a:ext cx="1104900" cy="495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38670" y="0"/>
            <a:ext cx="46666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y-GB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ŷ</a:t>
            </a:r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= -0.06x + </a:t>
            </a: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4.8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Extension Activity</a:t>
            </a:r>
          </a:p>
          <a:p>
            <a:endParaRPr lang="en-US" sz="5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Purpose:</a:t>
            </a:r>
          </a:p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To determine 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the influence of one more point on the correlation and the slope.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872043" y="6459937"/>
            <a:ext cx="32757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MCC9-12.S.ID.7; MCC9-12.S.ID.8)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71500" y="1005840"/>
          <a:ext cx="80010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50"/>
                <a:gridCol w="2000250"/>
                <a:gridCol w="2000250"/>
                <a:gridCol w="20002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Fifth Point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Correlation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Slope of the</a:t>
                      </a:r>
                      <a:r>
                        <a:rPr lang="en-US" sz="2400" baseline="0" dirty="0" smtClean="0"/>
                        <a:t> regression line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Size of</a:t>
                      </a:r>
                      <a:r>
                        <a:rPr lang="en-US" sz="2400" baseline="0" dirty="0" smtClean="0"/>
                        <a:t> the residual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None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0.3162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0.4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N/A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(3,4)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0.3162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0.4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(8,6)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0.5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0.4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(10,7)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0.6157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0.4228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0.033 (small)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(3,8)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0.2357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0.4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3.2 (large)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(1,7)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-0.0457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-0.06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2.3 (medium)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(8,9)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0.7303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0.8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0.8 (small)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(10,0)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-0.4888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-0.3740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-1.1 (small)</a:t>
                      </a:r>
                      <a:endParaRPr lang="en-US" sz="2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685800"/>
            <a:ext cx="8229601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Residual Plot</a:t>
            </a:r>
          </a:p>
          <a:p>
            <a:pPr algn="ctr"/>
            <a:endParaRPr lang="en-US" sz="5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Purpose: Determine if a linear model is an appropriate fit for the data.</a:t>
            </a:r>
          </a:p>
          <a:p>
            <a:pPr algn="ctr"/>
            <a:endParaRPr lang="en-US" sz="5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33800" y="6550223"/>
            <a:ext cx="541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(</a:t>
            </a:r>
            <a:r>
              <a:rPr lang="en-US" sz="1400" dirty="0" smtClean="0"/>
              <a:t>MCC9-12.S.ID.6</a:t>
            </a:r>
            <a:r>
              <a:rPr lang="en-US" sz="1400" dirty="0"/>
              <a:t>; </a:t>
            </a:r>
            <a:r>
              <a:rPr lang="en-US" sz="1400" dirty="0" smtClean="0"/>
              <a:t>MCC9-12.S.ID.6a; MCC9-12.S.ID.6b; MCC9-12.S.ID.6c) </a:t>
            </a:r>
            <a:endParaRPr lang="en-US" sz="14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0"/>
            <a:ext cx="9144001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Graph the x values and the residual values.</a:t>
            </a:r>
            <a:endParaRPr lang="en-US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057832" y="762000"/>
          <a:ext cx="7028336" cy="5852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9271"/>
                <a:gridCol w="439271"/>
                <a:gridCol w="439271"/>
                <a:gridCol w="439271"/>
                <a:gridCol w="439271"/>
                <a:gridCol w="439271"/>
                <a:gridCol w="439271"/>
                <a:gridCol w="439271"/>
                <a:gridCol w="439271"/>
                <a:gridCol w="439271"/>
                <a:gridCol w="439271"/>
                <a:gridCol w="439271"/>
                <a:gridCol w="439271"/>
                <a:gridCol w="439271"/>
                <a:gridCol w="439271"/>
                <a:gridCol w="439271"/>
              </a:tblGrid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>
          <a:xfrm>
            <a:off x="4572000" y="609600"/>
            <a:ext cx="0" cy="6217920"/>
          </a:xfrm>
          <a:prstGeom prst="straightConnector1">
            <a:avLst/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777240" y="3691466"/>
            <a:ext cx="7589520" cy="0"/>
          </a:xfrm>
          <a:prstGeom prst="straightConnector1">
            <a:avLst/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4936947" y="4060826"/>
            <a:ext cx="152400" cy="1524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374392" y="2734733"/>
            <a:ext cx="152400" cy="1524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254044" y="3159477"/>
            <a:ext cx="152400" cy="1524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813247" y="4537076"/>
            <a:ext cx="152400" cy="1524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04800" y="990600"/>
            <a:ext cx="40895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y-GB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ŷ</a:t>
            </a:r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= 0.4x + 2.8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057832" y="762000"/>
          <a:ext cx="7028336" cy="5852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9271"/>
                <a:gridCol w="439271"/>
                <a:gridCol w="439271"/>
                <a:gridCol w="439271"/>
                <a:gridCol w="439271"/>
                <a:gridCol w="439271"/>
                <a:gridCol w="439271"/>
                <a:gridCol w="439271"/>
                <a:gridCol w="439271"/>
                <a:gridCol w="439271"/>
                <a:gridCol w="439271"/>
                <a:gridCol w="439271"/>
                <a:gridCol w="439271"/>
                <a:gridCol w="439271"/>
                <a:gridCol w="439271"/>
                <a:gridCol w="439271"/>
              </a:tblGrid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>
          <a:xfrm>
            <a:off x="4572000" y="609600"/>
            <a:ext cx="0" cy="6217920"/>
          </a:xfrm>
          <a:prstGeom prst="straightConnector1">
            <a:avLst/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777240" y="3691466"/>
            <a:ext cx="7589520" cy="0"/>
          </a:xfrm>
          <a:prstGeom prst="straightConnector1">
            <a:avLst/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4933950" y="2505075"/>
            <a:ext cx="152400" cy="1524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374392" y="3972983"/>
            <a:ext cx="152400" cy="1524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258807" y="4716814"/>
            <a:ext cx="152400" cy="1524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818010" y="4708526"/>
            <a:ext cx="152400" cy="1524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825672" y="0"/>
            <a:ext cx="549265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Linear or Non-linear?</a:t>
            </a:r>
            <a:endParaRPr lang="en-US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6692195" y="3978627"/>
            <a:ext cx="152400" cy="1524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6125" y="2967335"/>
            <a:ext cx="61917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emplates/Handouts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225777" y="609600"/>
            <a:ext cx="7236122" cy="5638800"/>
            <a:chOff x="225777" y="575733"/>
            <a:chExt cx="7236122" cy="5638800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7636" t="12301" b="22680"/>
            <a:stretch>
              <a:fillRect/>
            </a:stretch>
          </p:blipFill>
          <p:spPr bwMode="auto">
            <a:xfrm>
              <a:off x="225777" y="575733"/>
              <a:ext cx="7236122" cy="5638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" name="Oval 2"/>
            <p:cNvSpPr/>
            <p:nvPr/>
          </p:nvSpPr>
          <p:spPr>
            <a:xfrm>
              <a:off x="804332" y="5209822"/>
              <a:ext cx="304800" cy="3048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1171221" y="3714044"/>
              <a:ext cx="304800" cy="3048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1916287" y="5192889"/>
              <a:ext cx="304800" cy="3048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2277532" y="3702756"/>
              <a:ext cx="304800" cy="3048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027334" y="1112520"/>
          <a:ext cx="1981200" cy="463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  <a:gridCol w="990600"/>
              </a:tblGrid>
              <a:tr h="772160">
                <a:tc>
                  <a:txBody>
                    <a:bodyPr/>
                    <a:lstStyle/>
                    <a:p>
                      <a:pPr algn="ctr"/>
                      <a:r>
                        <a:rPr lang="en-US" sz="4000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4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i="1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en-US" sz="4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7216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7216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7216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7216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72160">
                <a:tc>
                  <a:txBody>
                    <a:bodyPr/>
                    <a:lstStyle/>
                    <a:p>
                      <a:pPr algn="ctr"/>
                      <a:endParaRPr lang="en-US" sz="4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ictur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33" y="156832"/>
            <a:ext cx="4572000" cy="2914885"/>
          </a:xfrm>
          <a:prstGeom prst="rect">
            <a:avLst/>
          </a:prstGeom>
        </p:spPr>
      </p:pic>
      <p:pic>
        <p:nvPicPr>
          <p:cNvPr id="3" name="Picture 2" descr="Pictur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82633" y="156832"/>
            <a:ext cx="4572000" cy="2914885"/>
          </a:xfrm>
          <a:prstGeom prst="rect">
            <a:avLst/>
          </a:prstGeom>
        </p:spPr>
      </p:pic>
      <p:pic>
        <p:nvPicPr>
          <p:cNvPr id="4" name="Picture 3" descr="Pictur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755065"/>
            <a:ext cx="4572000" cy="2914885"/>
          </a:xfrm>
          <a:prstGeom prst="rect">
            <a:avLst/>
          </a:prstGeom>
        </p:spPr>
      </p:pic>
      <p:pic>
        <p:nvPicPr>
          <p:cNvPr id="5" name="Picture 4" descr="Pictur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3755065"/>
            <a:ext cx="4572000" cy="29148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609600"/>
            <a:ext cx="9144001" cy="50167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What is a residual?</a:t>
            </a:r>
          </a:p>
          <a:p>
            <a:pPr algn="ctr"/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difference between observed and predicted </a:t>
            </a:r>
            <a:r>
              <a:rPr lang="en-US" sz="4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values</a:t>
            </a:r>
          </a:p>
          <a:p>
            <a:pPr algn="ctr"/>
            <a:endParaRPr lang="en-US" sz="40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How do you find the residual?</a:t>
            </a:r>
          </a:p>
          <a:p>
            <a:pPr marL="1604963" indent="-457200">
              <a:buAutoNum type="arabicPeriod"/>
            </a:pP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length of vertical line from predicted to observed.</a:t>
            </a:r>
          </a:p>
          <a:p>
            <a:pPr marL="1604963" indent="-457200">
              <a:buAutoNum type="arabicPeriod"/>
            </a:pP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y - </a:t>
            </a:r>
            <a:r>
              <a:rPr lang="cy-GB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ŷ</a:t>
            </a:r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4681" y="687571"/>
          <a:ext cx="4381500" cy="2372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6300"/>
                <a:gridCol w="876300"/>
                <a:gridCol w="876300"/>
                <a:gridCol w="876300"/>
                <a:gridCol w="876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en-US" sz="1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y-GB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ŷ</a:t>
                      </a:r>
                      <a:endParaRPr lang="en-US" sz="1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Informal Residual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lang="en-US" sz="14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cy-GB" sz="14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ŷ</a:t>
                      </a:r>
                      <a:endParaRPr lang="en-US" sz="1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661489" y="687571"/>
          <a:ext cx="4381500" cy="2372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6300"/>
                <a:gridCol w="876300"/>
                <a:gridCol w="876300"/>
                <a:gridCol w="876300"/>
                <a:gridCol w="876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en-US" sz="1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y-GB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ŷ</a:t>
                      </a:r>
                      <a:endParaRPr lang="en-US" sz="1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Informal Residual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lang="en-US" sz="14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cy-GB" sz="14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ŷ</a:t>
                      </a:r>
                      <a:endParaRPr lang="en-US" sz="1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4681" y="4008473"/>
          <a:ext cx="4381500" cy="2372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6300"/>
                <a:gridCol w="876300"/>
                <a:gridCol w="876300"/>
                <a:gridCol w="876300"/>
                <a:gridCol w="876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en-US" sz="1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y-GB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ŷ</a:t>
                      </a:r>
                      <a:endParaRPr lang="en-US" sz="1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Informal Residual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lang="en-US" sz="14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cy-GB" sz="14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ŷ</a:t>
                      </a:r>
                      <a:endParaRPr lang="en-US" sz="1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661489" y="4008473"/>
          <a:ext cx="4381500" cy="2372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6300"/>
                <a:gridCol w="876300"/>
                <a:gridCol w="876300"/>
                <a:gridCol w="876300"/>
                <a:gridCol w="876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en-US" sz="1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y-GB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ŷ</a:t>
                      </a:r>
                      <a:endParaRPr lang="en-US" sz="1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Informal Residual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lang="en-US" sz="14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cy-GB" sz="14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ŷ</a:t>
                      </a:r>
                      <a:endParaRPr lang="en-US" sz="1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773" y="7089"/>
            <a:ext cx="54213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98580" y="7089"/>
            <a:ext cx="54213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72" y="3359889"/>
            <a:ext cx="54213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98580" y="3359889"/>
            <a:ext cx="54213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</a:t>
            </a: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335846"/>
            <a:ext cx="8229600" cy="61863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Procedures: </a:t>
            </a:r>
          </a:p>
          <a:p>
            <a:endParaRPr lang="en-US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AutoNum type="arabicPeriod"/>
            </a:pP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Use your wikki stick to “eyeball” a line of best fit.</a:t>
            </a:r>
          </a:p>
          <a:p>
            <a:pPr marL="742950" indent="-742950">
              <a:buAutoNum type="arabicPeriod"/>
            </a:pPr>
            <a:r>
              <a:rPr 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Find </a:t>
            </a:r>
            <a:r>
              <a:rPr lang="cy-GB" sz="36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ŷ</a:t>
            </a:r>
            <a:r>
              <a:rPr lang="cy-GB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(predicted </a:t>
            </a:r>
            <a:r>
              <a:rPr lang="cy-GB" sz="36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  <a:r>
              <a:rPr lang="cy-GB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value) for each </a:t>
            </a:r>
            <a:r>
              <a:rPr lang="cy-GB" sz="36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y-GB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value</a:t>
            </a:r>
            <a:r>
              <a:rPr 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indent="-742950">
              <a:buAutoNum type="arabicPeriod"/>
            </a:pP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Find the informal residual for each </a:t>
            </a:r>
            <a:r>
              <a:rPr lang="en-US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value.</a:t>
            </a:r>
          </a:p>
          <a:p>
            <a:pPr marL="742950" indent="-742950">
              <a:buAutoNum type="arabicPeriod"/>
            </a:pPr>
            <a:r>
              <a:rPr 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Find </a:t>
            </a:r>
            <a:r>
              <a:rPr lang="en-US" sz="36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y - </a:t>
            </a:r>
            <a:r>
              <a:rPr lang="cy-GB" sz="36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ŷ</a:t>
            </a:r>
            <a:r>
              <a:rPr lang="en-US" sz="36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(exact residual) for each </a:t>
            </a:r>
            <a:r>
              <a:rPr lang="en-US" sz="36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value.</a:t>
            </a:r>
          </a:p>
          <a:p>
            <a:pPr marL="742950" indent="-742950">
              <a:buAutoNum type="arabicPeriod" startAt="2"/>
            </a:pPr>
            <a:endParaRPr lang="en-US" sz="36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225777" y="609600"/>
            <a:ext cx="7236122" cy="5638800"/>
            <a:chOff x="225777" y="575733"/>
            <a:chExt cx="7236122" cy="5638800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7636" t="12301" b="22680"/>
            <a:stretch>
              <a:fillRect/>
            </a:stretch>
          </p:blipFill>
          <p:spPr bwMode="auto">
            <a:xfrm>
              <a:off x="225777" y="575733"/>
              <a:ext cx="7236122" cy="5638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" name="Oval 2"/>
            <p:cNvSpPr/>
            <p:nvPr/>
          </p:nvSpPr>
          <p:spPr>
            <a:xfrm>
              <a:off x="804332" y="5209822"/>
              <a:ext cx="304800" cy="3048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1171221" y="3714044"/>
              <a:ext cx="304800" cy="3048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1916287" y="5192889"/>
              <a:ext cx="304800" cy="3048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2277532" y="3702756"/>
              <a:ext cx="304800" cy="3048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027334" y="1112520"/>
          <a:ext cx="1981200" cy="463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  <a:gridCol w="990600"/>
              </a:tblGrid>
              <a:tr h="772160">
                <a:tc>
                  <a:txBody>
                    <a:bodyPr/>
                    <a:lstStyle/>
                    <a:p>
                      <a:pPr algn="ctr"/>
                      <a:r>
                        <a:rPr lang="en-US" sz="4000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4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i="1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en-US" sz="4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7216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7216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7216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7216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72160">
                <a:tc>
                  <a:txBody>
                    <a:bodyPr/>
                    <a:lstStyle/>
                    <a:p>
                      <a:pPr algn="ctr"/>
                      <a:endParaRPr lang="en-US" sz="4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8423931" y="5934670"/>
            <a:ext cx="7200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1.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609600" y="3505200"/>
            <a:ext cx="3886200" cy="1600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527209" y="0"/>
            <a:ext cx="40895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y-GB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ŷ</a:t>
            </a:r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= 0.4x + 2.8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Connector 15"/>
          <p:cNvCxnSpPr>
            <a:stCxn id="4" idx="4"/>
          </p:cNvCxnSpPr>
          <p:nvPr/>
        </p:nvCxnSpPr>
        <p:spPr>
          <a:xfrm>
            <a:off x="1323621" y="4052711"/>
            <a:ext cx="0" cy="747889"/>
          </a:xfrm>
          <a:prstGeom prst="line">
            <a:avLst/>
          </a:prstGeom>
          <a:ln w="28575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447800" y="198120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+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85925" y="5105400"/>
            <a:ext cx="4026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3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90500" y="1143000"/>
          <a:ext cx="8763000" cy="3627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/>
                <a:gridCol w="1752600"/>
                <a:gridCol w="1752600"/>
                <a:gridCol w="1752600"/>
                <a:gridCol w="1752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3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en-US" sz="3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y-GB" sz="3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ŷ</a:t>
                      </a:r>
                      <a:endParaRPr lang="en-US" sz="3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Informal Residual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lang="en-US" sz="32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cy-GB" sz="32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ŷ</a:t>
                      </a:r>
                      <a:endParaRPr lang="en-US" sz="3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3.2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-1.2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3.6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2.5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2.4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4.4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-2.5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-2.6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4.8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1.5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1.2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114800" y="2105025"/>
            <a:ext cx="990600" cy="495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895975" y="2105025"/>
            <a:ext cx="990600" cy="495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77150" y="2105025"/>
            <a:ext cx="990600" cy="495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095750" y="2771775"/>
            <a:ext cx="990600" cy="495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876925" y="2771775"/>
            <a:ext cx="990600" cy="495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658100" y="2771775"/>
            <a:ext cx="990600" cy="495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27209" y="0"/>
            <a:ext cx="40895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y-GB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ŷ</a:t>
            </a:r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= 0.4x + 2.8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225777" y="609600"/>
            <a:ext cx="7236122" cy="5638800"/>
            <a:chOff x="225777" y="575733"/>
            <a:chExt cx="7236122" cy="5638800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7636" t="12301" b="22680"/>
            <a:stretch>
              <a:fillRect/>
            </a:stretch>
          </p:blipFill>
          <p:spPr bwMode="auto">
            <a:xfrm>
              <a:off x="225777" y="575733"/>
              <a:ext cx="7236122" cy="5638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" name="Oval 2"/>
            <p:cNvSpPr/>
            <p:nvPr/>
          </p:nvSpPr>
          <p:spPr>
            <a:xfrm>
              <a:off x="804332" y="5209822"/>
              <a:ext cx="304800" cy="3048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1171221" y="3714044"/>
              <a:ext cx="304800" cy="3048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1916287" y="5192889"/>
              <a:ext cx="304800" cy="3048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2277532" y="3702756"/>
              <a:ext cx="304800" cy="3048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027334" y="1112520"/>
          <a:ext cx="1981200" cy="463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  <a:gridCol w="990600"/>
              </a:tblGrid>
              <a:tr h="772160">
                <a:tc>
                  <a:txBody>
                    <a:bodyPr/>
                    <a:lstStyle/>
                    <a:p>
                      <a:pPr algn="ctr"/>
                      <a:r>
                        <a:rPr lang="en-US" sz="4000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4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i="1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en-US" sz="4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7216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7216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7216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7216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7216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4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4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8423931" y="5934670"/>
            <a:ext cx="7200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Oval 10"/>
          <p:cNvSpPr/>
          <p:nvPr/>
        </p:nvSpPr>
        <p:spPr>
          <a:xfrm>
            <a:off x="3394428" y="2593720"/>
            <a:ext cx="304800" cy="3048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571500" y="2133600"/>
            <a:ext cx="3905250" cy="34671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527209" y="0"/>
            <a:ext cx="40895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y-GB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ŷ</a:t>
            </a:r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= 0.8x + 1.8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1314450" y="4052711"/>
            <a:ext cx="9171" cy="881239"/>
          </a:xfrm>
          <a:prstGeom prst="line">
            <a:avLst/>
          </a:prstGeom>
          <a:ln w="28575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90500" y="1143000"/>
          <a:ext cx="8763000" cy="432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/>
                <a:gridCol w="1752600"/>
                <a:gridCol w="1752600"/>
                <a:gridCol w="1752600"/>
                <a:gridCol w="1752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3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en-US" sz="3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y-GB" sz="3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ŷ</a:t>
                      </a:r>
                      <a:endParaRPr lang="en-US" sz="3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Informal Residual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lang="en-US" sz="32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cy-GB" sz="32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ŷ</a:t>
                      </a:r>
                      <a:endParaRPr lang="en-US" sz="3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2.6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-0.5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-0.6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3.4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3.0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2.6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-3.0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-3.0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5.8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0.5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0.2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8.2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0.5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0.8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114800" y="2105025"/>
            <a:ext cx="990600" cy="495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895975" y="2105025"/>
            <a:ext cx="990600" cy="495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77150" y="2105025"/>
            <a:ext cx="990600" cy="495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095750" y="2771775"/>
            <a:ext cx="990600" cy="495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876925" y="2771775"/>
            <a:ext cx="990600" cy="495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658100" y="2771775"/>
            <a:ext cx="990600" cy="495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27209" y="0"/>
            <a:ext cx="40895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y-GB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ŷ</a:t>
            </a:r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= 0.8x + 1.8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225777" y="609600"/>
            <a:ext cx="7236122" cy="5638800"/>
            <a:chOff x="225777" y="575733"/>
            <a:chExt cx="7236122" cy="5638800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7636" t="12301" b="22680"/>
            <a:stretch>
              <a:fillRect/>
            </a:stretch>
          </p:blipFill>
          <p:spPr bwMode="auto">
            <a:xfrm>
              <a:off x="225777" y="575733"/>
              <a:ext cx="7236122" cy="5638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" name="Oval 2"/>
            <p:cNvSpPr/>
            <p:nvPr/>
          </p:nvSpPr>
          <p:spPr>
            <a:xfrm>
              <a:off x="804332" y="5209822"/>
              <a:ext cx="304800" cy="3048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1171221" y="3714044"/>
              <a:ext cx="304800" cy="3048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1916287" y="5192889"/>
              <a:ext cx="304800" cy="3048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2277532" y="3702756"/>
              <a:ext cx="304800" cy="3048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027334" y="1112520"/>
          <a:ext cx="1981200" cy="463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  <a:gridCol w="990600"/>
              </a:tblGrid>
              <a:tr h="772160">
                <a:tc>
                  <a:txBody>
                    <a:bodyPr/>
                    <a:lstStyle/>
                    <a:p>
                      <a:pPr algn="ctr"/>
                      <a:r>
                        <a:rPr lang="en-US" sz="4000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4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i="1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en-US" sz="4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7216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7216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7216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7216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7216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4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4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8423931" y="5934670"/>
            <a:ext cx="7200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Oval 10"/>
          <p:cNvSpPr/>
          <p:nvPr/>
        </p:nvSpPr>
        <p:spPr>
          <a:xfrm>
            <a:off x="1547037" y="2973572"/>
            <a:ext cx="304800" cy="3048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527209" y="0"/>
            <a:ext cx="40895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y-GB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ŷ</a:t>
            </a:r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= 0.4x + 3.6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598311" y="3231444"/>
            <a:ext cx="3886200" cy="1600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1314450" y="4052711"/>
            <a:ext cx="0" cy="457200"/>
          </a:xfrm>
          <a:prstGeom prst="line">
            <a:avLst/>
          </a:prstGeom>
          <a:ln w="28575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90500" y="1143000"/>
          <a:ext cx="8763000" cy="432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/>
                <a:gridCol w="1752600"/>
                <a:gridCol w="1752600"/>
                <a:gridCol w="1752600"/>
                <a:gridCol w="1752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3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en-US" sz="3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y-GB" sz="3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ŷ</a:t>
                      </a:r>
                      <a:endParaRPr lang="en-US" sz="3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Informal Residual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lang="en-US" sz="32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cy-GB" sz="32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ŷ</a:t>
                      </a:r>
                      <a:endParaRPr lang="en-US" sz="3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-2.0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-2.0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4.4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1.5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1.6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5.2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-3.0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-3.2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5.6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0.5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0.4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4.8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3.5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3.2</a:t>
                      </a:r>
                      <a:endParaRPr 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114800" y="2105025"/>
            <a:ext cx="990600" cy="495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895975" y="2105025"/>
            <a:ext cx="990600" cy="495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77150" y="2105025"/>
            <a:ext cx="990600" cy="495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095750" y="2771775"/>
            <a:ext cx="990600" cy="495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876925" y="2771775"/>
            <a:ext cx="990600" cy="495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658100" y="2771775"/>
            <a:ext cx="990600" cy="495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27210" y="0"/>
            <a:ext cx="40895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y-GB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ŷ</a:t>
            </a:r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= 0.4x + </a:t>
            </a: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3.6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2172</TotalTime>
  <Words>556</Words>
  <Application>Microsoft Office PowerPoint</Application>
  <PresentationFormat>On-screen Show (4:3)</PresentationFormat>
  <Paragraphs>305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Jennifer L. Brown</dc:creator>
  <cp:lastModifiedBy>Dr. Jennifer L. Brown</cp:lastModifiedBy>
  <cp:revision>26</cp:revision>
  <dcterms:created xsi:type="dcterms:W3CDTF">2012-06-12T13:47:00Z</dcterms:created>
  <dcterms:modified xsi:type="dcterms:W3CDTF">2014-12-06T15:07:37Z</dcterms:modified>
</cp:coreProperties>
</file>