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90" r:id="rId2"/>
    <p:sldId id="391" r:id="rId3"/>
  </p:sldIdLst>
  <p:sldSz cx="9144000" cy="6858000" type="screen4x3"/>
  <p:notesSz cx="6858000" cy="9144000"/>
  <p:defaultTextStyle>
    <a:defPPr>
      <a:defRPr lang="en-US"/>
    </a:defPPr>
    <a:lvl1pPr marL="0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3" autoAdjust="0"/>
    <p:restoredTop sz="94660"/>
  </p:normalViewPr>
  <p:slideViewPr>
    <p:cSldViewPr>
      <p:cViewPr varScale="1">
        <p:scale>
          <a:sx n="81" d="100"/>
          <a:sy n="81" d="100"/>
        </p:scale>
        <p:origin x="1435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EEF6E-7D23-4B9A-97B7-FE46A0376944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94477-9FC8-4944-9DA4-B281E2F837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58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6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6" indent="0">
              <a:buNone/>
              <a:defRPr sz="2800"/>
            </a:lvl2pPr>
            <a:lvl3pPr marL="914293" indent="0">
              <a:buNone/>
              <a:defRPr sz="2400"/>
            </a:lvl3pPr>
            <a:lvl4pPr marL="1371440" indent="0">
              <a:buNone/>
              <a:defRPr sz="2000"/>
            </a:lvl4pPr>
            <a:lvl5pPr marL="1828586" indent="0">
              <a:buNone/>
              <a:defRPr sz="2000"/>
            </a:lvl5pPr>
            <a:lvl6pPr marL="2285733" indent="0">
              <a:buNone/>
              <a:defRPr sz="2000"/>
            </a:lvl6pPr>
            <a:lvl7pPr marL="2742879" indent="0">
              <a:buNone/>
              <a:defRPr sz="2000"/>
            </a:lvl7pPr>
            <a:lvl8pPr marL="3200026" indent="0">
              <a:buNone/>
              <a:defRPr sz="2000"/>
            </a:lvl8pPr>
            <a:lvl9pPr marL="3657172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6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9" tIns="45714" rIns="91429" bIns="4571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E4C62-0C8F-4830-A2F3-8AC6B9DDEB45}" type="datetimeFigureOut">
              <a:rPr lang="en-US" smtClean="0"/>
              <a:pPr/>
              <a:t>7/1/2014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73446-59A3-43E9-B813-44FF176BE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9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0" indent="-342860" algn="l" defTabSz="91429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3" indent="-285717" algn="l" defTabSz="91429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7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13" indent="-228573" algn="l" defTabSz="91429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9" indent="-228573" algn="l" defTabSz="91429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0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53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99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4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2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traight Arrow Connector 23"/>
          <p:cNvCxnSpPr>
            <a:stCxn id="17" idx="3"/>
            <a:endCxn id="18" idx="1"/>
          </p:cNvCxnSpPr>
          <p:nvPr/>
        </p:nvCxnSpPr>
        <p:spPr>
          <a:xfrm>
            <a:off x="4419600" y="2133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8" idx="3"/>
          </p:cNvCxnSpPr>
          <p:nvPr/>
        </p:nvCxnSpPr>
        <p:spPr>
          <a:xfrm>
            <a:off x="5867400" y="2161822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9" idx="3"/>
            <a:endCxn id="20" idx="1"/>
          </p:cNvCxnSpPr>
          <p:nvPr/>
        </p:nvCxnSpPr>
        <p:spPr>
          <a:xfrm flipV="1">
            <a:off x="7202310" y="2168877"/>
            <a:ext cx="28222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6" idx="2"/>
          </p:cNvCxnSpPr>
          <p:nvPr/>
        </p:nvCxnSpPr>
        <p:spPr>
          <a:xfrm rot="5400000">
            <a:off x="1066800" y="32385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6200000" flipH="1">
            <a:off x="3292108" y="3234253"/>
            <a:ext cx="50238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8" idx="2"/>
          </p:cNvCxnSpPr>
          <p:nvPr/>
        </p:nvCxnSpPr>
        <p:spPr>
          <a:xfrm rot="16200000" flipH="1">
            <a:off x="4866922" y="3000022"/>
            <a:ext cx="10103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9" idx="2"/>
          </p:cNvCxnSpPr>
          <p:nvPr/>
        </p:nvCxnSpPr>
        <p:spPr>
          <a:xfrm rot="5400000">
            <a:off x="6364110" y="3067755"/>
            <a:ext cx="87489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0" idx="2"/>
          </p:cNvCxnSpPr>
          <p:nvPr/>
        </p:nvCxnSpPr>
        <p:spPr>
          <a:xfrm rot="16200000" flipH="1">
            <a:off x="7762522" y="3208866"/>
            <a:ext cx="59266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79778" y="1329267"/>
            <a:ext cx="17526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742950" indent="-742950" algn="ctr"/>
            <a:r>
              <a:rPr lang="en-US" sz="24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 Narrow" pitchFamily="34" charset="0"/>
              </a:rPr>
              <a:t>1. Put the</a:t>
            </a:r>
          </a:p>
          <a:p>
            <a:pPr marL="742950" indent="-742950" algn="ctr"/>
            <a:r>
              <a:rPr lang="en-US" sz="24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 Narrow" pitchFamily="34" charset="0"/>
              </a:rPr>
              <a:t>equations in</a:t>
            </a:r>
          </a:p>
          <a:p>
            <a:pPr algn="ctr"/>
            <a:r>
              <a:rPr lang="en-US" sz="24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 Narrow" pitchFamily="34" charset="0"/>
              </a:rPr>
              <a:t>___________ form.</a:t>
            </a:r>
            <a:endParaRPr lang="en-US" sz="24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67000" y="1295400"/>
            <a:ext cx="1752600" cy="16927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2. Decide what to multiply by so you can __________ one variable</a:t>
            </a:r>
            <a:r>
              <a:rPr lang="en-US" sz="20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 Narrow" pitchFamily="34" charset="0"/>
              </a:rPr>
              <a:t>.</a:t>
            </a:r>
            <a:endParaRPr lang="en-US" sz="20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 Narrow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76800" y="1905000"/>
            <a:ext cx="9906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742950" indent="-742950" algn="ctr"/>
            <a:r>
              <a:rPr lang="en-US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3</a:t>
            </a:r>
            <a:r>
              <a:rPr lang="en-US" sz="24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 Narrow" pitchFamily="34" charset="0"/>
              </a:rPr>
              <a:t>. ___.</a:t>
            </a:r>
          </a:p>
        </p:txBody>
      </p:sp>
      <p:sp>
        <p:nvSpPr>
          <p:cNvPr id="7" name="Rectangle 6"/>
          <p:cNvSpPr/>
          <p:nvPr/>
        </p:nvSpPr>
        <p:spPr>
          <a:xfrm>
            <a:off x="6324600" y="1752600"/>
            <a:ext cx="9906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4</a:t>
            </a:r>
            <a:r>
              <a:rPr lang="en-US" sz="24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 Narrow" pitchFamily="34" charset="0"/>
              </a:rPr>
              <a:t>. </a:t>
            </a:r>
            <a:r>
              <a:rPr lang="en-US" sz="2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_____</a:t>
            </a:r>
            <a:r>
              <a:rPr lang="en-US" sz="24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 Narrow" pitchFamily="34" charset="0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7399867" y="1430867"/>
            <a:ext cx="1295400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indent="1588" algn="ctr"/>
            <a:r>
              <a:rPr lang="en-US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5</a:t>
            </a:r>
            <a:r>
              <a:rPr lang="en-US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 Narrow" pitchFamily="34" charset="0"/>
              </a:rPr>
              <a:t>. _______ the value into </a:t>
            </a:r>
            <a:r>
              <a:rPr lang="en-US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the</a:t>
            </a:r>
            <a:r>
              <a:rPr lang="en-US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 Narrow" pitchFamily="34" charset="0"/>
              </a:rPr>
              <a:t> original equation.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7200" y="1295400"/>
            <a:ext cx="1752600" cy="1676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667000" y="1295400"/>
            <a:ext cx="1752600" cy="1676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876800" y="1828800"/>
            <a:ext cx="990600" cy="6660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400799" y="1752599"/>
            <a:ext cx="801511" cy="8777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484533" y="1425221"/>
            <a:ext cx="1148645" cy="1487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stCxn id="16" idx="3"/>
          </p:cNvCxnSpPr>
          <p:nvPr/>
        </p:nvCxnSpPr>
        <p:spPr>
          <a:xfrm>
            <a:off x="2209800" y="21336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68489" y="3493910"/>
            <a:ext cx="1752600" cy="26782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698045" y="3493911"/>
            <a:ext cx="1752600" cy="26782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639734" y="3488267"/>
            <a:ext cx="1490133" cy="17610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321778" y="3510844"/>
            <a:ext cx="939800" cy="17610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490178" y="3516488"/>
            <a:ext cx="1190978" cy="17610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Cloud Callout 44"/>
          <p:cNvSpPr/>
          <p:nvPr/>
        </p:nvSpPr>
        <p:spPr>
          <a:xfrm flipV="1">
            <a:off x="1524000" y="5867400"/>
            <a:ext cx="1524000" cy="762000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Cloud Callout 45"/>
          <p:cNvSpPr/>
          <p:nvPr/>
        </p:nvSpPr>
        <p:spPr>
          <a:xfrm flipV="1">
            <a:off x="3733800" y="5867400"/>
            <a:ext cx="1524000" cy="762000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Cloud Callout 46"/>
          <p:cNvSpPr/>
          <p:nvPr/>
        </p:nvSpPr>
        <p:spPr>
          <a:xfrm flipV="1">
            <a:off x="5410200" y="5181600"/>
            <a:ext cx="1143000" cy="762000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loud Callout 47"/>
          <p:cNvSpPr/>
          <p:nvPr/>
        </p:nvSpPr>
        <p:spPr>
          <a:xfrm flipV="1">
            <a:off x="6553200" y="5181600"/>
            <a:ext cx="1143000" cy="762000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loud Callout 48"/>
          <p:cNvSpPr/>
          <p:nvPr/>
        </p:nvSpPr>
        <p:spPr>
          <a:xfrm flipV="1">
            <a:off x="8001000" y="5181600"/>
            <a:ext cx="1143000" cy="762000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1231758" y="0"/>
            <a:ext cx="668048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Solving a System of Equations</a:t>
            </a:r>
          </a:p>
          <a:p>
            <a:pPr algn="ctr"/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by Elimination</a:t>
            </a:r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6642556"/>
            <a:ext cx="91440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 smtClean="0">
                <a:cs typeface="Times New Roman" panose="02020603050405020304" pitchFamily="18" charset="0"/>
              </a:rPr>
              <a:t>© 2009, Dr. Jennifer L. Bell, LaGrange High School, LaGrange, Georgia</a:t>
            </a:r>
            <a:r>
              <a:rPr lang="en-US" sz="800" dirty="0">
                <a:cs typeface="Times New Roman" panose="02020603050405020304" pitchFamily="18" charset="0"/>
              </a:rPr>
              <a:t> </a:t>
            </a:r>
            <a:r>
              <a:rPr lang="en-US" sz="800" dirty="0" smtClean="0">
                <a:cs typeface="Times New Roman" panose="02020603050405020304" pitchFamily="18" charset="0"/>
              </a:rPr>
              <a:t>         Adapted from various sources</a:t>
            </a:r>
            <a:r>
              <a:rPr lang="en-US" sz="800" dirty="0" smtClean="0"/>
              <a:t>          (MCC9-12.A.REI.1</a:t>
            </a:r>
            <a:r>
              <a:rPr lang="en-US" sz="800" dirty="0"/>
              <a:t>; MCC9-12.A.REI.3; MCC9-12.A.REI.5</a:t>
            </a:r>
            <a:r>
              <a:rPr lang="en-US" sz="800" dirty="0" smtClean="0"/>
              <a:t>; MCC9-12.A.REI.6</a:t>
            </a:r>
            <a:r>
              <a:rPr lang="en-US" sz="800" dirty="0"/>
              <a:t>; MCC9-12.A.REI.12)</a:t>
            </a:r>
            <a:endParaRPr lang="en-US" dirty="0"/>
          </a:p>
        </p:txBody>
      </p:sp>
      <p:sp>
        <p:nvSpPr>
          <p:cNvPr id="33" name="WordArt 5"/>
          <p:cNvSpPr>
            <a:spLocks noChangeArrowheads="1" noChangeShapeType="1" noTextEdit="1"/>
          </p:cNvSpPr>
          <p:nvPr/>
        </p:nvSpPr>
        <p:spPr bwMode="auto">
          <a:xfrm>
            <a:off x="533400" y="3575304"/>
            <a:ext cx="1600200" cy="20787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y = x - 1</a:t>
            </a:r>
          </a:p>
          <a:p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x </a:t>
            </a:r>
            <a:r>
              <a:rPr lang="es-E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+ y = </a:t>
            </a:r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3</a:t>
            </a:r>
          </a:p>
          <a:p>
            <a:endParaRPr lang="es-ES" sz="3600" kern="1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endParaRPr lang="es-ES" sz="3600" kern="1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3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traight Arrow Connector 23"/>
          <p:cNvCxnSpPr>
            <a:stCxn id="17" idx="3"/>
            <a:endCxn id="18" idx="1"/>
          </p:cNvCxnSpPr>
          <p:nvPr/>
        </p:nvCxnSpPr>
        <p:spPr>
          <a:xfrm>
            <a:off x="4419600" y="2133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8" idx="3"/>
          </p:cNvCxnSpPr>
          <p:nvPr/>
        </p:nvCxnSpPr>
        <p:spPr>
          <a:xfrm>
            <a:off x="5867400" y="2161822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9" idx="3"/>
            <a:endCxn id="20" idx="1"/>
          </p:cNvCxnSpPr>
          <p:nvPr/>
        </p:nvCxnSpPr>
        <p:spPr>
          <a:xfrm flipV="1">
            <a:off x="7202310" y="2168877"/>
            <a:ext cx="28222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6" idx="2"/>
          </p:cNvCxnSpPr>
          <p:nvPr/>
        </p:nvCxnSpPr>
        <p:spPr>
          <a:xfrm rot="5400000">
            <a:off x="1066800" y="32385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6200000" flipH="1">
            <a:off x="3292108" y="3234253"/>
            <a:ext cx="50238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8" idx="2"/>
          </p:cNvCxnSpPr>
          <p:nvPr/>
        </p:nvCxnSpPr>
        <p:spPr>
          <a:xfrm rot="16200000" flipH="1">
            <a:off x="4866922" y="3000022"/>
            <a:ext cx="10103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9" idx="2"/>
          </p:cNvCxnSpPr>
          <p:nvPr/>
        </p:nvCxnSpPr>
        <p:spPr>
          <a:xfrm rot="5400000">
            <a:off x="6364110" y="3067755"/>
            <a:ext cx="87489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0" idx="2"/>
          </p:cNvCxnSpPr>
          <p:nvPr/>
        </p:nvCxnSpPr>
        <p:spPr>
          <a:xfrm rot="16200000" flipH="1">
            <a:off x="7762522" y="3208866"/>
            <a:ext cx="59266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79778" y="1329267"/>
            <a:ext cx="17526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742950" indent="-742950" algn="ctr"/>
            <a:r>
              <a:rPr lang="en-US" sz="24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 Narrow" pitchFamily="34" charset="0"/>
              </a:rPr>
              <a:t>1. Put the</a:t>
            </a:r>
          </a:p>
          <a:p>
            <a:pPr marL="742950" indent="-742950" algn="ctr"/>
            <a:r>
              <a:rPr lang="en-US" sz="24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 Narrow" pitchFamily="34" charset="0"/>
              </a:rPr>
              <a:t>equations in</a:t>
            </a:r>
          </a:p>
          <a:p>
            <a:pPr algn="ctr"/>
            <a:r>
              <a:rPr lang="en-US" sz="24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 Narrow" pitchFamily="34" charset="0"/>
              </a:rPr>
              <a:t>standard form.</a:t>
            </a:r>
            <a:endParaRPr lang="en-US" sz="24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67000" y="1295400"/>
            <a:ext cx="1752600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2. Decide what to multiply by so you can eliminate one variable</a:t>
            </a:r>
            <a:r>
              <a:rPr lang="en-US" sz="20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 Narrow" pitchFamily="34" charset="0"/>
              </a:rPr>
              <a:t>.</a:t>
            </a:r>
            <a:endParaRPr lang="en-US" sz="20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Arial Narrow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76800" y="1905000"/>
            <a:ext cx="9906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742950" indent="-742950" algn="ctr"/>
            <a:r>
              <a:rPr lang="en-US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3</a:t>
            </a:r>
            <a:r>
              <a:rPr lang="en-US" sz="24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 Narrow" pitchFamily="34" charset="0"/>
              </a:rPr>
              <a:t>. Add.</a:t>
            </a:r>
          </a:p>
        </p:txBody>
      </p:sp>
      <p:sp>
        <p:nvSpPr>
          <p:cNvPr id="7" name="Rectangle 6"/>
          <p:cNvSpPr/>
          <p:nvPr/>
        </p:nvSpPr>
        <p:spPr>
          <a:xfrm>
            <a:off x="6324600" y="1752600"/>
            <a:ext cx="9906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4</a:t>
            </a:r>
            <a:r>
              <a:rPr lang="en-US" sz="2400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 Narrow" pitchFamily="34" charset="0"/>
              </a:rPr>
              <a:t>. Solve.</a:t>
            </a:r>
          </a:p>
        </p:txBody>
      </p:sp>
      <p:sp>
        <p:nvSpPr>
          <p:cNvPr id="8" name="Rectangle 7"/>
          <p:cNvSpPr/>
          <p:nvPr/>
        </p:nvSpPr>
        <p:spPr>
          <a:xfrm>
            <a:off x="7399867" y="1430867"/>
            <a:ext cx="1295400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indent="1588" algn="ctr"/>
            <a:r>
              <a:rPr lang="en-US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5</a:t>
            </a:r>
            <a:r>
              <a:rPr lang="en-US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 Narrow" pitchFamily="34" charset="0"/>
              </a:rPr>
              <a:t>. Substitute the value into </a:t>
            </a:r>
            <a:r>
              <a:rPr lang="en-US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Narrow" pitchFamily="34" charset="0"/>
              </a:rPr>
              <a:t>the</a:t>
            </a:r>
            <a:r>
              <a:rPr lang="en-US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Arial Narrow" pitchFamily="34" charset="0"/>
              </a:rPr>
              <a:t> original equation.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57200" y="1295400"/>
            <a:ext cx="1752600" cy="1676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667000" y="1295400"/>
            <a:ext cx="1752600" cy="1676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876800" y="1828800"/>
            <a:ext cx="990600" cy="6660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400799" y="1752599"/>
            <a:ext cx="801511" cy="8777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484533" y="1425221"/>
            <a:ext cx="1148645" cy="1487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stCxn id="16" idx="3"/>
          </p:cNvCxnSpPr>
          <p:nvPr/>
        </p:nvCxnSpPr>
        <p:spPr>
          <a:xfrm>
            <a:off x="2209800" y="21336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68489" y="3493910"/>
            <a:ext cx="1752600" cy="26782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698045" y="3493911"/>
            <a:ext cx="1752600" cy="26782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639734" y="3488267"/>
            <a:ext cx="1490133" cy="17610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321778" y="3510844"/>
            <a:ext cx="939800" cy="17610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490178" y="3516488"/>
            <a:ext cx="1190978" cy="17610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Cloud Callout 44"/>
          <p:cNvSpPr/>
          <p:nvPr/>
        </p:nvSpPr>
        <p:spPr>
          <a:xfrm flipV="1">
            <a:off x="1524000" y="5867400"/>
            <a:ext cx="1524000" cy="762000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Cloud Callout 45"/>
          <p:cNvSpPr/>
          <p:nvPr/>
        </p:nvSpPr>
        <p:spPr>
          <a:xfrm flipV="1">
            <a:off x="3733800" y="5867400"/>
            <a:ext cx="1524000" cy="762000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Cloud Callout 46"/>
          <p:cNvSpPr/>
          <p:nvPr/>
        </p:nvSpPr>
        <p:spPr>
          <a:xfrm flipV="1">
            <a:off x="5410200" y="5181600"/>
            <a:ext cx="1143000" cy="762000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loud Callout 47"/>
          <p:cNvSpPr/>
          <p:nvPr/>
        </p:nvSpPr>
        <p:spPr>
          <a:xfrm flipV="1">
            <a:off x="6553200" y="5181600"/>
            <a:ext cx="1143000" cy="762000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loud Callout 48"/>
          <p:cNvSpPr/>
          <p:nvPr/>
        </p:nvSpPr>
        <p:spPr>
          <a:xfrm flipV="1">
            <a:off x="8001000" y="5181600"/>
            <a:ext cx="1143000" cy="762000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1231758" y="0"/>
            <a:ext cx="668048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Solving a System of Equations</a:t>
            </a:r>
          </a:p>
          <a:p>
            <a:pPr algn="ctr"/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by Elimination</a:t>
            </a:r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3" name="WordArt 5"/>
          <p:cNvSpPr>
            <a:spLocks noChangeArrowheads="1" noChangeShapeType="1" noTextEdit="1"/>
          </p:cNvSpPr>
          <p:nvPr/>
        </p:nvSpPr>
        <p:spPr bwMode="auto">
          <a:xfrm>
            <a:off x="533400" y="3575304"/>
            <a:ext cx="1600200" cy="20787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y = x - 1</a:t>
            </a:r>
          </a:p>
          <a:p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x </a:t>
            </a:r>
            <a:r>
              <a:rPr lang="es-E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+ y = </a:t>
            </a:r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3</a:t>
            </a:r>
          </a:p>
          <a:p>
            <a:endParaRPr lang="es-ES" sz="3600" kern="1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y = x – 1</a:t>
            </a:r>
          </a:p>
          <a:p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-x   -x</a:t>
            </a:r>
          </a:p>
          <a:p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-x + y = -1</a:t>
            </a:r>
          </a:p>
          <a:p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34" name="WordArt 5"/>
          <p:cNvSpPr>
            <a:spLocks noChangeArrowheads="1" noChangeShapeType="1" noTextEdit="1"/>
          </p:cNvSpPr>
          <p:nvPr/>
        </p:nvSpPr>
        <p:spPr bwMode="auto">
          <a:xfrm>
            <a:off x="1752600" y="6019800"/>
            <a:ext cx="1039368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-x + y </a:t>
            </a:r>
            <a:r>
              <a:rPr lang="es-E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= </a:t>
            </a:r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- </a:t>
            </a:r>
            <a:r>
              <a:rPr lang="es-E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</a:p>
          <a:p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x </a:t>
            </a:r>
            <a:r>
              <a:rPr lang="es-E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+ y = 3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36" name="WordArt 5"/>
          <p:cNvSpPr>
            <a:spLocks noChangeArrowheads="1" noChangeShapeType="1" noTextEdit="1"/>
          </p:cNvSpPr>
          <p:nvPr/>
        </p:nvSpPr>
        <p:spPr bwMode="auto">
          <a:xfrm>
            <a:off x="2779776" y="3581400"/>
            <a:ext cx="1600200" cy="8686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-x + y </a:t>
            </a:r>
            <a:r>
              <a:rPr lang="es-E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= </a:t>
            </a:r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- </a:t>
            </a:r>
            <a:r>
              <a:rPr lang="es-E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</a:p>
          <a:p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x </a:t>
            </a:r>
            <a:r>
              <a:rPr lang="es-E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+ y = 3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38" name="WordArt 5"/>
          <p:cNvSpPr>
            <a:spLocks noChangeArrowheads="1" noChangeShapeType="1" noTextEdit="1"/>
          </p:cNvSpPr>
          <p:nvPr/>
        </p:nvSpPr>
        <p:spPr bwMode="auto">
          <a:xfrm>
            <a:off x="3962400" y="6019800"/>
            <a:ext cx="1039368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s-E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eliminate</a:t>
            </a:r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x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51" name="WordArt 5"/>
          <p:cNvSpPr>
            <a:spLocks noChangeArrowheads="1" noChangeShapeType="1" noTextEdit="1"/>
          </p:cNvSpPr>
          <p:nvPr/>
        </p:nvSpPr>
        <p:spPr bwMode="auto">
          <a:xfrm>
            <a:off x="4523232" y="3541776"/>
            <a:ext cx="1514856" cy="106375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-x + y </a:t>
            </a:r>
            <a:r>
              <a:rPr lang="es-E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= </a:t>
            </a:r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- 1</a:t>
            </a:r>
          </a:p>
          <a:p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x </a:t>
            </a:r>
            <a:r>
              <a:rPr lang="es-E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+ y = </a:t>
            </a:r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3</a:t>
            </a:r>
          </a:p>
          <a:p>
            <a:pPr algn="ctr"/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2y = 2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4840224" y="4255008"/>
            <a:ext cx="1066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>
            <a:off x="4597908" y="3723132"/>
            <a:ext cx="609600" cy="228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6" name="WordArt 5"/>
          <p:cNvSpPr>
            <a:spLocks noChangeArrowheads="1" noChangeShapeType="1" noTextEdit="1"/>
          </p:cNvSpPr>
          <p:nvPr/>
        </p:nvSpPr>
        <p:spPr bwMode="auto">
          <a:xfrm>
            <a:off x="5638800" y="5413248"/>
            <a:ext cx="734568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2y = 2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57" name="WordArt 5"/>
          <p:cNvSpPr>
            <a:spLocks noChangeArrowheads="1" noChangeShapeType="1" noTextEdit="1"/>
          </p:cNvSpPr>
          <p:nvPr/>
        </p:nvSpPr>
        <p:spPr bwMode="auto">
          <a:xfrm>
            <a:off x="6324600" y="3581400"/>
            <a:ext cx="905256" cy="106375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s-ES" sz="3600" u="sng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2y</a:t>
            </a:r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= </a:t>
            </a:r>
            <a:r>
              <a:rPr lang="es-ES" sz="3600" u="sng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</a:p>
          <a:p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2     2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533400" y="5029200"/>
            <a:ext cx="1066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>
            <a:off x="1066800" y="4648200"/>
            <a:ext cx="457200" cy="152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1" name="WordArt 5"/>
          <p:cNvSpPr>
            <a:spLocks noChangeArrowheads="1" noChangeShapeType="1" noTextEdit="1"/>
          </p:cNvSpPr>
          <p:nvPr/>
        </p:nvSpPr>
        <p:spPr bwMode="auto">
          <a:xfrm>
            <a:off x="6781800" y="5410200"/>
            <a:ext cx="734568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y = 1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62" name="WordArt 5"/>
          <p:cNvSpPr>
            <a:spLocks noChangeArrowheads="1" noChangeShapeType="1" noTextEdit="1"/>
          </p:cNvSpPr>
          <p:nvPr/>
        </p:nvSpPr>
        <p:spPr bwMode="auto">
          <a:xfrm>
            <a:off x="7540752" y="3614928"/>
            <a:ext cx="1066800" cy="8686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x </a:t>
            </a:r>
            <a:r>
              <a:rPr lang="es-E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+ </a:t>
            </a:r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(1) </a:t>
            </a:r>
            <a:r>
              <a:rPr lang="es-E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= </a:t>
            </a:r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3</a:t>
            </a:r>
          </a:p>
          <a:p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-1      -1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>
            <a:off x="7555992" y="4483608"/>
            <a:ext cx="1066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WordArt 5"/>
          <p:cNvSpPr>
            <a:spLocks noChangeArrowheads="1" noChangeShapeType="1" noTextEdit="1"/>
          </p:cNvSpPr>
          <p:nvPr/>
        </p:nvSpPr>
        <p:spPr bwMode="auto">
          <a:xfrm>
            <a:off x="8153400" y="5410200"/>
            <a:ext cx="734568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s-E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x = 2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65" name="WordArt 14"/>
          <p:cNvSpPr>
            <a:spLocks noChangeArrowheads="1" noChangeShapeType="1" noTextEdit="1"/>
          </p:cNvSpPr>
          <p:nvPr/>
        </p:nvSpPr>
        <p:spPr bwMode="auto">
          <a:xfrm>
            <a:off x="6577584" y="6077712"/>
            <a:ext cx="1447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(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2, 1)</a:t>
            </a:r>
          </a:p>
        </p:txBody>
      </p:sp>
      <p:cxnSp>
        <p:nvCxnSpPr>
          <p:cNvPr id="66" name="Straight Connector 65"/>
          <p:cNvCxnSpPr/>
          <p:nvPr/>
        </p:nvCxnSpPr>
        <p:spPr>
          <a:xfrm rot="5400000">
            <a:off x="7734300" y="3924300"/>
            <a:ext cx="609600" cy="228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>
            <a:off x="6248400" y="3657600"/>
            <a:ext cx="304800" cy="152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>
            <a:off x="6324600" y="4267200"/>
            <a:ext cx="304800" cy="152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0" y="6642556"/>
            <a:ext cx="91440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 smtClean="0">
                <a:cs typeface="Times New Roman" panose="02020603050405020304" pitchFamily="18" charset="0"/>
              </a:rPr>
              <a:t>© 2009, Dr. Jennifer L. Bell, LaGrange High School, LaGrange, Georgia</a:t>
            </a:r>
            <a:r>
              <a:rPr lang="en-US" sz="800" dirty="0">
                <a:cs typeface="Times New Roman" panose="02020603050405020304" pitchFamily="18" charset="0"/>
              </a:rPr>
              <a:t> </a:t>
            </a:r>
            <a:r>
              <a:rPr lang="en-US" sz="800" dirty="0" smtClean="0">
                <a:cs typeface="Times New Roman" panose="02020603050405020304" pitchFamily="18" charset="0"/>
              </a:rPr>
              <a:t>         Adapted from various sources</a:t>
            </a:r>
            <a:r>
              <a:rPr lang="en-US" sz="800" dirty="0" smtClean="0"/>
              <a:t>          (MCC9-12.A.REI.1</a:t>
            </a:r>
            <a:r>
              <a:rPr lang="en-US" sz="800" dirty="0"/>
              <a:t>; MCC9-12.A.REI.3; MCC9-12.A.REI.5</a:t>
            </a:r>
            <a:r>
              <a:rPr lang="en-US" sz="800" dirty="0" smtClean="0"/>
              <a:t>; MCC9-12.A.REI.6</a:t>
            </a:r>
            <a:r>
              <a:rPr lang="en-US" sz="800" dirty="0"/>
              <a:t>; MCC9-12.A.REI.12)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092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33" grpId="0" animBg="1"/>
      <p:bldP spid="34" grpId="0" animBg="1"/>
      <p:bldP spid="36" grpId="0" animBg="1"/>
      <p:bldP spid="38" grpId="0" animBg="1"/>
      <p:bldP spid="51" grpId="0" animBg="1"/>
      <p:bldP spid="56" grpId="0" animBg="1"/>
      <p:bldP spid="57" grpId="0" animBg="1"/>
      <p:bldP spid="61" grpId="0" animBg="1"/>
      <p:bldP spid="62" grpId="0" animBg="1"/>
      <p:bldP spid="64" grpId="0" animBg="1"/>
      <p:bldP spid="6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272</Words>
  <Application>Microsoft Office PowerPoint</Application>
  <PresentationFormat>On-screen Show (4:3)</PresentationFormat>
  <Paragraphs>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Arial Narrow</vt:lpstr>
      <vt:lpstr>Calibri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Jennifer L. Bell</dc:creator>
  <cp:lastModifiedBy>Dr. Jennifer L. Brown</cp:lastModifiedBy>
  <cp:revision>333</cp:revision>
  <dcterms:created xsi:type="dcterms:W3CDTF">2010-07-22T12:50:27Z</dcterms:created>
  <dcterms:modified xsi:type="dcterms:W3CDTF">2014-07-01T18:59:23Z</dcterms:modified>
</cp:coreProperties>
</file>