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328" r:id="rId2"/>
    <p:sldId id="329" r:id="rId3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CC33"/>
    <a:srgbClr val="009900"/>
    <a:srgbClr val="FF3300"/>
    <a:srgbClr val="9900FF"/>
    <a:srgbClr val="6600CC"/>
    <a:srgbClr val="F8F8F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2166" y="-9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9977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A1587-838C-46FC-9A78-6CDFB99A1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D0633-9429-4165-9D73-A990A9F1B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4AC25-EE40-40FF-B79E-FF90BD94D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568B2-6D25-4C70-B96C-B30124778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CCB82-EA78-4211-9CD0-46C50259C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88908-22E4-4CBC-ABB9-D370AE818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3EC96-8C08-409A-9135-099CAB818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0CD3B-BEF6-4F77-9166-F652A15DA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1F659-5D9E-4096-BE30-F19D1AAA1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5DBC8-E164-45CC-A5BB-D117902F0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41757-EB38-444D-9FAF-F01873EB9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E57884-E267-4D71-A6DB-49A0D5CC1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-20637" y="640080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Arial Narrow" pitchFamily="34" charset="0"/>
              </a:rPr>
              <a:t>© 2009, Dr. Jennifer L. Bell, LaGrange High School, LaGrange, Georgia			Adapted from various sources</a:t>
            </a:r>
            <a:endParaRPr lang="en-US" sz="1000" dirty="0">
              <a:latin typeface="Arial Narrow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 l="3581" t="26157" r="5075" b="14642"/>
          <a:stretch>
            <a:fillRect/>
          </a:stretch>
        </p:blipFill>
        <p:spPr bwMode="auto">
          <a:xfrm>
            <a:off x="0" y="1600200"/>
            <a:ext cx="9144000" cy="457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Rectangle 53"/>
          <p:cNvSpPr/>
          <p:nvPr/>
        </p:nvSpPr>
        <p:spPr>
          <a:xfrm>
            <a:off x="2438400" y="2057400"/>
            <a:ext cx="3810000" cy="419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336288" y="2514600"/>
            <a:ext cx="269016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__________</a:t>
            </a:r>
            <a:r>
              <a:rPr lang="en-US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</a:t>
            </a:r>
          </a:p>
          <a:p>
            <a:pPr algn="ctr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equations.</a:t>
            </a:r>
          </a:p>
        </p:txBody>
      </p:sp>
      <p:sp>
        <p:nvSpPr>
          <p:cNvPr id="5" name="Rectangle 4"/>
          <p:cNvSpPr/>
          <p:nvPr/>
        </p:nvSpPr>
        <p:spPr>
          <a:xfrm>
            <a:off x="6300223" y="4267200"/>
            <a:ext cx="276229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Locate the</a:t>
            </a:r>
          </a:p>
          <a:p>
            <a:pPr algn="ctr">
              <a:defRPr/>
            </a:pPr>
            <a:r>
              <a:rPr lang="en-US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_____________</a:t>
            </a:r>
            <a:r>
              <a:rPr lang="en-US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en-US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429000"/>
            <a:ext cx="138371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 + y =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4648200"/>
            <a:ext cx="86594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 = y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427288" y="2100263"/>
            <a:ext cx="3808412" cy="3733800"/>
            <a:chOff x="1174" y="1488"/>
            <a:chExt cx="2399" cy="2352"/>
          </a:xfrm>
        </p:grpSpPr>
        <p:pic>
          <p:nvPicPr>
            <p:cNvPr id="19478" name="Picture 29" descr="grids"/>
            <p:cNvPicPr>
              <a:picLocks noChangeAspect="1" noChangeArrowheads="1"/>
            </p:cNvPicPr>
            <p:nvPr/>
          </p:nvPicPr>
          <p:blipFill>
            <a:blip r:embed="rId3" cstate="print">
              <a:lum bright="40000" contrast="-40000"/>
            </a:blip>
            <a:srcRect l="15088" t="14334" r="10364" b="10641"/>
            <a:stretch>
              <a:fillRect/>
            </a:stretch>
          </p:blipFill>
          <p:spPr bwMode="auto">
            <a:xfrm>
              <a:off x="1200" y="1584"/>
              <a:ext cx="2352" cy="2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9" name="Line 30"/>
            <p:cNvSpPr>
              <a:spLocks noChangeShapeType="1"/>
            </p:cNvSpPr>
            <p:nvPr/>
          </p:nvSpPr>
          <p:spPr bwMode="auto">
            <a:xfrm>
              <a:off x="1221" y="2670"/>
              <a:ext cx="23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0" name="Line 31"/>
            <p:cNvSpPr>
              <a:spLocks noChangeShapeType="1"/>
            </p:cNvSpPr>
            <p:nvPr/>
          </p:nvSpPr>
          <p:spPr bwMode="auto">
            <a:xfrm flipH="1">
              <a:off x="2382" y="1488"/>
              <a:ext cx="0" cy="23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1" name="Text Box 32"/>
            <p:cNvSpPr txBox="1">
              <a:spLocks noChangeArrowheads="1"/>
            </p:cNvSpPr>
            <p:nvPr/>
          </p:nvSpPr>
          <p:spPr bwMode="auto">
            <a:xfrm>
              <a:off x="1174" y="2676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-8</a:t>
              </a:r>
            </a:p>
          </p:txBody>
        </p:sp>
        <p:sp>
          <p:nvSpPr>
            <p:cNvPr id="19482" name="Text Box 33"/>
            <p:cNvSpPr txBox="1">
              <a:spLocks noChangeArrowheads="1"/>
            </p:cNvSpPr>
            <p:nvPr/>
          </p:nvSpPr>
          <p:spPr bwMode="auto">
            <a:xfrm>
              <a:off x="1434" y="2676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-6</a:t>
              </a:r>
            </a:p>
          </p:txBody>
        </p:sp>
        <p:sp>
          <p:nvSpPr>
            <p:cNvPr id="19483" name="Text Box 34"/>
            <p:cNvSpPr txBox="1">
              <a:spLocks noChangeArrowheads="1"/>
            </p:cNvSpPr>
            <p:nvPr/>
          </p:nvSpPr>
          <p:spPr bwMode="auto">
            <a:xfrm>
              <a:off x="1706" y="2676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-4</a:t>
              </a:r>
            </a:p>
          </p:txBody>
        </p:sp>
        <p:sp>
          <p:nvSpPr>
            <p:cNvPr id="19484" name="Text Box 35"/>
            <p:cNvSpPr txBox="1">
              <a:spLocks noChangeArrowheads="1"/>
            </p:cNvSpPr>
            <p:nvPr/>
          </p:nvSpPr>
          <p:spPr bwMode="auto">
            <a:xfrm>
              <a:off x="1984" y="2672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-2</a:t>
              </a:r>
            </a:p>
          </p:txBody>
        </p:sp>
        <p:sp>
          <p:nvSpPr>
            <p:cNvPr id="19485" name="Text Box 36"/>
            <p:cNvSpPr txBox="1">
              <a:spLocks noChangeArrowheads="1"/>
            </p:cNvSpPr>
            <p:nvPr/>
          </p:nvSpPr>
          <p:spPr bwMode="auto">
            <a:xfrm>
              <a:off x="2153" y="228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9486" name="Text Box 37"/>
            <p:cNvSpPr txBox="1">
              <a:spLocks noChangeArrowheads="1"/>
            </p:cNvSpPr>
            <p:nvPr/>
          </p:nvSpPr>
          <p:spPr bwMode="auto">
            <a:xfrm>
              <a:off x="2805" y="267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9487" name="Text Box 38"/>
            <p:cNvSpPr txBox="1">
              <a:spLocks noChangeArrowheads="1"/>
            </p:cNvSpPr>
            <p:nvPr/>
          </p:nvSpPr>
          <p:spPr bwMode="auto">
            <a:xfrm>
              <a:off x="2554" y="267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9488" name="Text Box 39"/>
            <p:cNvSpPr txBox="1">
              <a:spLocks noChangeArrowheads="1"/>
            </p:cNvSpPr>
            <p:nvPr/>
          </p:nvSpPr>
          <p:spPr bwMode="auto">
            <a:xfrm>
              <a:off x="3077" y="266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19489" name="Text Box 40"/>
            <p:cNvSpPr txBox="1">
              <a:spLocks noChangeArrowheads="1"/>
            </p:cNvSpPr>
            <p:nvPr/>
          </p:nvSpPr>
          <p:spPr bwMode="auto">
            <a:xfrm>
              <a:off x="3341" y="266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19490" name="Text Box 41"/>
            <p:cNvSpPr txBox="1">
              <a:spLocks noChangeArrowheads="1"/>
            </p:cNvSpPr>
            <p:nvPr/>
          </p:nvSpPr>
          <p:spPr bwMode="auto">
            <a:xfrm>
              <a:off x="2153" y="202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9491" name="Text Box 42"/>
            <p:cNvSpPr txBox="1">
              <a:spLocks noChangeArrowheads="1"/>
            </p:cNvSpPr>
            <p:nvPr/>
          </p:nvSpPr>
          <p:spPr bwMode="auto">
            <a:xfrm>
              <a:off x="2153" y="1759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19492" name="Text Box 43"/>
            <p:cNvSpPr txBox="1">
              <a:spLocks noChangeArrowheads="1"/>
            </p:cNvSpPr>
            <p:nvPr/>
          </p:nvSpPr>
          <p:spPr bwMode="auto">
            <a:xfrm>
              <a:off x="2097" y="3070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-4</a:t>
              </a:r>
            </a:p>
          </p:txBody>
        </p:sp>
        <p:sp>
          <p:nvSpPr>
            <p:cNvPr id="19493" name="Text Box 44"/>
            <p:cNvSpPr txBox="1">
              <a:spLocks noChangeArrowheads="1"/>
            </p:cNvSpPr>
            <p:nvPr/>
          </p:nvSpPr>
          <p:spPr bwMode="auto">
            <a:xfrm>
              <a:off x="2097" y="3342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-6</a:t>
              </a:r>
            </a:p>
          </p:txBody>
        </p:sp>
        <p:sp>
          <p:nvSpPr>
            <p:cNvPr id="19494" name="Text Box 45"/>
            <p:cNvSpPr txBox="1">
              <a:spLocks noChangeArrowheads="1"/>
            </p:cNvSpPr>
            <p:nvPr/>
          </p:nvSpPr>
          <p:spPr bwMode="auto">
            <a:xfrm>
              <a:off x="2097" y="3597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-8</a:t>
              </a:r>
            </a:p>
          </p:txBody>
        </p:sp>
        <p:sp>
          <p:nvSpPr>
            <p:cNvPr id="19495" name="Text Box 46"/>
            <p:cNvSpPr txBox="1">
              <a:spLocks noChangeArrowheads="1"/>
            </p:cNvSpPr>
            <p:nvPr/>
          </p:nvSpPr>
          <p:spPr bwMode="auto">
            <a:xfrm>
              <a:off x="2097" y="2802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-2</a:t>
              </a:r>
            </a:p>
          </p:txBody>
        </p:sp>
        <p:sp>
          <p:nvSpPr>
            <p:cNvPr id="19496" name="Text Box 47"/>
            <p:cNvSpPr txBox="1">
              <a:spLocks noChangeArrowheads="1"/>
            </p:cNvSpPr>
            <p:nvPr/>
          </p:nvSpPr>
          <p:spPr bwMode="auto">
            <a:xfrm>
              <a:off x="2153" y="149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19497" name="Line 48"/>
            <p:cNvSpPr>
              <a:spLocks noChangeShapeType="1"/>
            </p:cNvSpPr>
            <p:nvPr/>
          </p:nvSpPr>
          <p:spPr bwMode="auto">
            <a:xfrm>
              <a:off x="1329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8" name="Line 49"/>
            <p:cNvSpPr>
              <a:spLocks noChangeShapeType="1"/>
            </p:cNvSpPr>
            <p:nvPr/>
          </p:nvSpPr>
          <p:spPr bwMode="auto">
            <a:xfrm>
              <a:off x="2909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9" name="Line 50"/>
            <p:cNvSpPr>
              <a:spLocks noChangeShapeType="1"/>
            </p:cNvSpPr>
            <p:nvPr/>
          </p:nvSpPr>
          <p:spPr bwMode="auto">
            <a:xfrm>
              <a:off x="3181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0" name="Line 51"/>
            <p:cNvSpPr>
              <a:spLocks noChangeShapeType="1"/>
            </p:cNvSpPr>
            <p:nvPr/>
          </p:nvSpPr>
          <p:spPr bwMode="auto">
            <a:xfrm>
              <a:off x="3445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1" name="Line 52"/>
            <p:cNvSpPr>
              <a:spLocks noChangeShapeType="1"/>
            </p:cNvSpPr>
            <p:nvPr/>
          </p:nvSpPr>
          <p:spPr bwMode="auto">
            <a:xfrm>
              <a:off x="1594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2" name="Line 53"/>
            <p:cNvSpPr>
              <a:spLocks noChangeShapeType="1"/>
            </p:cNvSpPr>
            <p:nvPr/>
          </p:nvSpPr>
          <p:spPr bwMode="auto">
            <a:xfrm>
              <a:off x="1866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3" name="Line 54"/>
            <p:cNvSpPr>
              <a:spLocks noChangeShapeType="1"/>
            </p:cNvSpPr>
            <p:nvPr/>
          </p:nvSpPr>
          <p:spPr bwMode="auto">
            <a:xfrm>
              <a:off x="2092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4" name="Line 55"/>
            <p:cNvSpPr>
              <a:spLocks noChangeShapeType="1"/>
            </p:cNvSpPr>
            <p:nvPr/>
          </p:nvSpPr>
          <p:spPr bwMode="auto">
            <a:xfrm>
              <a:off x="2645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5" name="Line 56"/>
            <p:cNvSpPr>
              <a:spLocks noChangeShapeType="1"/>
            </p:cNvSpPr>
            <p:nvPr/>
          </p:nvSpPr>
          <p:spPr bwMode="auto">
            <a:xfrm>
              <a:off x="2340" y="1879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6" name="Line 57"/>
            <p:cNvSpPr>
              <a:spLocks noChangeShapeType="1"/>
            </p:cNvSpPr>
            <p:nvPr/>
          </p:nvSpPr>
          <p:spPr bwMode="auto">
            <a:xfrm>
              <a:off x="2340" y="1614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7" name="Line 58"/>
            <p:cNvSpPr>
              <a:spLocks noChangeShapeType="1"/>
            </p:cNvSpPr>
            <p:nvPr/>
          </p:nvSpPr>
          <p:spPr bwMode="auto">
            <a:xfrm>
              <a:off x="2341" y="2143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8" name="Line 59"/>
            <p:cNvSpPr>
              <a:spLocks noChangeShapeType="1"/>
            </p:cNvSpPr>
            <p:nvPr/>
          </p:nvSpPr>
          <p:spPr bwMode="auto">
            <a:xfrm>
              <a:off x="2327" y="2402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9" name="Line 60"/>
            <p:cNvSpPr>
              <a:spLocks noChangeShapeType="1"/>
            </p:cNvSpPr>
            <p:nvPr/>
          </p:nvSpPr>
          <p:spPr bwMode="auto">
            <a:xfrm>
              <a:off x="2340" y="3194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10" name="Line 61"/>
            <p:cNvSpPr>
              <a:spLocks noChangeShapeType="1"/>
            </p:cNvSpPr>
            <p:nvPr/>
          </p:nvSpPr>
          <p:spPr bwMode="auto">
            <a:xfrm>
              <a:off x="2341" y="2938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11" name="Line 62"/>
            <p:cNvSpPr>
              <a:spLocks noChangeShapeType="1"/>
            </p:cNvSpPr>
            <p:nvPr/>
          </p:nvSpPr>
          <p:spPr bwMode="auto">
            <a:xfrm>
              <a:off x="2335" y="3461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12" name="Line 63"/>
            <p:cNvSpPr>
              <a:spLocks noChangeShapeType="1"/>
            </p:cNvSpPr>
            <p:nvPr/>
          </p:nvSpPr>
          <p:spPr bwMode="auto">
            <a:xfrm>
              <a:off x="2341" y="3725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152400" y="2286000"/>
            <a:ext cx="2209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Put the </a:t>
            </a:r>
            <a:r>
              <a:rPr lang="en-US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equations in </a:t>
            </a:r>
            <a:r>
              <a:rPr lang="en-US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_______________</a:t>
            </a:r>
            <a:endParaRPr lang="en-US" sz="1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defRPr/>
            </a:pPr>
            <a:r>
              <a:rPr lang="en-US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form.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16430" y="0"/>
            <a:ext cx="79111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Solving a System of Equations</a:t>
            </a:r>
          </a:p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by Graphing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63645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MCC9-12.A.REI.1; MCC9-12.A.REI.3; MCC9-12.A.REI.5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; MCC9-12.A.REI.6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; MCC9-12.A.REI.12; MCC9-12.A.REI.11)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-20637" y="640080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Arial Narrow" pitchFamily="34" charset="0"/>
              </a:rPr>
              <a:t>© 2009, Dr. Jennifer L. Bell, LaGrange High School, LaGrange, Georgia			Adapted from various sources</a:t>
            </a:r>
            <a:endParaRPr lang="en-US" sz="1000" dirty="0">
              <a:latin typeface="Arial Narrow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 l="3581" t="26157" r="5075" b="14642"/>
          <a:stretch>
            <a:fillRect/>
          </a:stretch>
        </p:blipFill>
        <p:spPr bwMode="auto">
          <a:xfrm>
            <a:off x="0" y="1600200"/>
            <a:ext cx="9144000" cy="457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Rectangle 53"/>
          <p:cNvSpPr/>
          <p:nvPr/>
        </p:nvSpPr>
        <p:spPr>
          <a:xfrm>
            <a:off x="2438400" y="2057400"/>
            <a:ext cx="3810000" cy="419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69288" y="2514600"/>
            <a:ext cx="162416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Graph the</a:t>
            </a:r>
          </a:p>
          <a:p>
            <a:pPr algn="ctr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equations.</a:t>
            </a:r>
          </a:p>
        </p:txBody>
      </p:sp>
      <p:sp>
        <p:nvSpPr>
          <p:cNvPr id="5" name="Rectangle 4"/>
          <p:cNvSpPr/>
          <p:nvPr/>
        </p:nvSpPr>
        <p:spPr>
          <a:xfrm>
            <a:off x="6680935" y="4267200"/>
            <a:ext cx="200086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Locate the</a:t>
            </a:r>
          </a:p>
          <a:p>
            <a:pPr algn="ctr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intersection.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3429000"/>
            <a:ext cx="138371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 + y =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4648200"/>
            <a:ext cx="86594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 = y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7075" y="3810000"/>
            <a:ext cx="195117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 = - x + 2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" y="5105400"/>
            <a:ext cx="98937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 = x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427288" y="2100263"/>
            <a:ext cx="3808412" cy="3733800"/>
            <a:chOff x="1174" y="1488"/>
            <a:chExt cx="2399" cy="2352"/>
          </a:xfrm>
        </p:grpSpPr>
        <p:pic>
          <p:nvPicPr>
            <p:cNvPr id="19478" name="Picture 29" descr="grids"/>
            <p:cNvPicPr>
              <a:picLocks noChangeAspect="1" noChangeArrowheads="1"/>
            </p:cNvPicPr>
            <p:nvPr/>
          </p:nvPicPr>
          <p:blipFill>
            <a:blip r:embed="rId3" cstate="print">
              <a:lum bright="40000" contrast="-40000"/>
            </a:blip>
            <a:srcRect l="15088" t="14334" r="10364" b="10641"/>
            <a:stretch>
              <a:fillRect/>
            </a:stretch>
          </p:blipFill>
          <p:spPr bwMode="auto">
            <a:xfrm>
              <a:off x="1200" y="1584"/>
              <a:ext cx="2352" cy="2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9" name="Line 30"/>
            <p:cNvSpPr>
              <a:spLocks noChangeShapeType="1"/>
            </p:cNvSpPr>
            <p:nvPr/>
          </p:nvSpPr>
          <p:spPr bwMode="auto">
            <a:xfrm>
              <a:off x="1221" y="2670"/>
              <a:ext cx="23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0" name="Line 31"/>
            <p:cNvSpPr>
              <a:spLocks noChangeShapeType="1"/>
            </p:cNvSpPr>
            <p:nvPr/>
          </p:nvSpPr>
          <p:spPr bwMode="auto">
            <a:xfrm flipH="1">
              <a:off x="2382" y="1488"/>
              <a:ext cx="0" cy="23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81" name="Text Box 32"/>
            <p:cNvSpPr txBox="1">
              <a:spLocks noChangeArrowheads="1"/>
            </p:cNvSpPr>
            <p:nvPr/>
          </p:nvSpPr>
          <p:spPr bwMode="auto">
            <a:xfrm>
              <a:off x="1174" y="2676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-8</a:t>
              </a:r>
            </a:p>
          </p:txBody>
        </p:sp>
        <p:sp>
          <p:nvSpPr>
            <p:cNvPr id="19482" name="Text Box 33"/>
            <p:cNvSpPr txBox="1">
              <a:spLocks noChangeArrowheads="1"/>
            </p:cNvSpPr>
            <p:nvPr/>
          </p:nvSpPr>
          <p:spPr bwMode="auto">
            <a:xfrm>
              <a:off x="1434" y="2676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-6</a:t>
              </a:r>
            </a:p>
          </p:txBody>
        </p:sp>
        <p:sp>
          <p:nvSpPr>
            <p:cNvPr id="19483" name="Text Box 34"/>
            <p:cNvSpPr txBox="1">
              <a:spLocks noChangeArrowheads="1"/>
            </p:cNvSpPr>
            <p:nvPr/>
          </p:nvSpPr>
          <p:spPr bwMode="auto">
            <a:xfrm>
              <a:off x="1706" y="2676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-4</a:t>
              </a:r>
            </a:p>
          </p:txBody>
        </p:sp>
        <p:sp>
          <p:nvSpPr>
            <p:cNvPr id="19484" name="Text Box 35"/>
            <p:cNvSpPr txBox="1">
              <a:spLocks noChangeArrowheads="1"/>
            </p:cNvSpPr>
            <p:nvPr/>
          </p:nvSpPr>
          <p:spPr bwMode="auto">
            <a:xfrm>
              <a:off x="1984" y="2672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-2</a:t>
              </a:r>
            </a:p>
          </p:txBody>
        </p:sp>
        <p:sp>
          <p:nvSpPr>
            <p:cNvPr id="19485" name="Text Box 36"/>
            <p:cNvSpPr txBox="1">
              <a:spLocks noChangeArrowheads="1"/>
            </p:cNvSpPr>
            <p:nvPr/>
          </p:nvSpPr>
          <p:spPr bwMode="auto">
            <a:xfrm>
              <a:off x="2153" y="228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9486" name="Text Box 37"/>
            <p:cNvSpPr txBox="1">
              <a:spLocks noChangeArrowheads="1"/>
            </p:cNvSpPr>
            <p:nvPr/>
          </p:nvSpPr>
          <p:spPr bwMode="auto">
            <a:xfrm>
              <a:off x="2805" y="267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9487" name="Text Box 38"/>
            <p:cNvSpPr txBox="1">
              <a:spLocks noChangeArrowheads="1"/>
            </p:cNvSpPr>
            <p:nvPr/>
          </p:nvSpPr>
          <p:spPr bwMode="auto">
            <a:xfrm>
              <a:off x="2554" y="267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9488" name="Text Box 39"/>
            <p:cNvSpPr txBox="1">
              <a:spLocks noChangeArrowheads="1"/>
            </p:cNvSpPr>
            <p:nvPr/>
          </p:nvSpPr>
          <p:spPr bwMode="auto">
            <a:xfrm>
              <a:off x="3077" y="266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19489" name="Text Box 40"/>
            <p:cNvSpPr txBox="1">
              <a:spLocks noChangeArrowheads="1"/>
            </p:cNvSpPr>
            <p:nvPr/>
          </p:nvSpPr>
          <p:spPr bwMode="auto">
            <a:xfrm>
              <a:off x="3341" y="266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19490" name="Text Box 41"/>
            <p:cNvSpPr txBox="1">
              <a:spLocks noChangeArrowheads="1"/>
            </p:cNvSpPr>
            <p:nvPr/>
          </p:nvSpPr>
          <p:spPr bwMode="auto">
            <a:xfrm>
              <a:off x="2153" y="202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9491" name="Text Box 42"/>
            <p:cNvSpPr txBox="1">
              <a:spLocks noChangeArrowheads="1"/>
            </p:cNvSpPr>
            <p:nvPr/>
          </p:nvSpPr>
          <p:spPr bwMode="auto">
            <a:xfrm>
              <a:off x="2153" y="1759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19492" name="Text Box 43"/>
            <p:cNvSpPr txBox="1">
              <a:spLocks noChangeArrowheads="1"/>
            </p:cNvSpPr>
            <p:nvPr/>
          </p:nvSpPr>
          <p:spPr bwMode="auto">
            <a:xfrm>
              <a:off x="2097" y="3070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-4</a:t>
              </a:r>
            </a:p>
          </p:txBody>
        </p:sp>
        <p:sp>
          <p:nvSpPr>
            <p:cNvPr id="19493" name="Text Box 44"/>
            <p:cNvSpPr txBox="1">
              <a:spLocks noChangeArrowheads="1"/>
            </p:cNvSpPr>
            <p:nvPr/>
          </p:nvSpPr>
          <p:spPr bwMode="auto">
            <a:xfrm>
              <a:off x="2097" y="3342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-6</a:t>
              </a:r>
            </a:p>
          </p:txBody>
        </p:sp>
        <p:sp>
          <p:nvSpPr>
            <p:cNvPr id="19494" name="Text Box 45"/>
            <p:cNvSpPr txBox="1">
              <a:spLocks noChangeArrowheads="1"/>
            </p:cNvSpPr>
            <p:nvPr/>
          </p:nvSpPr>
          <p:spPr bwMode="auto">
            <a:xfrm>
              <a:off x="2097" y="3597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-8</a:t>
              </a:r>
            </a:p>
          </p:txBody>
        </p:sp>
        <p:sp>
          <p:nvSpPr>
            <p:cNvPr id="19495" name="Text Box 46"/>
            <p:cNvSpPr txBox="1">
              <a:spLocks noChangeArrowheads="1"/>
            </p:cNvSpPr>
            <p:nvPr/>
          </p:nvSpPr>
          <p:spPr bwMode="auto">
            <a:xfrm>
              <a:off x="2097" y="2802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-2</a:t>
              </a:r>
            </a:p>
          </p:txBody>
        </p:sp>
        <p:sp>
          <p:nvSpPr>
            <p:cNvPr id="19496" name="Text Box 47"/>
            <p:cNvSpPr txBox="1">
              <a:spLocks noChangeArrowheads="1"/>
            </p:cNvSpPr>
            <p:nvPr/>
          </p:nvSpPr>
          <p:spPr bwMode="auto">
            <a:xfrm>
              <a:off x="2153" y="149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19497" name="Line 48"/>
            <p:cNvSpPr>
              <a:spLocks noChangeShapeType="1"/>
            </p:cNvSpPr>
            <p:nvPr/>
          </p:nvSpPr>
          <p:spPr bwMode="auto">
            <a:xfrm>
              <a:off x="1329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8" name="Line 49"/>
            <p:cNvSpPr>
              <a:spLocks noChangeShapeType="1"/>
            </p:cNvSpPr>
            <p:nvPr/>
          </p:nvSpPr>
          <p:spPr bwMode="auto">
            <a:xfrm>
              <a:off x="2909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99" name="Line 50"/>
            <p:cNvSpPr>
              <a:spLocks noChangeShapeType="1"/>
            </p:cNvSpPr>
            <p:nvPr/>
          </p:nvSpPr>
          <p:spPr bwMode="auto">
            <a:xfrm>
              <a:off x="3181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0" name="Line 51"/>
            <p:cNvSpPr>
              <a:spLocks noChangeShapeType="1"/>
            </p:cNvSpPr>
            <p:nvPr/>
          </p:nvSpPr>
          <p:spPr bwMode="auto">
            <a:xfrm>
              <a:off x="3445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1" name="Line 52"/>
            <p:cNvSpPr>
              <a:spLocks noChangeShapeType="1"/>
            </p:cNvSpPr>
            <p:nvPr/>
          </p:nvSpPr>
          <p:spPr bwMode="auto">
            <a:xfrm>
              <a:off x="1594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2" name="Line 53"/>
            <p:cNvSpPr>
              <a:spLocks noChangeShapeType="1"/>
            </p:cNvSpPr>
            <p:nvPr/>
          </p:nvSpPr>
          <p:spPr bwMode="auto">
            <a:xfrm>
              <a:off x="1866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3" name="Line 54"/>
            <p:cNvSpPr>
              <a:spLocks noChangeShapeType="1"/>
            </p:cNvSpPr>
            <p:nvPr/>
          </p:nvSpPr>
          <p:spPr bwMode="auto">
            <a:xfrm>
              <a:off x="2092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4" name="Line 55"/>
            <p:cNvSpPr>
              <a:spLocks noChangeShapeType="1"/>
            </p:cNvSpPr>
            <p:nvPr/>
          </p:nvSpPr>
          <p:spPr bwMode="auto">
            <a:xfrm>
              <a:off x="2645" y="2636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5" name="Line 56"/>
            <p:cNvSpPr>
              <a:spLocks noChangeShapeType="1"/>
            </p:cNvSpPr>
            <p:nvPr/>
          </p:nvSpPr>
          <p:spPr bwMode="auto">
            <a:xfrm>
              <a:off x="2340" y="1879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6" name="Line 57"/>
            <p:cNvSpPr>
              <a:spLocks noChangeShapeType="1"/>
            </p:cNvSpPr>
            <p:nvPr/>
          </p:nvSpPr>
          <p:spPr bwMode="auto">
            <a:xfrm>
              <a:off x="2340" y="1614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7" name="Line 58"/>
            <p:cNvSpPr>
              <a:spLocks noChangeShapeType="1"/>
            </p:cNvSpPr>
            <p:nvPr/>
          </p:nvSpPr>
          <p:spPr bwMode="auto">
            <a:xfrm>
              <a:off x="2341" y="2143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8" name="Line 59"/>
            <p:cNvSpPr>
              <a:spLocks noChangeShapeType="1"/>
            </p:cNvSpPr>
            <p:nvPr/>
          </p:nvSpPr>
          <p:spPr bwMode="auto">
            <a:xfrm>
              <a:off x="2327" y="2402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09" name="Line 60"/>
            <p:cNvSpPr>
              <a:spLocks noChangeShapeType="1"/>
            </p:cNvSpPr>
            <p:nvPr/>
          </p:nvSpPr>
          <p:spPr bwMode="auto">
            <a:xfrm>
              <a:off x="2340" y="3194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10" name="Line 61"/>
            <p:cNvSpPr>
              <a:spLocks noChangeShapeType="1"/>
            </p:cNvSpPr>
            <p:nvPr/>
          </p:nvSpPr>
          <p:spPr bwMode="auto">
            <a:xfrm>
              <a:off x="2341" y="2938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11" name="Line 62"/>
            <p:cNvSpPr>
              <a:spLocks noChangeShapeType="1"/>
            </p:cNvSpPr>
            <p:nvPr/>
          </p:nvSpPr>
          <p:spPr bwMode="auto">
            <a:xfrm>
              <a:off x="2335" y="3461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12" name="Line 63"/>
            <p:cNvSpPr>
              <a:spLocks noChangeShapeType="1"/>
            </p:cNvSpPr>
            <p:nvPr/>
          </p:nvSpPr>
          <p:spPr bwMode="auto">
            <a:xfrm>
              <a:off x="2341" y="3725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8" name="Oval 90"/>
          <p:cNvSpPr>
            <a:spLocks noChangeArrowheads="1"/>
          </p:cNvSpPr>
          <p:nvPr/>
        </p:nvSpPr>
        <p:spPr bwMode="auto">
          <a:xfrm>
            <a:off x="5322888" y="4524375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Oval 92"/>
          <p:cNvSpPr>
            <a:spLocks noChangeArrowheads="1"/>
          </p:cNvSpPr>
          <p:nvPr/>
        </p:nvSpPr>
        <p:spPr bwMode="auto">
          <a:xfrm>
            <a:off x="4256088" y="3900488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" name="Oval 94"/>
          <p:cNvSpPr>
            <a:spLocks noChangeArrowheads="1"/>
          </p:cNvSpPr>
          <p:nvPr/>
        </p:nvSpPr>
        <p:spPr bwMode="auto">
          <a:xfrm>
            <a:off x="5322888" y="2833688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" name="Line 95"/>
          <p:cNvSpPr>
            <a:spLocks noChangeShapeType="1"/>
          </p:cNvSpPr>
          <p:nvPr/>
        </p:nvSpPr>
        <p:spPr bwMode="auto">
          <a:xfrm flipH="1">
            <a:off x="3265488" y="2300288"/>
            <a:ext cx="2743200" cy="2743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5" name="Text Box 96"/>
          <p:cNvSpPr txBox="1">
            <a:spLocks noChangeArrowheads="1"/>
          </p:cNvSpPr>
          <p:nvPr/>
        </p:nvSpPr>
        <p:spPr bwMode="auto">
          <a:xfrm>
            <a:off x="7086600" y="52578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/>
              <a:t>(1,1)</a:t>
            </a:r>
          </a:p>
        </p:txBody>
      </p:sp>
      <p:sp>
        <p:nvSpPr>
          <p:cNvPr id="58" name="Oval 93"/>
          <p:cNvSpPr>
            <a:spLocks noChangeArrowheads="1"/>
          </p:cNvSpPr>
          <p:nvPr/>
        </p:nvSpPr>
        <p:spPr bwMode="auto">
          <a:xfrm>
            <a:off x="4270375" y="3471863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2286000"/>
            <a:ext cx="2209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Put the </a:t>
            </a:r>
            <a:r>
              <a:rPr lang="en-US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equations in </a:t>
            </a:r>
            <a:r>
              <a:rPr lang="en-US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slope-intercept</a:t>
            </a:r>
          </a:p>
          <a:p>
            <a:pPr algn="ctr">
              <a:defRPr/>
            </a:pPr>
            <a:r>
              <a:rPr lang="en-US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form.</a:t>
            </a:r>
          </a:p>
        </p:txBody>
      </p:sp>
      <p:sp>
        <p:nvSpPr>
          <p:cNvPr id="49" name="Line 91"/>
          <p:cNvSpPr>
            <a:spLocks noChangeShapeType="1"/>
          </p:cNvSpPr>
          <p:nvPr/>
        </p:nvSpPr>
        <p:spPr bwMode="auto">
          <a:xfrm>
            <a:off x="3286125" y="2500313"/>
            <a:ext cx="2714625" cy="26812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3" name="Oval 93"/>
          <p:cNvSpPr>
            <a:spLocks noChangeArrowheads="1"/>
          </p:cNvSpPr>
          <p:nvPr/>
        </p:nvSpPr>
        <p:spPr bwMode="auto">
          <a:xfrm>
            <a:off x="4475163" y="3686175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616430" y="0"/>
            <a:ext cx="79111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Solving a System of Equations</a:t>
            </a:r>
          </a:p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by Graphing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63645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MCC9-12.A.REI.1; MCC9-12.A.REI.3; MCC9-12.A.REI.5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; MCC9-12.A.REI.6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; MCC9-12.A.REI.12; MCC9-12.A.REI.11)</a:t>
            </a:r>
          </a:p>
        </p:txBody>
      </p:sp>
    </p:spTree>
    <p:extLst>
      <p:ext uri="{BB962C8B-B14F-4D97-AF65-F5344CB8AC3E}">
        <p14:creationId xmlns:p14="http://schemas.microsoft.com/office/powerpoint/2010/main" val="394625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</TotalTime>
  <Words>179</Words>
  <Application>Microsoft Office PowerPoint</Application>
  <PresentationFormat>On-screen Show (4:3)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Comic Sans MS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6 -6 Factoring by Grouping</dc:title>
  <dc:creator>Dr. Jennifer L. Brown</dc:creator>
  <cp:lastModifiedBy>Dr. Jennifer L. Brown</cp:lastModifiedBy>
  <cp:revision>154</cp:revision>
  <cp:lastPrinted>1601-01-01T00:00:00Z</cp:lastPrinted>
  <dcterms:created xsi:type="dcterms:W3CDTF">2006-01-28T16:20:13Z</dcterms:created>
  <dcterms:modified xsi:type="dcterms:W3CDTF">2014-07-01T18:58:46Z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