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8" r:id="rId4"/>
    <p:sldId id="257" r:id="rId5"/>
    <p:sldId id="258" r:id="rId6"/>
    <p:sldId id="259" r:id="rId7"/>
    <p:sldId id="260" r:id="rId8"/>
    <p:sldId id="262" r:id="rId9"/>
    <p:sldId id="263" r:id="rId10"/>
    <p:sldId id="264" r:id="rId11"/>
    <p:sldId id="265" r:id="rId12"/>
    <p:sldId id="267" r:id="rId13"/>
    <p:sldId id="268" r:id="rId14"/>
    <p:sldId id="269" r:id="rId15"/>
    <p:sldId id="279" r:id="rId16"/>
    <p:sldId id="282" r:id="rId17"/>
    <p:sldId id="284" r:id="rId18"/>
    <p:sldId id="280" r:id="rId19"/>
    <p:sldId id="275" r:id="rId20"/>
    <p:sldId id="277" r:id="rId21"/>
    <p:sldId id="272" r:id="rId22"/>
    <p:sldId id="273" r:id="rId23"/>
    <p:sldId id="276" r:id="rId24"/>
    <p:sldId id="27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2916" autoAdjust="0"/>
  </p:normalViewPr>
  <p:slideViewPr>
    <p:cSldViewPr>
      <p:cViewPr varScale="1">
        <p:scale>
          <a:sx n="82" d="100"/>
          <a:sy n="82" d="100"/>
        </p:scale>
        <p:origin x="-15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933640-551D-4CC8-85E0-86322050634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565633-CA2C-467E-8D5A-A1F9B8CE73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8E3EE2-49B9-4348-B4F0-ADCA9550BE8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117CA4-9DA7-452F-A14D-6EA972A2068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D62D39-C512-4825-A088-6FBCBC4D868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BFA35B6-64F7-47F7-899B-99D1A9F3F2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8CC6A7C-3B83-448D-9C9B-3B934FE11FE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C37BB3D-2185-4424-8728-5A4DC01D3C1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C98F5C7-671D-4383-A03B-1B9CBF757C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D04200-CF2C-45C4-BA27-F8526DDF1C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9A2576-1BE9-439D-BE94-EE92579BC2A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1D297A9-D1F1-4A8B-A7F9-DB4EB4105A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estpaperairplane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47800"/>
            <a:ext cx="7772400" cy="1470025"/>
          </a:xfrm>
        </p:spPr>
        <p:txBody>
          <a:bodyPr/>
          <a:lstStyle/>
          <a:p>
            <a:pPr eaLnBrk="1" hangingPunct="1">
              <a:defRPr/>
            </a:pPr>
            <a:r>
              <a:rPr lang="en-US" b="1" dirty="0" smtClean="0">
                <a:solidFill>
                  <a:schemeClr val="accent2">
                    <a:lumMod val="75000"/>
                  </a:schemeClr>
                </a:solidFill>
              </a:rPr>
              <a:t>The </a:t>
            </a:r>
            <a:r>
              <a:rPr lang="en-US" b="1" dirty="0" err="1" smtClean="0">
                <a:solidFill>
                  <a:schemeClr val="accent2">
                    <a:lumMod val="75000"/>
                  </a:schemeClr>
                </a:solidFill>
              </a:rPr>
              <a:t>Deltry</a:t>
            </a:r>
            <a:r>
              <a:rPr lang="en-US" b="1" dirty="0" smtClean="0">
                <a:solidFill>
                  <a:schemeClr val="accent2">
                    <a:lumMod val="75000"/>
                  </a:schemeClr>
                </a:solidFill>
              </a:rPr>
              <a:t> Paper Airplane</a:t>
            </a:r>
          </a:p>
        </p:txBody>
      </p:sp>
      <p:sp>
        <p:nvSpPr>
          <p:cNvPr id="2051" name="Rectangle 3"/>
          <p:cNvSpPr>
            <a:spLocks noGrp="1" noChangeArrowheads="1"/>
          </p:cNvSpPr>
          <p:nvPr>
            <p:ph type="subTitle" idx="1"/>
          </p:nvPr>
        </p:nvSpPr>
        <p:spPr>
          <a:xfrm>
            <a:off x="0" y="3203575"/>
            <a:ext cx="9144000" cy="1752600"/>
          </a:xfrm>
        </p:spPr>
        <p:txBody>
          <a:bodyPr/>
          <a:lstStyle/>
          <a:p>
            <a:pPr eaLnBrk="1" hangingPunct="1">
              <a:defRPr/>
            </a:pPr>
            <a:r>
              <a:rPr lang="en-US" dirty="0" smtClean="0">
                <a:solidFill>
                  <a:schemeClr val="accent2">
                    <a:lumMod val="75000"/>
                  </a:schemeClr>
                </a:solidFill>
                <a:hlinkClick r:id="rId2"/>
              </a:rPr>
              <a:t>www.bestpaperairplanes.com</a:t>
            </a:r>
            <a:endParaRPr lang="en-US" dirty="0" smtClean="0">
              <a:solidFill>
                <a:schemeClr val="accent2">
                  <a:lumMod val="75000"/>
                </a:schemeClr>
              </a:solidFill>
            </a:endParaRPr>
          </a:p>
          <a:p>
            <a:pPr eaLnBrk="1" hangingPunct="1">
              <a:defRPr/>
            </a:pPr>
            <a:endParaRPr lang="en-US" dirty="0" smtClean="0">
              <a:solidFill>
                <a:schemeClr val="accent2">
                  <a:lumMod val="75000"/>
                </a:schemeClr>
              </a:solidFill>
            </a:endParaRPr>
          </a:p>
          <a:p>
            <a:pPr eaLnBrk="1" hangingPunct="1">
              <a:defRPr/>
            </a:pPr>
            <a:r>
              <a:rPr lang="en-US" sz="2000" b="1" dirty="0" smtClean="0"/>
              <a:t>(MCC9‐12.G.SRT.6; MCC9‐12.G.SRT.7; MCC9‐12.G.SRT.8)</a:t>
            </a:r>
            <a:endParaRPr lang="en-US" sz="2000" dirty="0" smtClean="0">
              <a:solidFill>
                <a:schemeClr val="accent2">
                  <a:lumMod val="75000"/>
                </a:schemeClr>
              </a:solidFill>
            </a:endParaRPr>
          </a:p>
        </p:txBody>
      </p:sp>
      <p:sp>
        <p:nvSpPr>
          <p:cNvPr id="2052"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971800" y="990600"/>
            <a:ext cx="6172200" cy="5078413"/>
          </a:xfrm>
          <a:prstGeom prst="rect">
            <a:avLst/>
          </a:prstGeom>
          <a:noFill/>
          <a:ln w="9525">
            <a:noFill/>
            <a:miter lim="800000"/>
            <a:headEnd/>
            <a:tailEnd/>
          </a:ln>
          <a:effectLst/>
        </p:spPr>
        <p:txBody>
          <a:bodyPr anchor="ctr">
            <a:spAutoFit/>
          </a:bodyPr>
          <a:lstStyle/>
          <a:p>
            <a:pPr marL="342900" indent="-342900" algn="ctr">
              <a:defRPr/>
            </a:pPr>
            <a:r>
              <a:rPr lang="en-US" sz="3600" b="1" u="sng" dirty="0">
                <a:solidFill>
                  <a:schemeClr val="accent2">
                    <a:lumMod val="75000"/>
                  </a:schemeClr>
                </a:solidFill>
              </a:rPr>
              <a:t>Step 7</a:t>
            </a:r>
            <a:r>
              <a:rPr lang="en-US" sz="3600" b="1" dirty="0">
                <a:solidFill>
                  <a:schemeClr val="accent2">
                    <a:lumMod val="75000"/>
                  </a:schemeClr>
                </a:solidFill>
              </a:rPr>
              <a:t>:</a:t>
            </a:r>
          </a:p>
          <a:p>
            <a:pPr marL="342900" indent="-342900" algn="ctr">
              <a:defRPr/>
            </a:pPr>
            <a:r>
              <a:rPr lang="en-US" sz="3600" b="1" dirty="0">
                <a:solidFill>
                  <a:schemeClr val="accent2">
                    <a:lumMod val="75000"/>
                  </a:schemeClr>
                </a:solidFill>
              </a:rPr>
              <a:t>Fold the two large right</a:t>
            </a:r>
          </a:p>
          <a:p>
            <a:pPr marL="342900" indent="-342900" algn="ctr">
              <a:defRPr/>
            </a:pPr>
            <a:r>
              <a:rPr lang="en-US" sz="3600" b="1" dirty="0">
                <a:solidFill>
                  <a:schemeClr val="accent2">
                    <a:lumMod val="75000"/>
                  </a:schemeClr>
                </a:solidFill>
              </a:rPr>
              <a:t>angle triangles down again, repeating the first part of step 5.</a:t>
            </a:r>
          </a:p>
          <a:p>
            <a:pPr marL="342900" indent="-342900" algn="ctr">
              <a:defRPr/>
            </a:pPr>
            <a:r>
              <a:rPr lang="en-US" sz="3600" b="1" dirty="0">
                <a:solidFill>
                  <a:schemeClr val="accent2">
                    <a:lumMod val="75000"/>
                  </a:schemeClr>
                </a:solidFill>
              </a:rPr>
              <a:t>For the moment, ignore the two new creases</a:t>
            </a:r>
          </a:p>
          <a:p>
            <a:pPr marL="342900" indent="-342900" algn="ctr">
              <a:defRPr/>
            </a:pPr>
            <a:r>
              <a:rPr lang="en-US" sz="3600" b="1" dirty="0">
                <a:solidFill>
                  <a:schemeClr val="accent2">
                    <a:lumMod val="75000"/>
                  </a:schemeClr>
                </a:solidFill>
              </a:rPr>
              <a:t>you just created in step 5</a:t>
            </a:r>
            <a:r>
              <a:rPr lang="en-US" sz="3600" dirty="0">
                <a:solidFill>
                  <a:schemeClr val="accent2">
                    <a:lumMod val="75000"/>
                  </a:schemeClr>
                </a:solidFill>
              </a:rPr>
              <a:t> </a:t>
            </a:r>
            <a:r>
              <a:rPr lang="en-US" sz="3600" b="1" dirty="0">
                <a:solidFill>
                  <a:schemeClr val="accent2">
                    <a:lumMod val="75000"/>
                  </a:schemeClr>
                </a:solidFill>
              </a:rPr>
              <a:t>. </a:t>
            </a:r>
          </a:p>
          <a:p>
            <a:pPr marL="342900" indent="-342900" eaLnBrk="0" hangingPunct="0">
              <a:defRPr/>
            </a:pPr>
            <a:endParaRPr lang="en-US" sz="3600" dirty="0"/>
          </a:p>
        </p:txBody>
      </p:sp>
      <p:pic>
        <p:nvPicPr>
          <p:cNvPr id="11267" name="Picture 4" descr="plane-1-9"/>
          <p:cNvPicPr>
            <a:picLocks noChangeAspect="1" noChangeArrowheads="1"/>
          </p:cNvPicPr>
          <p:nvPr/>
        </p:nvPicPr>
        <p:blipFill>
          <a:blip r:embed="rId2" cstate="print"/>
          <a:srcRect/>
          <a:stretch>
            <a:fillRect/>
          </a:stretch>
        </p:blipFill>
        <p:spPr bwMode="auto">
          <a:xfrm>
            <a:off x="0" y="2136775"/>
            <a:ext cx="3124200" cy="2786063"/>
          </a:xfrm>
          <a:prstGeom prst="rect">
            <a:avLst/>
          </a:prstGeom>
          <a:noFill/>
          <a:ln w="9525">
            <a:noFill/>
            <a:miter lim="800000"/>
            <a:headEnd/>
            <a:tailEnd/>
          </a:ln>
        </p:spPr>
      </p:pic>
      <p:sp>
        <p:nvSpPr>
          <p:cNvPr id="11268"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2590800"/>
            <a:ext cx="9144000" cy="3970338"/>
          </a:xfrm>
          <a:prstGeom prst="rect">
            <a:avLst/>
          </a:prstGeom>
          <a:noFill/>
          <a:ln w="9525">
            <a:noFill/>
            <a:miter lim="800000"/>
            <a:headEnd/>
            <a:tailEnd/>
          </a:ln>
          <a:effectLst/>
        </p:spPr>
        <p:txBody>
          <a:bodyPr anchor="ctr">
            <a:spAutoFit/>
          </a:bodyPr>
          <a:lstStyle/>
          <a:p>
            <a:pPr marL="342900" indent="-342900" algn="ctr">
              <a:defRPr/>
            </a:pPr>
            <a:r>
              <a:rPr lang="en-US" sz="3600" b="1" u="sng" dirty="0">
                <a:solidFill>
                  <a:schemeClr val="accent2">
                    <a:lumMod val="75000"/>
                  </a:schemeClr>
                </a:solidFill>
              </a:rPr>
              <a:t>Step 8</a:t>
            </a:r>
            <a:r>
              <a:rPr lang="en-US" sz="3600" b="1" dirty="0">
                <a:solidFill>
                  <a:schemeClr val="accent2">
                    <a:lumMod val="75000"/>
                  </a:schemeClr>
                </a:solidFill>
              </a:rPr>
              <a:t>:</a:t>
            </a:r>
          </a:p>
          <a:p>
            <a:pPr marL="342900" indent="-342900" algn="ctr">
              <a:defRPr/>
            </a:pPr>
            <a:r>
              <a:rPr lang="en-US" sz="3600" b="1" dirty="0">
                <a:solidFill>
                  <a:schemeClr val="accent2">
                    <a:lumMod val="75000"/>
                  </a:schemeClr>
                </a:solidFill>
              </a:rPr>
              <a:t>Fold along the two dotted-and-dashed</a:t>
            </a:r>
          </a:p>
          <a:p>
            <a:pPr marL="342900" indent="-342900" algn="ctr">
              <a:defRPr/>
            </a:pPr>
            <a:r>
              <a:rPr lang="en-US" sz="3600" b="1" dirty="0">
                <a:solidFill>
                  <a:schemeClr val="accent2">
                    <a:lumMod val="75000"/>
                  </a:schemeClr>
                </a:solidFill>
              </a:rPr>
              <a:t>"mountain folds“. Tuck the lower triangles  well underneath and snugly lock them in place. (These two triangles of paper go underneath the tip you folded up in step 4.)</a:t>
            </a:r>
          </a:p>
        </p:txBody>
      </p:sp>
      <p:pic>
        <p:nvPicPr>
          <p:cNvPr id="12291" name="Picture 4" descr="plane-1-10"/>
          <p:cNvPicPr>
            <a:picLocks noChangeAspect="1" noChangeArrowheads="1"/>
          </p:cNvPicPr>
          <p:nvPr/>
        </p:nvPicPr>
        <p:blipFill>
          <a:blip r:embed="rId2" cstate="print"/>
          <a:srcRect/>
          <a:stretch>
            <a:fillRect/>
          </a:stretch>
        </p:blipFill>
        <p:spPr bwMode="auto">
          <a:xfrm>
            <a:off x="0" y="0"/>
            <a:ext cx="3265488" cy="2743200"/>
          </a:xfrm>
          <a:prstGeom prst="rect">
            <a:avLst/>
          </a:prstGeom>
          <a:noFill/>
          <a:ln w="9525">
            <a:noFill/>
            <a:miter lim="800000"/>
            <a:headEnd/>
            <a:tailEnd/>
          </a:ln>
        </p:spPr>
      </p:pic>
      <p:pic>
        <p:nvPicPr>
          <p:cNvPr id="6" name="Picture 4" descr="plane-1-11"/>
          <p:cNvPicPr>
            <a:picLocks noChangeAspect="1" noChangeArrowheads="1"/>
          </p:cNvPicPr>
          <p:nvPr/>
        </p:nvPicPr>
        <p:blipFill>
          <a:blip r:embed="rId3" cstate="print"/>
          <a:srcRect/>
          <a:stretch>
            <a:fillRect/>
          </a:stretch>
        </p:blipFill>
        <p:spPr bwMode="auto">
          <a:xfrm>
            <a:off x="5878513" y="0"/>
            <a:ext cx="3265487" cy="2743200"/>
          </a:xfrm>
          <a:prstGeom prst="rect">
            <a:avLst/>
          </a:prstGeom>
          <a:noFill/>
          <a:ln w="9525">
            <a:noFill/>
            <a:miter lim="800000"/>
            <a:headEnd/>
            <a:tailEnd/>
          </a:ln>
        </p:spPr>
      </p:pic>
      <p:sp>
        <p:nvSpPr>
          <p:cNvPr id="12293"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2971800"/>
            <a:ext cx="9144000" cy="3416300"/>
          </a:xfrm>
          <a:prstGeom prst="rect">
            <a:avLst/>
          </a:prstGeom>
          <a:noFill/>
          <a:ln w="9525">
            <a:noFill/>
            <a:miter lim="800000"/>
            <a:headEnd/>
            <a:tailEnd/>
          </a:ln>
          <a:effectLst/>
        </p:spPr>
        <p:txBody>
          <a:bodyPr anchor="ctr">
            <a:spAutoFit/>
          </a:bodyPr>
          <a:lstStyle/>
          <a:p>
            <a:pPr marL="3175" indent="-3175" algn="ctr">
              <a:defRPr/>
            </a:pPr>
            <a:r>
              <a:rPr lang="en-US" sz="3600" b="1" u="sng" dirty="0">
                <a:solidFill>
                  <a:schemeClr val="accent2">
                    <a:lumMod val="75000"/>
                  </a:schemeClr>
                </a:solidFill>
              </a:rPr>
              <a:t>Step 9</a:t>
            </a:r>
            <a:r>
              <a:rPr lang="en-US" sz="3600" b="1" dirty="0">
                <a:solidFill>
                  <a:schemeClr val="accent2">
                    <a:lumMod val="75000"/>
                  </a:schemeClr>
                </a:solidFill>
              </a:rPr>
              <a:t>:</a:t>
            </a:r>
          </a:p>
          <a:p>
            <a:pPr marL="3175" indent="-3175" algn="ctr">
              <a:defRPr/>
            </a:pPr>
            <a:r>
              <a:rPr lang="en-US" sz="3600" b="1" dirty="0">
                <a:solidFill>
                  <a:schemeClr val="accent2">
                    <a:lumMod val="75000"/>
                  </a:schemeClr>
                </a:solidFill>
              </a:rPr>
              <a:t>Make a few partial folds. Be sure to distinguish the dashed "valley folds" that create a valley from the dashed-and-dotted "mountain folds" that</a:t>
            </a:r>
          </a:p>
          <a:p>
            <a:pPr marL="3175" indent="-3175" algn="ctr">
              <a:defRPr/>
            </a:pPr>
            <a:r>
              <a:rPr lang="en-US" sz="3600" b="1" dirty="0">
                <a:solidFill>
                  <a:schemeClr val="accent2">
                    <a:lumMod val="75000"/>
                  </a:schemeClr>
                </a:solidFill>
              </a:rPr>
              <a:t>create slight hills. </a:t>
            </a:r>
            <a:endParaRPr lang="en-US" sz="3600" dirty="0">
              <a:solidFill>
                <a:schemeClr val="accent2">
                  <a:lumMod val="75000"/>
                </a:schemeClr>
              </a:solidFill>
            </a:endParaRPr>
          </a:p>
        </p:txBody>
      </p:sp>
      <p:pic>
        <p:nvPicPr>
          <p:cNvPr id="13315" name="Picture 4" descr="plane-1-12"/>
          <p:cNvPicPr>
            <a:picLocks noChangeAspect="1" noChangeArrowheads="1"/>
          </p:cNvPicPr>
          <p:nvPr/>
        </p:nvPicPr>
        <p:blipFill>
          <a:blip r:embed="rId2" cstate="print"/>
          <a:srcRect/>
          <a:stretch>
            <a:fillRect/>
          </a:stretch>
        </p:blipFill>
        <p:spPr bwMode="auto">
          <a:xfrm>
            <a:off x="0" y="0"/>
            <a:ext cx="3702050" cy="3108325"/>
          </a:xfrm>
          <a:prstGeom prst="rect">
            <a:avLst/>
          </a:prstGeom>
          <a:noFill/>
          <a:ln w="9525">
            <a:noFill/>
            <a:miter lim="800000"/>
            <a:headEnd/>
            <a:tailEnd/>
          </a:ln>
        </p:spPr>
      </p:pic>
      <p:pic>
        <p:nvPicPr>
          <p:cNvPr id="13316" name="Picture 4" descr="plane-1-13"/>
          <p:cNvPicPr>
            <a:picLocks noChangeAspect="1" noChangeArrowheads="1"/>
          </p:cNvPicPr>
          <p:nvPr/>
        </p:nvPicPr>
        <p:blipFill>
          <a:blip r:embed="rId3" cstate="print"/>
          <a:srcRect/>
          <a:stretch>
            <a:fillRect/>
          </a:stretch>
        </p:blipFill>
        <p:spPr bwMode="auto">
          <a:xfrm>
            <a:off x="3579813" y="0"/>
            <a:ext cx="5564187" cy="3108325"/>
          </a:xfrm>
          <a:prstGeom prst="rect">
            <a:avLst/>
          </a:prstGeom>
          <a:noFill/>
          <a:ln w="9525">
            <a:noFill/>
            <a:miter lim="800000"/>
            <a:headEnd/>
            <a:tailEnd/>
          </a:ln>
        </p:spPr>
      </p:pic>
      <p:sp>
        <p:nvSpPr>
          <p:cNvPr id="13317"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7"/>
          <p:cNvGrpSpPr>
            <a:grpSpLocks/>
          </p:cNvGrpSpPr>
          <p:nvPr/>
        </p:nvGrpSpPr>
        <p:grpSpPr bwMode="auto">
          <a:xfrm>
            <a:off x="2819400" y="228600"/>
            <a:ext cx="3505200" cy="2895600"/>
            <a:chOff x="457200" y="228600"/>
            <a:chExt cx="2800350" cy="2114550"/>
          </a:xfrm>
        </p:grpSpPr>
        <p:sp>
          <p:nvSpPr>
            <p:cNvPr id="14341" name="Rectangle 2"/>
            <p:cNvSpPr>
              <a:spLocks noChangeArrowheads="1"/>
            </p:cNvSpPr>
            <p:nvPr/>
          </p:nvSpPr>
          <p:spPr bwMode="auto">
            <a:xfrm>
              <a:off x="1322571" y="228600"/>
              <a:ext cx="1069607" cy="471992"/>
            </a:xfrm>
            <a:prstGeom prst="rect">
              <a:avLst/>
            </a:prstGeom>
            <a:noFill/>
            <a:ln w="9525">
              <a:noFill/>
              <a:miter lim="800000"/>
              <a:headEnd/>
              <a:tailEnd/>
            </a:ln>
          </p:spPr>
          <p:txBody>
            <a:bodyPr wrap="none" anchor="ctr">
              <a:spAutoFit/>
            </a:bodyPr>
            <a:lstStyle/>
            <a:p>
              <a:pPr marL="342900" indent="-342900" algn="ctr"/>
              <a:r>
                <a:rPr lang="en-US" b="1"/>
                <a:t>Front view</a:t>
              </a:r>
              <a:endParaRPr lang="en-US" sz="3600"/>
            </a:p>
          </p:txBody>
        </p:sp>
        <p:pic>
          <p:nvPicPr>
            <p:cNvPr id="14342" name="Picture 4" descr="plane-1-14"/>
            <p:cNvPicPr>
              <a:picLocks noChangeAspect="1" noChangeArrowheads="1"/>
            </p:cNvPicPr>
            <p:nvPr/>
          </p:nvPicPr>
          <p:blipFill>
            <a:blip r:embed="rId2" cstate="print"/>
            <a:srcRect/>
            <a:stretch>
              <a:fillRect/>
            </a:stretch>
          </p:blipFill>
          <p:spPr bwMode="auto">
            <a:xfrm>
              <a:off x="457200" y="1066800"/>
              <a:ext cx="2800350" cy="1276350"/>
            </a:xfrm>
            <a:prstGeom prst="rect">
              <a:avLst/>
            </a:prstGeom>
            <a:noFill/>
            <a:ln w="9525">
              <a:noFill/>
              <a:miter lim="800000"/>
              <a:headEnd/>
              <a:tailEnd/>
            </a:ln>
          </p:spPr>
        </p:pic>
      </p:grpSp>
      <p:sp>
        <p:nvSpPr>
          <p:cNvPr id="2" name="Rectangle 2"/>
          <p:cNvSpPr>
            <a:spLocks noChangeArrowheads="1"/>
          </p:cNvSpPr>
          <p:nvPr/>
        </p:nvSpPr>
        <p:spPr bwMode="auto">
          <a:xfrm>
            <a:off x="0" y="2895600"/>
            <a:ext cx="9144000" cy="3416300"/>
          </a:xfrm>
          <a:prstGeom prst="rect">
            <a:avLst/>
          </a:prstGeom>
          <a:noFill/>
          <a:ln w="9525">
            <a:noFill/>
            <a:miter lim="800000"/>
            <a:headEnd/>
            <a:tailEnd/>
          </a:ln>
          <a:effectLst/>
        </p:spPr>
        <p:txBody>
          <a:bodyPr anchor="ctr">
            <a:spAutoFit/>
          </a:bodyPr>
          <a:lstStyle/>
          <a:p>
            <a:pPr algn="ctr">
              <a:defRPr/>
            </a:pPr>
            <a:r>
              <a:rPr lang="en-US" sz="3600" b="1" u="sng" dirty="0">
                <a:solidFill>
                  <a:schemeClr val="accent2">
                    <a:lumMod val="75000"/>
                  </a:schemeClr>
                </a:solidFill>
              </a:rPr>
              <a:t>Step 10</a:t>
            </a:r>
            <a:r>
              <a:rPr lang="en-US" sz="3600" b="1" dirty="0">
                <a:solidFill>
                  <a:schemeClr val="accent2">
                    <a:lumMod val="75000"/>
                  </a:schemeClr>
                </a:solidFill>
              </a:rPr>
              <a:t>:</a:t>
            </a:r>
          </a:p>
          <a:p>
            <a:pPr algn="ctr">
              <a:defRPr/>
            </a:pPr>
            <a:r>
              <a:rPr lang="en-US" sz="3600" b="1" dirty="0">
                <a:solidFill>
                  <a:schemeClr val="accent2">
                    <a:lumMod val="75000"/>
                  </a:schemeClr>
                </a:solidFill>
              </a:rPr>
              <a:t>The </a:t>
            </a:r>
            <a:r>
              <a:rPr lang="en-US" sz="3600" b="1" dirty="0" err="1">
                <a:solidFill>
                  <a:schemeClr val="accent2">
                    <a:lumMod val="75000"/>
                  </a:schemeClr>
                </a:solidFill>
              </a:rPr>
              <a:t>Deltry</a:t>
            </a:r>
            <a:r>
              <a:rPr lang="en-US" sz="3600" b="1" dirty="0">
                <a:solidFill>
                  <a:schemeClr val="accent2">
                    <a:lumMod val="75000"/>
                  </a:schemeClr>
                </a:solidFill>
              </a:rPr>
              <a:t> aircraft is a very slow flyer. It is much slower and more graceful than most paper airplanes. Don't throw it. Release it while your hand is moving forward slowly.</a:t>
            </a:r>
          </a:p>
        </p:txBody>
      </p:sp>
      <p:sp>
        <p:nvSpPr>
          <p:cNvPr id="14340"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plane-1-15"/>
          <p:cNvPicPr>
            <a:picLocks noChangeAspect="1" noChangeArrowheads="1"/>
          </p:cNvPicPr>
          <p:nvPr/>
        </p:nvPicPr>
        <p:blipFill>
          <a:blip r:embed="rId2" cstate="print"/>
          <a:srcRect/>
          <a:stretch>
            <a:fillRect/>
          </a:stretch>
        </p:blipFill>
        <p:spPr bwMode="auto">
          <a:xfrm>
            <a:off x="2581275" y="0"/>
            <a:ext cx="3981450" cy="3883025"/>
          </a:xfrm>
          <a:prstGeom prst="rect">
            <a:avLst/>
          </a:prstGeom>
          <a:noFill/>
          <a:ln w="9525">
            <a:noFill/>
            <a:miter lim="800000"/>
            <a:headEnd/>
            <a:tailEnd/>
          </a:ln>
        </p:spPr>
      </p:pic>
      <p:sp>
        <p:nvSpPr>
          <p:cNvPr id="15366" name="Rectangle 6"/>
          <p:cNvSpPr>
            <a:spLocks noChangeArrowheads="1"/>
          </p:cNvSpPr>
          <p:nvPr/>
        </p:nvSpPr>
        <p:spPr bwMode="auto">
          <a:xfrm>
            <a:off x="-46038" y="3733800"/>
            <a:ext cx="9190038" cy="2862263"/>
          </a:xfrm>
          <a:prstGeom prst="rect">
            <a:avLst/>
          </a:prstGeom>
          <a:noFill/>
          <a:ln w="9525">
            <a:noFill/>
            <a:miter lim="800000"/>
            <a:headEnd/>
            <a:tailEnd/>
          </a:ln>
          <a:effectLst/>
        </p:spPr>
        <p:txBody>
          <a:bodyPr anchor="ctr">
            <a:spAutoFit/>
          </a:bodyPr>
          <a:lstStyle/>
          <a:p>
            <a:pPr marL="3175" indent="-3175" algn="ctr">
              <a:defRPr/>
            </a:pPr>
            <a:r>
              <a:rPr lang="en-US" sz="3600" b="1" dirty="0">
                <a:solidFill>
                  <a:schemeClr val="accent2">
                    <a:lumMod val="75000"/>
                  </a:schemeClr>
                </a:solidFill>
              </a:rPr>
              <a:t>This grip isn't the only way to grip the</a:t>
            </a:r>
          </a:p>
          <a:p>
            <a:pPr marL="3175" indent="-3175" algn="ctr">
              <a:defRPr/>
            </a:pPr>
            <a:r>
              <a:rPr lang="en-US" sz="3600" b="1" dirty="0" err="1">
                <a:solidFill>
                  <a:schemeClr val="accent2">
                    <a:lumMod val="75000"/>
                  </a:schemeClr>
                </a:solidFill>
              </a:rPr>
              <a:t>Deltry</a:t>
            </a:r>
            <a:r>
              <a:rPr lang="en-US" sz="3600" b="1" dirty="0">
                <a:solidFill>
                  <a:schemeClr val="accent2">
                    <a:lumMod val="75000"/>
                  </a:schemeClr>
                </a:solidFill>
              </a:rPr>
              <a:t> paper airplane, but it's the easiest way. This plane soars at a leisurely pace. </a:t>
            </a:r>
          </a:p>
          <a:p>
            <a:pPr marL="3175" indent="-3175" algn="ctr">
              <a:defRPr/>
            </a:pPr>
            <a:r>
              <a:rPr lang="en-US" sz="3600" b="1" dirty="0">
                <a:solidFill>
                  <a:schemeClr val="accent2">
                    <a:lumMod val="75000"/>
                  </a:schemeClr>
                </a:solidFill>
              </a:rPr>
              <a:t>You may want to point it's nose a little downwards as you launch it.</a:t>
            </a:r>
            <a:endParaRPr lang="en-US" sz="3600" dirty="0">
              <a:solidFill>
                <a:schemeClr val="accent2">
                  <a:lumMod val="75000"/>
                </a:schemeClr>
              </a:solidFill>
            </a:endParaRPr>
          </a:p>
        </p:txBody>
      </p:sp>
      <p:sp>
        <p:nvSpPr>
          <p:cNvPr id="15364"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b="43434"/>
          <a:stretch>
            <a:fillRect/>
          </a:stretch>
        </p:blipFill>
        <p:spPr bwMode="auto">
          <a:xfrm>
            <a:off x="44450" y="0"/>
            <a:ext cx="9055100" cy="6629400"/>
          </a:xfrm>
          <a:prstGeom prst="rect">
            <a:avLst/>
          </a:prstGeom>
          <a:noFill/>
          <a:ln w="9525">
            <a:noFill/>
            <a:miter lim="800000"/>
            <a:headEnd/>
            <a:tailEnd/>
          </a:ln>
        </p:spPr>
      </p:pic>
      <p:sp>
        <p:nvSpPr>
          <p:cNvPr id="3" name="Rectangle 2"/>
          <p:cNvSpPr/>
          <p:nvPr/>
        </p:nvSpPr>
        <p:spPr>
          <a:xfrm>
            <a:off x="990600" y="2590800"/>
            <a:ext cx="5943600" cy="3810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990600" y="2971800"/>
            <a:ext cx="6400800" cy="3810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5562600" y="2286000"/>
            <a:ext cx="1749197" cy="646331"/>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53.5 in.</a:t>
            </a:r>
          </a:p>
        </p:txBody>
      </p:sp>
      <p:sp>
        <p:nvSpPr>
          <p:cNvPr id="6" name="Rectangle 5"/>
          <p:cNvSpPr/>
          <p:nvPr/>
        </p:nvSpPr>
        <p:spPr>
          <a:xfrm>
            <a:off x="2739482" y="2743200"/>
            <a:ext cx="2518638" cy="646331"/>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p:txBody>
      </p:sp>
      <p:sp>
        <p:nvSpPr>
          <p:cNvPr id="7" name="Rectangle 6"/>
          <p:cNvSpPr/>
          <p:nvPr/>
        </p:nvSpPr>
        <p:spPr>
          <a:xfrm>
            <a:off x="4953000" y="4953000"/>
            <a:ext cx="1090362" cy="1600438"/>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135.89 cm.</a:t>
            </a:r>
          </a:p>
        </p:txBody>
      </p:sp>
      <p:sp>
        <p:nvSpPr>
          <p:cNvPr id="8" name="Rectangle 7"/>
          <p:cNvSpPr/>
          <p:nvPr/>
        </p:nvSpPr>
        <p:spPr>
          <a:xfrm>
            <a:off x="2743200" y="4953000"/>
            <a:ext cx="1090363" cy="52322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350.00 cm.</a:t>
            </a:r>
          </a:p>
          <a:p>
            <a:pPr algn="ctr">
              <a:defRPr/>
            </a:pPr>
            <a:endParaRPr lang="en-US" sz="1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393"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2000"/>
                                        <p:tgtEl>
                                          <p:spTgt spid="3"/>
                                        </p:tgtEl>
                                      </p:cBhvr>
                                    </p:animEffect>
                                    <p:set>
                                      <p:cBhvr>
                                        <p:cTn id="17" dur="1" fill="hold">
                                          <p:stCondLst>
                                            <p:cond delay="1999"/>
                                          </p:stCondLst>
                                        </p:cTn>
                                        <p:tgtEl>
                                          <p:spTgt spid="3"/>
                                        </p:tgtEl>
                                        <p:attrNameLst>
                                          <p:attrName>style.visibility</p:attrName>
                                        </p:attrNameLst>
                                      </p:cBhvr>
                                      <p:to>
                                        <p:strVal val="hidden"/>
                                      </p:to>
                                    </p:se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2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l="7500" t="56566" r="6667" b="11880"/>
          <a:stretch>
            <a:fillRect/>
          </a:stretch>
        </p:blipFill>
        <p:spPr bwMode="auto">
          <a:xfrm>
            <a:off x="0" y="1143000"/>
            <a:ext cx="9129713" cy="4343400"/>
          </a:xfrm>
          <a:prstGeom prst="rect">
            <a:avLst/>
          </a:prstGeom>
          <a:noFill/>
          <a:ln w="9525">
            <a:noFill/>
            <a:miter lim="800000"/>
            <a:headEnd/>
            <a:tailEnd/>
          </a:ln>
        </p:spPr>
      </p:pic>
      <p:sp>
        <p:nvSpPr>
          <p:cNvPr id="3" name="Right Triangle 2"/>
          <p:cNvSpPr/>
          <p:nvPr/>
        </p:nvSpPr>
        <p:spPr>
          <a:xfrm>
            <a:off x="1087438" y="2732088"/>
            <a:ext cx="2733675" cy="1052512"/>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p:cNvSpPr/>
          <p:nvPr/>
        </p:nvSpPr>
        <p:spPr>
          <a:xfrm>
            <a:off x="1066800" y="1905000"/>
            <a:ext cx="3491661" cy="923330"/>
          </a:xfrm>
          <a:prstGeom prst="rect">
            <a:avLst/>
          </a:prstGeom>
          <a:noFill/>
        </p:spPr>
        <p:txBody>
          <a:bodyPr wrap="none">
            <a:spAutoFit/>
          </a:bodyPr>
          <a:lstStyle/>
          <a:p>
            <a:pPr algn="ctr">
              <a:defRPr/>
            </a:pP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a:ea typeface="Cambria Math"/>
              </a:rPr>
              <a:t>𝜃 </a:t>
            </a: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21.22</a:t>
            </a: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mbria Math"/>
                <a:ea typeface="Cambria Math"/>
              </a:rPr>
              <a:t>°</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7413"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0" y="0"/>
            <a:ext cx="9144000" cy="6494463"/>
          </a:xfrm>
          <a:prstGeom prst="rect">
            <a:avLst/>
          </a:prstGeom>
          <a:noFill/>
          <a:ln w="9525">
            <a:noFill/>
            <a:miter lim="800000"/>
            <a:headEnd/>
            <a:tailEnd/>
          </a:ln>
        </p:spPr>
        <p:txBody>
          <a:bodyPr>
            <a:spAutoFit/>
          </a:bodyPr>
          <a:lstStyle/>
          <a:p>
            <a:pPr marL="463550" indent="-463550" algn="ctr"/>
            <a:r>
              <a:rPr lang="en-US" sz="3200" u="sng"/>
              <a:t>Debriefing Questions </a:t>
            </a:r>
          </a:p>
          <a:p>
            <a:pPr marL="463550" indent="-463550"/>
            <a:endParaRPr lang="en-US" sz="3200"/>
          </a:p>
          <a:p>
            <a:pPr marL="463550" indent="-463550"/>
            <a:r>
              <a:rPr lang="en-US" sz="3200"/>
              <a:t>1. What is the average angle of depression? __________________________________ </a:t>
            </a:r>
          </a:p>
          <a:p>
            <a:pPr marL="463550" indent="-463550"/>
            <a:endParaRPr lang="en-US" sz="3200"/>
          </a:p>
          <a:p>
            <a:pPr marL="463550" indent="-463550"/>
            <a:r>
              <a:rPr lang="en-US" sz="3200"/>
              <a:t>2. What types of triangles were created while making the airplane? </a:t>
            </a:r>
          </a:p>
          <a:p>
            <a:pPr marL="463550" indent="-463550"/>
            <a:r>
              <a:rPr lang="en-US" sz="3200"/>
              <a:t>_______________________________________</a:t>
            </a:r>
          </a:p>
          <a:p>
            <a:pPr marL="463550" indent="-463550"/>
            <a:r>
              <a:rPr lang="en-US" sz="3200"/>
              <a:t>_______________________________________</a:t>
            </a:r>
          </a:p>
          <a:p>
            <a:pPr marL="463550" indent="-463550"/>
            <a:r>
              <a:rPr lang="en-US" sz="3200"/>
              <a:t> </a:t>
            </a:r>
          </a:p>
          <a:p>
            <a:pPr marL="463550" indent="-463550"/>
            <a:r>
              <a:rPr lang="en-US" sz="3200"/>
              <a:t>3. Is the glide ratio the slope of the line? Explain why or why not. </a:t>
            </a:r>
          </a:p>
          <a:p>
            <a:pPr marL="463550" indent="-463550"/>
            <a:r>
              <a:rPr lang="en-US" sz="3200"/>
              <a:t>_______________________________________ </a:t>
            </a:r>
          </a:p>
        </p:txBody>
      </p:sp>
      <p:sp>
        <p:nvSpPr>
          <p:cNvPr id="18435"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40514" y="2967335"/>
            <a:ext cx="5262980"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Other materials</a:t>
            </a:r>
          </a:p>
        </p:txBody>
      </p:sp>
      <p:sp>
        <p:nvSpPr>
          <p:cNvPr id="19459"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0" y="990600"/>
            <a:ext cx="9144000" cy="5867400"/>
          </a:xfrm>
        </p:spPr>
        <p:txBody>
          <a:bodyPr/>
          <a:lstStyle/>
          <a:p>
            <a:pPr marL="514350" indent="-514350" eaLnBrk="1" hangingPunct="1">
              <a:lnSpc>
                <a:spcPct val="80000"/>
              </a:lnSpc>
              <a:buFontTx/>
              <a:buAutoNum type="arabicPeriod"/>
            </a:pPr>
            <a:r>
              <a:rPr lang="en-US" smtClean="0">
                <a:solidFill>
                  <a:srgbClr val="262673"/>
                </a:solidFill>
              </a:rPr>
              <a:t>Have your partner measure the distance from the ground to the top of your shoulder with the tape measure. This distance is your </a:t>
            </a:r>
            <a:r>
              <a:rPr lang="en-US" i="1" smtClean="0">
                <a:solidFill>
                  <a:srgbClr val="262673"/>
                </a:solidFill>
              </a:rPr>
              <a:t>launch height, </a:t>
            </a:r>
            <a:r>
              <a:rPr lang="en-US" smtClean="0">
                <a:solidFill>
                  <a:srgbClr val="262673"/>
                </a:solidFill>
              </a:rPr>
              <a:t>because you will throw your plane from about shoulder height. </a:t>
            </a:r>
          </a:p>
          <a:p>
            <a:pPr marL="514350" indent="-514350" eaLnBrk="1" hangingPunct="1">
              <a:lnSpc>
                <a:spcPct val="80000"/>
              </a:lnSpc>
              <a:buFontTx/>
              <a:buAutoNum type="arabicPeriod"/>
            </a:pPr>
            <a:r>
              <a:rPr lang="en-US" smtClean="0">
                <a:solidFill>
                  <a:srgbClr val="262673"/>
                </a:solidFill>
              </a:rPr>
              <a:t>Write it on your </a:t>
            </a:r>
            <a:r>
              <a:rPr lang="en-US" i="1" smtClean="0">
                <a:solidFill>
                  <a:srgbClr val="262673"/>
                </a:solidFill>
              </a:rPr>
              <a:t>Flying Things Data Sheet</a:t>
            </a:r>
            <a:r>
              <a:rPr lang="en-US" smtClean="0">
                <a:solidFill>
                  <a:srgbClr val="262673"/>
                </a:solidFill>
              </a:rPr>
              <a:t>.</a:t>
            </a:r>
            <a:r>
              <a:rPr lang="en-US" b="1" smtClean="0">
                <a:solidFill>
                  <a:srgbClr val="262673"/>
                </a:solidFill>
              </a:rPr>
              <a:t> </a:t>
            </a:r>
          </a:p>
          <a:p>
            <a:pPr marL="514350" indent="-514350" eaLnBrk="1" hangingPunct="1">
              <a:lnSpc>
                <a:spcPct val="80000"/>
              </a:lnSpc>
              <a:buFontTx/>
              <a:buAutoNum type="arabicPeriod"/>
            </a:pPr>
            <a:r>
              <a:rPr lang="en-US" smtClean="0">
                <a:solidFill>
                  <a:srgbClr val="262673"/>
                </a:solidFill>
              </a:rPr>
              <a:t>Give your plane a gentle toss forward. Your goal is to have it glide smoothly and gently to the ground. To accurately measure your plane’s glide ratio, you have to throw the plane so that it never rises above your shoulder level. Experiment with your throwing technique. Sometimes, a plane will actually fly a shorter distance if you throw it harder. </a:t>
            </a:r>
          </a:p>
        </p:txBody>
      </p:sp>
      <p:sp>
        <p:nvSpPr>
          <p:cNvPr id="6" name="Rectangle 5"/>
          <p:cNvSpPr/>
          <p:nvPr/>
        </p:nvSpPr>
        <p:spPr>
          <a:xfrm>
            <a:off x="2767660" y="0"/>
            <a:ext cx="3608680"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Procedure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b="1" u="sng" dirty="0" smtClean="0">
                <a:solidFill>
                  <a:schemeClr val="accent2">
                    <a:lumMod val="75000"/>
                  </a:schemeClr>
                </a:solidFill>
              </a:rPr>
              <a:t>Guidelines</a:t>
            </a:r>
          </a:p>
        </p:txBody>
      </p:sp>
      <p:sp>
        <p:nvSpPr>
          <p:cNvPr id="17411" name="Rectangle 3"/>
          <p:cNvSpPr>
            <a:spLocks noGrp="1" noChangeArrowheads="1"/>
          </p:cNvSpPr>
          <p:nvPr>
            <p:ph type="body" idx="1"/>
          </p:nvPr>
        </p:nvSpPr>
        <p:spPr/>
        <p:txBody>
          <a:bodyPr/>
          <a:lstStyle/>
          <a:p>
            <a:pPr eaLnBrk="1" hangingPunct="1">
              <a:defRPr/>
            </a:pPr>
            <a:r>
              <a:rPr lang="en-US" dirty="0" smtClean="0">
                <a:solidFill>
                  <a:schemeClr val="accent2">
                    <a:lumMod val="75000"/>
                  </a:schemeClr>
                </a:solidFill>
              </a:rPr>
              <a:t>The plane must be folded from a single piece of 8½ x 11" paper. </a:t>
            </a:r>
          </a:p>
          <a:p>
            <a:pPr eaLnBrk="1" hangingPunct="1">
              <a:defRPr/>
            </a:pPr>
            <a:r>
              <a:rPr lang="en-US" dirty="0" smtClean="0">
                <a:solidFill>
                  <a:schemeClr val="accent2">
                    <a:lumMod val="75000"/>
                  </a:schemeClr>
                </a:solidFill>
              </a:rPr>
              <a:t>No cutting of the paper is allowed. </a:t>
            </a:r>
          </a:p>
          <a:p>
            <a:pPr eaLnBrk="1" hangingPunct="1">
              <a:defRPr/>
            </a:pPr>
            <a:r>
              <a:rPr lang="en-US" dirty="0" smtClean="0">
                <a:solidFill>
                  <a:schemeClr val="accent2">
                    <a:lumMod val="75000"/>
                  </a:schemeClr>
                </a:solidFill>
              </a:rPr>
              <a:t>No weights may added. </a:t>
            </a:r>
          </a:p>
          <a:p>
            <a:pPr eaLnBrk="1" hangingPunct="1">
              <a:defRPr/>
            </a:pPr>
            <a:r>
              <a:rPr lang="en-US" dirty="0" smtClean="0">
                <a:solidFill>
                  <a:schemeClr val="accent2">
                    <a:lumMod val="75000"/>
                  </a:schemeClr>
                </a:solidFill>
              </a:rPr>
              <a:t>No glue or tape may be used. </a:t>
            </a:r>
          </a:p>
        </p:txBody>
      </p:sp>
      <p:sp>
        <p:nvSpPr>
          <p:cNvPr id="3076"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76200"/>
            <a:ext cx="8686800" cy="6781800"/>
          </a:xfrm>
        </p:spPr>
        <p:txBody>
          <a:bodyPr/>
          <a:lstStyle/>
          <a:p>
            <a:pPr marL="514350" indent="-514350" eaLnBrk="1" hangingPunct="1">
              <a:lnSpc>
                <a:spcPct val="80000"/>
              </a:lnSpc>
              <a:buFontTx/>
              <a:buAutoNum type="arabicPeriod" startAt="4"/>
            </a:pPr>
            <a:r>
              <a:rPr lang="en-US" smtClean="0">
                <a:solidFill>
                  <a:srgbClr val="262673"/>
                </a:solidFill>
              </a:rPr>
              <a:t>If your plane doesn’t fly well, make a few adjustments. This is known as </a:t>
            </a:r>
            <a:r>
              <a:rPr lang="en-US" i="1" smtClean="0">
                <a:solidFill>
                  <a:srgbClr val="262673"/>
                </a:solidFill>
              </a:rPr>
              <a:t>trimming </a:t>
            </a:r>
            <a:r>
              <a:rPr lang="en-US" smtClean="0">
                <a:solidFill>
                  <a:srgbClr val="262673"/>
                </a:solidFill>
              </a:rPr>
              <a:t>your plane. Suggestions:</a:t>
            </a:r>
          </a:p>
          <a:p>
            <a:pPr marL="514350" indent="-514350" eaLnBrk="1" hangingPunct="1">
              <a:lnSpc>
                <a:spcPct val="80000"/>
              </a:lnSpc>
              <a:buFont typeface="Courier New" pitchFamily="49" charset="0"/>
              <a:buChar char="o"/>
            </a:pPr>
            <a:r>
              <a:rPr lang="en-US" b="1" smtClean="0">
                <a:solidFill>
                  <a:srgbClr val="00B050"/>
                </a:solidFill>
              </a:rPr>
              <a:t>If the plane dives into the ground, bend up the backs of the wings, but a little bend goes a long way.  </a:t>
            </a:r>
          </a:p>
          <a:p>
            <a:pPr marL="514350" indent="-514350" eaLnBrk="1" hangingPunct="1">
              <a:lnSpc>
                <a:spcPct val="80000"/>
              </a:lnSpc>
              <a:buFont typeface="Courier New" pitchFamily="49" charset="0"/>
              <a:buChar char="o"/>
            </a:pPr>
            <a:r>
              <a:rPr lang="en-US" b="1" smtClean="0">
                <a:solidFill>
                  <a:srgbClr val="00B050"/>
                </a:solidFill>
              </a:rPr>
              <a:t>If the nose of the plane rises first and then drops, the plane is stalling. Bend down the backs of the wings.  Keep your adjustments small.  </a:t>
            </a:r>
          </a:p>
          <a:p>
            <a:pPr marL="514350" indent="-514350" eaLnBrk="1" hangingPunct="1">
              <a:lnSpc>
                <a:spcPct val="80000"/>
              </a:lnSpc>
              <a:buFontTx/>
              <a:buAutoNum type="arabicPeriod" startAt="5"/>
            </a:pPr>
            <a:r>
              <a:rPr lang="en-US" smtClean="0">
                <a:solidFill>
                  <a:srgbClr val="262673"/>
                </a:solidFill>
              </a:rPr>
              <a:t>When it’s your turn, throw your plane. </a:t>
            </a:r>
          </a:p>
          <a:p>
            <a:pPr marL="514350" indent="-514350" eaLnBrk="1" hangingPunct="1">
              <a:lnSpc>
                <a:spcPct val="80000"/>
              </a:lnSpc>
              <a:buFontTx/>
              <a:buAutoNum type="arabicPeriod" startAt="5"/>
            </a:pPr>
            <a:r>
              <a:rPr lang="en-US" smtClean="0">
                <a:solidFill>
                  <a:srgbClr val="262673"/>
                </a:solidFill>
              </a:rPr>
              <a:t>Record where the nose of your plane lands (measurement) on your </a:t>
            </a:r>
            <a:r>
              <a:rPr lang="en-US" i="1" smtClean="0">
                <a:solidFill>
                  <a:srgbClr val="262673"/>
                </a:solidFill>
              </a:rPr>
              <a:t>Data Sheet</a:t>
            </a:r>
            <a:r>
              <a:rPr lang="en-US" smtClean="0">
                <a:solidFill>
                  <a:srgbClr val="262673"/>
                </a:solidFill>
              </a:rPr>
              <a:t>. </a:t>
            </a:r>
          </a:p>
          <a:p>
            <a:pPr marL="514350" indent="-514350" eaLnBrk="1" hangingPunct="1">
              <a:lnSpc>
                <a:spcPct val="80000"/>
              </a:lnSpc>
              <a:buFontTx/>
              <a:buAutoNum type="arabicPeriod" startAt="5"/>
            </a:pPr>
            <a:r>
              <a:rPr lang="en-US" smtClean="0">
                <a:solidFill>
                  <a:srgbClr val="262673"/>
                </a:solidFill>
              </a:rPr>
              <a:t>Test your plane three times. On your </a:t>
            </a:r>
            <a:r>
              <a:rPr lang="en-US" i="1" smtClean="0">
                <a:solidFill>
                  <a:srgbClr val="262673"/>
                </a:solidFill>
              </a:rPr>
              <a:t>Flying Things Data Sheet, </a:t>
            </a:r>
            <a:r>
              <a:rPr lang="en-US" smtClean="0">
                <a:solidFill>
                  <a:srgbClr val="262673"/>
                </a:solidFill>
              </a:rPr>
              <a:t>record the distance that your plane flew each time.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0" y="838200"/>
            <a:ext cx="9144000" cy="6019800"/>
          </a:xfrm>
        </p:spPr>
        <p:txBody>
          <a:bodyPr/>
          <a:lstStyle/>
          <a:p>
            <a:pPr eaLnBrk="1" hangingPunct="1">
              <a:lnSpc>
                <a:spcPct val="80000"/>
              </a:lnSpc>
              <a:buFont typeface="Arial" charset="0"/>
              <a:buAutoNum type="arabicPeriod"/>
            </a:pPr>
            <a:r>
              <a:rPr lang="en-US" sz="2800" smtClean="0">
                <a:solidFill>
                  <a:srgbClr val="262673"/>
                </a:solidFill>
              </a:rPr>
              <a:t>For each trial, divide the distance your plane flew by your launch height to get the </a:t>
            </a:r>
            <a:r>
              <a:rPr lang="en-US" sz="2800" b="1" smtClean="0">
                <a:solidFill>
                  <a:srgbClr val="00B050"/>
                </a:solidFill>
              </a:rPr>
              <a:t>glide ratio</a:t>
            </a:r>
            <a:r>
              <a:rPr lang="en-US" sz="2800" smtClean="0">
                <a:solidFill>
                  <a:srgbClr val="262673"/>
                </a:solidFill>
              </a:rPr>
              <a:t>. Round to the nearest tenth. Write the result in the charts.</a:t>
            </a:r>
          </a:p>
          <a:p>
            <a:pPr eaLnBrk="1" hangingPunct="1">
              <a:lnSpc>
                <a:spcPct val="80000"/>
              </a:lnSpc>
              <a:buFont typeface="Arial" charset="0"/>
              <a:buAutoNum type="arabicPeriod"/>
            </a:pPr>
            <a:r>
              <a:rPr lang="en-US" sz="2800" smtClean="0">
                <a:solidFill>
                  <a:srgbClr val="262673"/>
                </a:solidFill>
              </a:rPr>
              <a:t>Calculate your </a:t>
            </a:r>
            <a:r>
              <a:rPr lang="en-US" sz="2800" b="1" smtClean="0">
                <a:solidFill>
                  <a:srgbClr val="00B050"/>
                </a:solidFill>
              </a:rPr>
              <a:t>average distance</a:t>
            </a:r>
            <a:r>
              <a:rPr lang="en-US" sz="2800" smtClean="0">
                <a:solidFill>
                  <a:srgbClr val="262673"/>
                </a:solidFill>
              </a:rPr>
              <a:t>. Add the distance from all trials &amp; divide the sum by the number of trials. Calculate your </a:t>
            </a:r>
            <a:r>
              <a:rPr lang="en-US" sz="2800" b="1" smtClean="0">
                <a:solidFill>
                  <a:srgbClr val="00B050"/>
                </a:solidFill>
              </a:rPr>
              <a:t>average glide ratio </a:t>
            </a:r>
            <a:r>
              <a:rPr lang="en-US" sz="2800" smtClean="0">
                <a:solidFill>
                  <a:srgbClr val="262673"/>
                </a:solidFill>
              </a:rPr>
              <a:t>in the same way. </a:t>
            </a:r>
            <a:endParaRPr lang="en-US" sz="2800" b="1" smtClean="0">
              <a:solidFill>
                <a:srgbClr val="262673"/>
              </a:solidFill>
            </a:endParaRPr>
          </a:p>
          <a:p>
            <a:pPr eaLnBrk="1" hangingPunct="1">
              <a:lnSpc>
                <a:spcPct val="80000"/>
              </a:lnSpc>
              <a:buFont typeface="Arial" charset="0"/>
              <a:buAutoNum type="arabicPeriod"/>
            </a:pPr>
            <a:r>
              <a:rPr lang="en-US" sz="2800" smtClean="0">
                <a:solidFill>
                  <a:srgbClr val="262673"/>
                </a:solidFill>
              </a:rPr>
              <a:t>The side of each square on the grid represents 50 cm. Draw a mark on the vertical side of the grid to show your launch height. Draw a mark on the horizontal side of your grid to show the average distance your plane flew. Connect these two marks to make a right triangle.</a:t>
            </a:r>
          </a:p>
          <a:p>
            <a:pPr eaLnBrk="1" hangingPunct="1">
              <a:lnSpc>
                <a:spcPct val="80000"/>
              </a:lnSpc>
              <a:buFont typeface="Arial" charset="0"/>
              <a:buChar char="•"/>
            </a:pPr>
            <a:r>
              <a:rPr lang="en-US" sz="2400" smtClean="0">
                <a:solidFill>
                  <a:srgbClr val="262673"/>
                </a:solidFill>
              </a:rPr>
              <a:t>The height of the triangle is your launch height.</a:t>
            </a:r>
          </a:p>
          <a:p>
            <a:pPr eaLnBrk="1" hangingPunct="1">
              <a:lnSpc>
                <a:spcPct val="80000"/>
              </a:lnSpc>
              <a:buFont typeface="Arial" charset="0"/>
              <a:buChar char="•"/>
            </a:pPr>
            <a:r>
              <a:rPr lang="en-US" sz="2400" smtClean="0">
                <a:solidFill>
                  <a:srgbClr val="262673"/>
                </a:solidFill>
              </a:rPr>
              <a:t>The base of the triangle is the average distance of your plane’s flight.</a:t>
            </a:r>
          </a:p>
          <a:p>
            <a:pPr eaLnBrk="1" hangingPunct="1">
              <a:lnSpc>
                <a:spcPct val="80000"/>
              </a:lnSpc>
              <a:buFont typeface="Arial" charset="0"/>
              <a:buChar char="•"/>
            </a:pPr>
            <a:r>
              <a:rPr lang="en-US" sz="2400" smtClean="0">
                <a:solidFill>
                  <a:srgbClr val="262673"/>
                </a:solidFill>
              </a:rPr>
              <a:t>The hypotenuse, the longest side of the triangle, shows the approximate flight path of your plane. </a:t>
            </a:r>
          </a:p>
        </p:txBody>
      </p:sp>
      <p:sp>
        <p:nvSpPr>
          <p:cNvPr id="6" name="Rectangle 5"/>
          <p:cNvSpPr/>
          <p:nvPr/>
        </p:nvSpPr>
        <p:spPr>
          <a:xfrm>
            <a:off x="2222671" y="0"/>
            <a:ext cx="4698659"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Data Analysis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p:cNvPicPr>
            <a:picLocks noChangeAspect="1" noChangeArrowheads="1"/>
          </p:cNvPicPr>
          <p:nvPr/>
        </p:nvPicPr>
        <p:blipFill>
          <a:blip r:embed="rId2" cstate="print"/>
          <a:srcRect/>
          <a:stretch>
            <a:fillRect/>
          </a:stretch>
        </p:blipFill>
        <p:spPr bwMode="auto">
          <a:xfrm>
            <a:off x="171450" y="646113"/>
            <a:ext cx="8801100" cy="556577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defRPr/>
            </a:pPr>
            <a:r>
              <a:rPr lang="en-US" dirty="0" smtClean="0">
                <a:solidFill>
                  <a:schemeClr val="accent2">
                    <a:lumMod val="75000"/>
                  </a:schemeClr>
                </a:solidFill>
              </a:rPr>
              <a:t>Debriefing Questions</a:t>
            </a:r>
          </a:p>
        </p:txBody>
      </p:sp>
      <p:sp>
        <p:nvSpPr>
          <p:cNvPr id="3" name="Subtitle 2"/>
          <p:cNvSpPr>
            <a:spLocks noGrp="1"/>
          </p:cNvSpPr>
          <p:nvPr>
            <p:ph type="subTitle" idx="1"/>
          </p:nvPr>
        </p:nvSpPr>
        <p:spPr/>
        <p:txBody>
          <a:bodyPr/>
          <a:lstStyle/>
          <a:p>
            <a:pPr eaLnBrk="1" hangingPunct="1">
              <a:defRPr/>
            </a:pPr>
            <a:r>
              <a:rPr lang="en-US" dirty="0" smtClean="0">
                <a:solidFill>
                  <a:schemeClr val="accent2">
                    <a:lumMod val="75000"/>
                  </a:schemeClr>
                </a:solidFill>
              </a:rPr>
              <a:t>…individually completed on a piece of notebook paper.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457200" y="152400"/>
            <a:ext cx="8686800" cy="6553200"/>
          </a:xfrm>
        </p:spPr>
        <p:txBody>
          <a:bodyPr/>
          <a:lstStyle/>
          <a:p>
            <a:pPr marL="457200" indent="-457200" eaLnBrk="1" hangingPunct="1">
              <a:lnSpc>
                <a:spcPct val="80000"/>
              </a:lnSpc>
              <a:buFontTx/>
              <a:buAutoNum type="arabicPeriod"/>
            </a:pPr>
            <a:r>
              <a:rPr lang="en-US" sz="2800" smtClean="0">
                <a:solidFill>
                  <a:srgbClr val="262673"/>
                </a:solidFill>
              </a:rPr>
              <a:t>How many sets of congruent triangles and parallel lines were created when you folded your airplane?</a:t>
            </a:r>
          </a:p>
          <a:p>
            <a:pPr marL="457200" indent="-457200" eaLnBrk="1" hangingPunct="1">
              <a:lnSpc>
                <a:spcPct val="80000"/>
              </a:lnSpc>
              <a:buFontTx/>
              <a:buAutoNum type="arabicPeriod"/>
            </a:pPr>
            <a:endParaRPr lang="en-US" sz="2800" smtClean="0">
              <a:solidFill>
                <a:srgbClr val="262673"/>
              </a:solidFill>
            </a:endParaRPr>
          </a:p>
          <a:p>
            <a:pPr marL="457200" indent="-457200" eaLnBrk="1" hangingPunct="1">
              <a:lnSpc>
                <a:spcPct val="80000"/>
              </a:lnSpc>
              <a:buFontTx/>
              <a:buAutoNum type="arabicPeriod"/>
            </a:pPr>
            <a:r>
              <a:rPr lang="en-US" sz="2800" smtClean="0">
                <a:solidFill>
                  <a:srgbClr val="262673"/>
                </a:solidFill>
              </a:rPr>
              <a:t>Look at your charts…. What kinds of things affected the distance that your planes flew?  Were you consistently throwing from shoulder height?  Did the amount of push affect the distance?   </a:t>
            </a:r>
          </a:p>
          <a:p>
            <a:pPr marL="457200" indent="-457200" eaLnBrk="1" hangingPunct="1">
              <a:lnSpc>
                <a:spcPct val="80000"/>
              </a:lnSpc>
              <a:buFontTx/>
              <a:buAutoNum type="arabicPeriod"/>
            </a:pPr>
            <a:endParaRPr lang="en-US" sz="2800" smtClean="0">
              <a:solidFill>
                <a:srgbClr val="262673"/>
              </a:solidFill>
            </a:endParaRPr>
          </a:p>
          <a:p>
            <a:pPr marL="457200" indent="-457200" eaLnBrk="1" hangingPunct="1">
              <a:lnSpc>
                <a:spcPct val="80000"/>
              </a:lnSpc>
              <a:buFontTx/>
              <a:buAutoNum type="arabicPeriod"/>
            </a:pPr>
            <a:r>
              <a:rPr lang="en-US" sz="2800" smtClean="0">
                <a:solidFill>
                  <a:srgbClr val="262673"/>
                </a:solidFill>
              </a:rPr>
              <a:t>What does the slope of your graph tell you about the distance that your plane flew?  </a:t>
            </a:r>
          </a:p>
          <a:p>
            <a:pPr marL="457200" indent="-457200" eaLnBrk="1" hangingPunct="1">
              <a:lnSpc>
                <a:spcPct val="80000"/>
              </a:lnSpc>
              <a:buFontTx/>
              <a:buAutoNum type="arabicPeriod"/>
            </a:pPr>
            <a:endParaRPr lang="en-US" sz="2800" smtClean="0">
              <a:solidFill>
                <a:srgbClr val="262673"/>
              </a:solidFill>
            </a:endParaRPr>
          </a:p>
          <a:p>
            <a:pPr marL="457200" indent="-457200" eaLnBrk="1" hangingPunct="1">
              <a:lnSpc>
                <a:spcPct val="80000"/>
              </a:lnSpc>
              <a:buFontTx/>
              <a:buAutoNum type="arabicPeriod"/>
            </a:pPr>
            <a:r>
              <a:rPr lang="en-US" sz="2800" smtClean="0">
                <a:solidFill>
                  <a:srgbClr val="262673"/>
                </a:solidFill>
              </a:rPr>
              <a:t>Is the glide ratio the slope of the line showing you the path of the plane?  Explain why or why not. </a:t>
            </a:r>
          </a:p>
          <a:p>
            <a:pPr marL="457200" indent="-457200" eaLnBrk="1" hangingPunct="1">
              <a:lnSpc>
                <a:spcPct val="80000"/>
              </a:lnSpc>
              <a:buFontTx/>
              <a:buAutoNum type="arabicPeriod"/>
            </a:pPr>
            <a:endParaRPr lang="en-US" sz="2800" smtClean="0">
              <a:solidFill>
                <a:srgbClr val="262673"/>
              </a:solidFill>
            </a:endParaRPr>
          </a:p>
          <a:p>
            <a:pPr marL="457200" indent="-457200" eaLnBrk="1" hangingPunct="1">
              <a:lnSpc>
                <a:spcPct val="80000"/>
              </a:lnSpc>
              <a:buFontTx/>
              <a:buAutoNum type="arabicPeriod"/>
            </a:pPr>
            <a:r>
              <a:rPr lang="en-US" sz="2800" smtClean="0">
                <a:solidFill>
                  <a:srgbClr val="262673"/>
                </a:solidFill>
              </a:rPr>
              <a:t>Which plane would you use for the following competitions? </a:t>
            </a:r>
          </a:p>
          <a:p>
            <a:pPr marL="457200" indent="-457200" eaLnBrk="1" hangingPunct="1">
              <a:lnSpc>
                <a:spcPct val="80000"/>
              </a:lnSpc>
              <a:buFontTx/>
              <a:buAutoNum type="arabicPeriod"/>
            </a:pPr>
            <a:endParaRPr lang="en-US" sz="2800" smtClean="0">
              <a:solidFill>
                <a:srgbClr val="26267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b="1" u="sng" dirty="0" smtClean="0">
                <a:solidFill>
                  <a:schemeClr val="accent2">
                    <a:lumMod val="75000"/>
                  </a:schemeClr>
                </a:solidFill>
              </a:rPr>
              <a:t>Rules</a:t>
            </a:r>
          </a:p>
        </p:txBody>
      </p:sp>
      <p:sp>
        <p:nvSpPr>
          <p:cNvPr id="17411" name="Rectangle 3"/>
          <p:cNvSpPr>
            <a:spLocks noGrp="1" noChangeArrowheads="1"/>
          </p:cNvSpPr>
          <p:nvPr>
            <p:ph type="body" idx="1"/>
          </p:nvPr>
        </p:nvSpPr>
        <p:spPr/>
        <p:txBody>
          <a:bodyPr/>
          <a:lstStyle/>
          <a:p>
            <a:pPr eaLnBrk="1" hangingPunct="1">
              <a:defRPr/>
            </a:pPr>
            <a:r>
              <a:rPr lang="en-US" dirty="0" smtClean="0">
                <a:solidFill>
                  <a:schemeClr val="accent2">
                    <a:lumMod val="75000"/>
                  </a:schemeClr>
                </a:solidFill>
              </a:rPr>
              <a:t>Do not fly the airplanes until instructed.</a:t>
            </a:r>
          </a:p>
          <a:p>
            <a:pPr eaLnBrk="1" hangingPunct="1">
              <a:defRPr/>
            </a:pPr>
            <a:r>
              <a:rPr lang="en-US" dirty="0" smtClean="0">
                <a:solidFill>
                  <a:schemeClr val="accent2">
                    <a:lumMod val="75000"/>
                  </a:schemeClr>
                </a:solidFill>
              </a:rPr>
              <a:t>Follow all school and classroom rules.</a:t>
            </a:r>
          </a:p>
          <a:p>
            <a:pPr eaLnBrk="1" hangingPunct="1">
              <a:defRPr/>
            </a:pPr>
            <a:endParaRPr lang="en-US" dirty="0" smtClean="0">
              <a:solidFill>
                <a:schemeClr val="accent2">
                  <a:lumMod val="75000"/>
                </a:schemeClr>
              </a:solidFill>
            </a:endParaRPr>
          </a:p>
        </p:txBody>
      </p:sp>
      <p:sp>
        <p:nvSpPr>
          <p:cNvPr id="4100"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2819400" y="963613"/>
            <a:ext cx="6324600" cy="5078412"/>
          </a:xfrm>
          <a:prstGeom prst="rect">
            <a:avLst/>
          </a:prstGeom>
          <a:noFill/>
          <a:ln w="9525">
            <a:noFill/>
            <a:miter lim="800000"/>
            <a:headEnd/>
            <a:tailEnd/>
          </a:ln>
          <a:effectLst/>
        </p:spPr>
        <p:txBody>
          <a:bodyPr anchor="ctr">
            <a:spAutoFit/>
          </a:bodyPr>
          <a:lstStyle/>
          <a:p>
            <a:pPr marL="342900" indent="-342900" algn="ctr">
              <a:defRPr/>
            </a:pPr>
            <a:r>
              <a:rPr lang="en-US" sz="3600" b="1" u="sng" dirty="0">
                <a:solidFill>
                  <a:schemeClr val="accent2">
                    <a:lumMod val="75000"/>
                  </a:schemeClr>
                </a:solidFill>
              </a:rPr>
              <a:t>Step 1</a:t>
            </a:r>
            <a:r>
              <a:rPr lang="en-US" sz="3600" b="1" dirty="0">
                <a:solidFill>
                  <a:schemeClr val="accent2">
                    <a:lumMod val="75000"/>
                  </a:schemeClr>
                </a:solidFill>
              </a:rPr>
              <a:t>:</a:t>
            </a:r>
          </a:p>
          <a:p>
            <a:pPr marL="342900" indent="-342900" algn="ctr">
              <a:defRPr/>
            </a:pPr>
            <a:r>
              <a:rPr lang="en-US" sz="3600" b="1" dirty="0">
                <a:solidFill>
                  <a:schemeClr val="accent2">
                    <a:lumMod val="75000"/>
                  </a:schemeClr>
                </a:solidFill>
              </a:rPr>
              <a:t>Take an 8½ by 11” sheet</a:t>
            </a:r>
          </a:p>
          <a:p>
            <a:pPr marL="342900" indent="-342900" algn="ctr">
              <a:defRPr/>
            </a:pPr>
            <a:r>
              <a:rPr lang="en-US" sz="3600" b="1" dirty="0">
                <a:solidFill>
                  <a:schemeClr val="accent2">
                    <a:lumMod val="75000"/>
                  </a:schemeClr>
                </a:solidFill>
              </a:rPr>
              <a:t> of paper, fold it in half</a:t>
            </a:r>
          </a:p>
          <a:p>
            <a:pPr marL="342900" indent="-342900" algn="ctr">
              <a:defRPr/>
            </a:pPr>
            <a:r>
              <a:rPr lang="en-US" sz="3600" b="1" dirty="0">
                <a:solidFill>
                  <a:schemeClr val="accent2">
                    <a:lumMod val="75000"/>
                  </a:schemeClr>
                </a:solidFill>
              </a:rPr>
              <a:t> lengthwise, &amp; unfold it.</a:t>
            </a:r>
          </a:p>
          <a:p>
            <a:pPr marL="342900" indent="-342900" algn="ctr">
              <a:defRPr/>
            </a:pPr>
            <a:r>
              <a:rPr lang="en-US" sz="3600" b="1" dirty="0">
                <a:solidFill>
                  <a:schemeClr val="accent2">
                    <a:lumMod val="75000"/>
                  </a:schemeClr>
                </a:solidFill>
              </a:rPr>
              <a:t> The dashed line</a:t>
            </a:r>
          </a:p>
          <a:p>
            <a:pPr marL="342900" indent="-342900" algn="ctr">
              <a:defRPr/>
            </a:pPr>
            <a:r>
              <a:rPr lang="en-US" sz="3600" b="1" dirty="0">
                <a:solidFill>
                  <a:schemeClr val="accent2">
                    <a:lumMod val="75000"/>
                  </a:schemeClr>
                </a:solidFill>
              </a:rPr>
              <a:t>represents the “valley fold,” and the dashed-and-dotted line represents the "mountain fold.”</a:t>
            </a:r>
          </a:p>
        </p:txBody>
      </p:sp>
      <p:pic>
        <p:nvPicPr>
          <p:cNvPr id="5123" name="Picture 6" descr="plane-1-1"/>
          <p:cNvPicPr>
            <a:picLocks noChangeAspect="1" noChangeArrowheads="1"/>
          </p:cNvPicPr>
          <p:nvPr/>
        </p:nvPicPr>
        <p:blipFill>
          <a:blip r:embed="rId2" cstate="print"/>
          <a:srcRect/>
          <a:stretch>
            <a:fillRect/>
          </a:stretch>
        </p:blipFill>
        <p:spPr bwMode="auto">
          <a:xfrm>
            <a:off x="0" y="1506538"/>
            <a:ext cx="3124200" cy="3994150"/>
          </a:xfrm>
          <a:prstGeom prst="rect">
            <a:avLst/>
          </a:prstGeom>
          <a:noFill/>
          <a:ln w="9525">
            <a:noFill/>
            <a:miter lim="800000"/>
            <a:headEnd/>
            <a:tailEnd/>
          </a:ln>
        </p:spPr>
      </p:pic>
      <p:sp>
        <p:nvSpPr>
          <p:cNvPr id="5124"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124200" y="1465263"/>
            <a:ext cx="6019800" cy="2862262"/>
          </a:xfrm>
          <a:prstGeom prst="rect">
            <a:avLst/>
          </a:prstGeom>
          <a:noFill/>
          <a:ln w="9525">
            <a:noFill/>
            <a:miter lim="800000"/>
            <a:headEnd/>
            <a:tailEnd/>
          </a:ln>
          <a:effectLst/>
        </p:spPr>
        <p:txBody>
          <a:bodyPr anchor="ctr">
            <a:spAutoFit/>
          </a:bodyPr>
          <a:lstStyle/>
          <a:p>
            <a:pPr marL="342900" indent="-342900" algn="ctr">
              <a:defRPr/>
            </a:pPr>
            <a:r>
              <a:rPr lang="en-US" sz="3600" b="1" u="sng" dirty="0">
                <a:solidFill>
                  <a:schemeClr val="accent2">
                    <a:lumMod val="75000"/>
                  </a:schemeClr>
                </a:solidFill>
              </a:rPr>
              <a:t>Step 2</a:t>
            </a:r>
            <a:r>
              <a:rPr lang="en-US" sz="3600" b="1" dirty="0">
                <a:solidFill>
                  <a:schemeClr val="accent2">
                    <a:lumMod val="75000"/>
                  </a:schemeClr>
                </a:solidFill>
              </a:rPr>
              <a:t>:</a:t>
            </a:r>
          </a:p>
          <a:p>
            <a:pPr marL="342900" indent="-342900" algn="ctr">
              <a:defRPr/>
            </a:pPr>
            <a:r>
              <a:rPr lang="en-US" sz="3600" b="1" dirty="0">
                <a:solidFill>
                  <a:schemeClr val="accent2">
                    <a:lumMod val="75000"/>
                  </a:schemeClr>
                </a:solidFill>
              </a:rPr>
              <a:t>Fold down the top</a:t>
            </a:r>
          </a:p>
          <a:p>
            <a:pPr marL="342900" indent="-342900" algn="ctr">
              <a:defRPr/>
            </a:pPr>
            <a:r>
              <a:rPr lang="en-US" sz="3600" b="1" dirty="0">
                <a:solidFill>
                  <a:schemeClr val="accent2">
                    <a:lumMod val="75000"/>
                  </a:schemeClr>
                </a:solidFill>
              </a:rPr>
              <a:t>corners inward</a:t>
            </a:r>
          </a:p>
          <a:p>
            <a:pPr marL="342900" indent="-342900" algn="ctr">
              <a:defRPr/>
            </a:pPr>
            <a:r>
              <a:rPr lang="en-US" sz="3600" b="1" dirty="0">
                <a:solidFill>
                  <a:schemeClr val="accent2">
                    <a:lumMod val="75000"/>
                  </a:schemeClr>
                </a:solidFill>
              </a:rPr>
              <a:t>to the center crease.</a:t>
            </a:r>
          </a:p>
          <a:p>
            <a:pPr marL="342900" indent="-342900" algn="ctr">
              <a:defRPr/>
            </a:pPr>
            <a:endParaRPr lang="en-US" sz="3600" b="1" dirty="0">
              <a:solidFill>
                <a:schemeClr val="accent2">
                  <a:lumMod val="75000"/>
                </a:schemeClr>
              </a:solidFill>
            </a:endParaRPr>
          </a:p>
        </p:txBody>
      </p:sp>
      <p:pic>
        <p:nvPicPr>
          <p:cNvPr id="6147" name="Picture 4" descr="plane-1-3"/>
          <p:cNvPicPr>
            <a:picLocks noChangeAspect="1" noChangeArrowheads="1"/>
          </p:cNvPicPr>
          <p:nvPr/>
        </p:nvPicPr>
        <p:blipFill>
          <a:blip r:embed="rId2" cstate="print"/>
          <a:srcRect/>
          <a:stretch>
            <a:fillRect/>
          </a:stretch>
        </p:blipFill>
        <p:spPr bwMode="auto">
          <a:xfrm>
            <a:off x="0" y="1403350"/>
            <a:ext cx="3200400" cy="4092575"/>
          </a:xfrm>
          <a:prstGeom prst="rect">
            <a:avLst/>
          </a:prstGeom>
          <a:noFill/>
          <a:ln w="9525">
            <a:noFill/>
            <a:miter lim="800000"/>
            <a:headEnd/>
            <a:tailEnd/>
          </a:ln>
        </p:spPr>
      </p:pic>
      <p:sp>
        <p:nvSpPr>
          <p:cNvPr id="6148"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819400" y="1485900"/>
            <a:ext cx="6324600" cy="3970338"/>
          </a:xfrm>
          <a:prstGeom prst="rect">
            <a:avLst/>
          </a:prstGeom>
          <a:noFill/>
          <a:ln w="9525">
            <a:noFill/>
            <a:miter lim="800000"/>
            <a:headEnd/>
            <a:tailEnd/>
          </a:ln>
          <a:effectLst/>
        </p:spPr>
        <p:txBody>
          <a:bodyPr anchor="ctr">
            <a:spAutoFit/>
          </a:bodyPr>
          <a:lstStyle/>
          <a:p>
            <a:pPr marL="342900" indent="-342900" algn="ctr">
              <a:defRPr/>
            </a:pPr>
            <a:r>
              <a:rPr lang="en-US" sz="3600" b="1" u="sng" dirty="0">
                <a:solidFill>
                  <a:schemeClr val="accent2">
                    <a:lumMod val="75000"/>
                  </a:schemeClr>
                </a:solidFill>
              </a:rPr>
              <a:t>Step 3</a:t>
            </a:r>
            <a:r>
              <a:rPr lang="en-US" sz="3600" b="1" dirty="0">
                <a:solidFill>
                  <a:schemeClr val="accent2">
                    <a:lumMod val="75000"/>
                  </a:schemeClr>
                </a:solidFill>
              </a:rPr>
              <a:t>:</a:t>
            </a:r>
          </a:p>
          <a:p>
            <a:pPr marL="342900" indent="-342900" algn="ctr">
              <a:defRPr/>
            </a:pPr>
            <a:r>
              <a:rPr lang="en-US" sz="3600" b="1" dirty="0">
                <a:solidFill>
                  <a:schemeClr val="accent2">
                    <a:lumMod val="75000"/>
                  </a:schemeClr>
                </a:solidFill>
              </a:rPr>
              <a:t>Fold down the</a:t>
            </a:r>
          </a:p>
          <a:p>
            <a:pPr marL="342900" indent="-342900" algn="ctr">
              <a:defRPr/>
            </a:pPr>
            <a:r>
              <a:rPr lang="en-US" sz="3600" b="1" dirty="0">
                <a:solidFill>
                  <a:schemeClr val="accent2">
                    <a:lumMod val="75000"/>
                  </a:schemeClr>
                </a:solidFill>
              </a:rPr>
              <a:t>large top triangle,</a:t>
            </a:r>
          </a:p>
          <a:p>
            <a:pPr marL="342900" indent="-342900" algn="ctr">
              <a:defRPr/>
            </a:pPr>
            <a:r>
              <a:rPr lang="en-US" sz="3600" b="1" dirty="0">
                <a:solidFill>
                  <a:schemeClr val="accent2">
                    <a:lumMod val="75000"/>
                  </a:schemeClr>
                </a:solidFill>
              </a:rPr>
              <a:t>made up of the two</a:t>
            </a:r>
          </a:p>
          <a:p>
            <a:pPr marL="342900" indent="-342900" algn="ctr">
              <a:defRPr/>
            </a:pPr>
            <a:r>
              <a:rPr lang="en-US" sz="3600" b="1" dirty="0">
                <a:solidFill>
                  <a:schemeClr val="accent2">
                    <a:lumMod val="75000"/>
                  </a:schemeClr>
                </a:solidFill>
              </a:rPr>
              <a:t>small triangles you</a:t>
            </a:r>
          </a:p>
          <a:p>
            <a:pPr marL="342900" indent="-342900" algn="ctr">
              <a:defRPr/>
            </a:pPr>
            <a:r>
              <a:rPr lang="en-US" sz="3600" b="1" dirty="0">
                <a:solidFill>
                  <a:schemeClr val="accent2">
                    <a:lumMod val="75000"/>
                  </a:schemeClr>
                </a:solidFill>
              </a:rPr>
              <a:t>created in step 2. </a:t>
            </a:r>
          </a:p>
          <a:p>
            <a:pPr marL="342900" indent="-342900" algn="ctr" eaLnBrk="0" hangingPunct="0">
              <a:defRPr/>
            </a:pPr>
            <a:endParaRPr lang="en-US" sz="3600" dirty="0"/>
          </a:p>
        </p:txBody>
      </p:sp>
      <p:pic>
        <p:nvPicPr>
          <p:cNvPr id="7171" name="Picture 4" descr="plane-1-4"/>
          <p:cNvPicPr>
            <a:picLocks noChangeAspect="1" noChangeArrowheads="1"/>
          </p:cNvPicPr>
          <p:nvPr/>
        </p:nvPicPr>
        <p:blipFill>
          <a:blip r:embed="rId2" cstate="print"/>
          <a:srcRect/>
          <a:stretch>
            <a:fillRect/>
          </a:stretch>
        </p:blipFill>
        <p:spPr bwMode="auto">
          <a:xfrm>
            <a:off x="0" y="1423988"/>
            <a:ext cx="3200400" cy="4094162"/>
          </a:xfrm>
          <a:prstGeom prst="rect">
            <a:avLst/>
          </a:prstGeom>
          <a:noFill/>
          <a:ln w="9525">
            <a:noFill/>
            <a:miter lim="800000"/>
            <a:headEnd/>
            <a:tailEnd/>
          </a:ln>
        </p:spPr>
      </p:pic>
      <p:sp>
        <p:nvSpPr>
          <p:cNvPr id="7172"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plane-1-5"/>
          <p:cNvPicPr>
            <a:picLocks noChangeAspect="1" noChangeArrowheads="1"/>
          </p:cNvPicPr>
          <p:nvPr/>
        </p:nvPicPr>
        <p:blipFill>
          <a:blip r:embed="rId2" cstate="print"/>
          <a:srcRect/>
          <a:stretch>
            <a:fillRect/>
          </a:stretch>
        </p:blipFill>
        <p:spPr bwMode="auto">
          <a:xfrm>
            <a:off x="0" y="0"/>
            <a:ext cx="4103688" cy="3657600"/>
          </a:xfrm>
          <a:prstGeom prst="rect">
            <a:avLst/>
          </a:prstGeom>
          <a:noFill/>
          <a:ln w="9525">
            <a:noFill/>
            <a:miter lim="800000"/>
            <a:headEnd/>
            <a:tailEnd/>
          </a:ln>
        </p:spPr>
      </p:pic>
      <p:pic>
        <p:nvPicPr>
          <p:cNvPr id="6" name="Picture 4" descr="plane-1-6"/>
          <p:cNvPicPr>
            <a:picLocks noChangeAspect="1" noChangeArrowheads="1"/>
          </p:cNvPicPr>
          <p:nvPr/>
        </p:nvPicPr>
        <p:blipFill>
          <a:blip r:embed="rId3" cstate="print"/>
          <a:srcRect/>
          <a:stretch>
            <a:fillRect/>
          </a:stretch>
        </p:blipFill>
        <p:spPr bwMode="auto">
          <a:xfrm>
            <a:off x="5040313" y="0"/>
            <a:ext cx="4103687" cy="3657600"/>
          </a:xfrm>
          <a:prstGeom prst="rect">
            <a:avLst/>
          </a:prstGeom>
          <a:noFill/>
          <a:ln w="9525">
            <a:noFill/>
            <a:miter lim="800000"/>
            <a:headEnd/>
            <a:tailEnd/>
          </a:ln>
        </p:spPr>
      </p:pic>
      <p:sp>
        <p:nvSpPr>
          <p:cNvPr id="6146" name="Rectangle 2"/>
          <p:cNvSpPr>
            <a:spLocks noChangeArrowheads="1"/>
          </p:cNvSpPr>
          <p:nvPr/>
        </p:nvSpPr>
        <p:spPr bwMode="auto">
          <a:xfrm>
            <a:off x="0" y="3276600"/>
            <a:ext cx="9144000" cy="3416300"/>
          </a:xfrm>
          <a:prstGeom prst="rect">
            <a:avLst/>
          </a:prstGeom>
          <a:noFill/>
          <a:ln w="9525">
            <a:noFill/>
            <a:miter lim="800000"/>
            <a:headEnd/>
            <a:tailEnd/>
          </a:ln>
          <a:effectLst/>
        </p:spPr>
        <p:txBody>
          <a:bodyPr anchor="ctr">
            <a:spAutoFit/>
          </a:bodyPr>
          <a:lstStyle/>
          <a:p>
            <a:pPr marL="3175" indent="-3175" algn="ctr">
              <a:defRPr/>
            </a:pPr>
            <a:r>
              <a:rPr lang="en-US" sz="3600" b="1" u="sng" dirty="0">
                <a:solidFill>
                  <a:schemeClr val="accent2">
                    <a:lumMod val="75000"/>
                  </a:schemeClr>
                </a:solidFill>
              </a:rPr>
              <a:t>Step 4</a:t>
            </a:r>
            <a:r>
              <a:rPr lang="en-US" sz="3600" b="1" dirty="0">
                <a:solidFill>
                  <a:schemeClr val="accent2">
                    <a:lumMod val="75000"/>
                  </a:schemeClr>
                </a:solidFill>
              </a:rPr>
              <a:t>:</a:t>
            </a:r>
          </a:p>
          <a:p>
            <a:pPr marL="3175" indent="-3175" algn="ctr">
              <a:defRPr/>
            </a:pPr>
            <a:r>
              <a:rPr lang="en-US" sz="3600" b="1" dirty="0">
                <a:solidFill>
                  <a:schemeClr val="accent2">
                    <a:lumMod val="75000"/>
                  </a:schemeClr>
                </a:solidFill>
              </a:rPr>
              <a:t> Fold the lower part of the large triangle up again. Leave about </a:t>
            </a:r>
            <a:r>
              <a:rPr lang="en-US" sz="3600" b="1" baseline="30000" dirty="0">
                <a:solidFill>
                  <a:schemeClr val="accent2">
                    <a:lumMod val="75000"/>
                  </a:schemeClr>
                </a:solidFill>
              </a:rPr>
              <a:t>3</a:t>
            </a:r>
            <a:r>
              <a:rPr lang="en-US" sz="3600" b="1" dirty="0">
                <a:solidFill>
                  <a:schemeClr val="accent2">
                    <a:lumMod val="75000"/>
                  </a:schemeClr>
                </a:solidFill>
              </a:rPr>
              <a:t>/</a:t>
            </a:r>
            <a:r>
              <a:rPr lang="en-US" sz="3600" b="1" baseline="-25000" dirty="0">
                <a:solidFill>
                  <a:schemeClr val="accent2">
                    <a:lumMod val="75000"/>
                  </a:schemeClr>
                </a:solidFill>
              </a:rPr>
              <a:t>8</a:t>
            </a:r>
            <a:r>
              <a:rPr lang="en-US" sz="3600" b="1" dirty="0">
                <a:solidFill>
                  <a:schemeClr val="accent2">
                    <a:lumMod val="75000"/>
                  </a:schemeClr>
                </a:solidFill>
              </a:rPr>
              <a:t>” from the top.</a:t>
            </a:r>
          </a:p>
          <a:p>
            <a:pPr marL="3175" indent="-3175" algn="ctr">
              <a:defRPr/>
            </a:pPr>
            <a:r>
              <a:rPr lang="en-US" sz="3600" b="1" dirty="0">
                <a:solidFill>
                  <a:schemeClr val="accent2">
                    <a:lumMod val="75000"/>
                  </a:schemeClr>
                </a:solidFill>
              </a:rPr>
              <a:t>It will help the flaps to lock under tightly &amp; keep the airplane together</a:t>
            </a:r>
          </a:p>
          <a:p>
            <a:pPr marL="3175" indent="-3175" algn="ctr">
              <a:defRPr/>
            </a:pPr>
            <a:r>
              <a:rPr lang="en-US" sz="3600" b="1" dirty="0">
                <a:solidFill>
                  <a:schemeClr val="accent2">
                    <a:lumMod val="75000"/>
                  </a:schemeClr>
                </a:solidFill>
              </a:rPr>
              <a:t>when it's finished.</a:t>
            </a:r>
            <a:r>
              <a:rPr lang="en-US" sz="3600" dirty="0">
                <a:solidFill>
                  <a:schemeClr val="accent2">
                    <a:lumMod val="75000"/>
                  </a:schemeClr>
                </a:solidFill>
              </a:rPr>
              <a:t> </a:t>
            </a:r>
            <a:r>
              <a:rPr lang="en-US" sz="3600" b="1" dirty="0">
                <a:solidFill>
                  <a:schemeClr val="accent2">
                    <a:lumMod val="75000"/>
                  </a:schemeClr>
                </a:solidFill>
              </a:rPr>
              <a:t> </a:t>
            </a:r>
            <a:endParaRPr lang="en-US" sz="3600" dirty="0">
              <a:solidFill>
                <a:schemeClr val="accent2">
                  <a:lumMod val="75000"/>
                </a:schemeClr>
              </a:solidFill>
            </a:endParaRPr>
          </a:p>
        </p:txBody>
      </p:sp>
      <p:sp>
        <p:nvSpPr>
          <p:cNvPr id="8197"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plane-1-7"/>
          <p:cNvPicPr>
            <a:picLocks noChangeAspect="1" noChangeArrowheads="1"/>
          </p:cNvPicPr>
          <p:nvPr/>
        </p:nvPicPr>
        <p:blipFill>
          <a:blip r:embed="rId2" cstate="print"/>
          <a:srcRect/>
          <a:stretch>
            <a:fillRect/>
          </a:stretch>
        </p:blipFill>
        <p:spPr bwMode="auto">
          <a:xfrm>
            <a:off x="6248400" y="0"/>
            <a:ext cx="2895600" cy="2581275"/>
          </a:xfrm>
          <a:prstGeom prst="rect">
            <a:avLst/>
          </a:prstGeom>
          <a:noFill/>
          <a:ln w="9525">
            <a:noFill/>
            <a:miter lim="800000"/>
            <a:headEnd/>
            <a:tailEnd/>
          </a:ln>
        </p:spPr>
      </p:pic>
      <p:sp>
        <p:nvSpPr>
          <p:cNvPr id="2" name="Rectangle 2"/>
          <p:cNvSpPr>
            <a:spLocks noChangeArrowheads="1"/>
          </p:cNvSpPr>
          <p:nvPr/>
        </p:nvSpPr>
        <p:spPr bwMode="auto">
          <a:xfrm>
            <a:off x="0" y="1600200"/>
            <a:ext cx="9144000" cy="5078413"/>
          </a:xfrm>
          <a:prstGeom prst="rect">
            <a:avLst/>
          </a:prstGeom>
          <a:noFill/>
          <a:ln w="9525">
            <a:noFill/>
            <a:miter lim="800000"/>
            <a:headEnd/>
            <a:tailEnd/>
          </a:ln>
          <a:effectLst/>
        </p:spPr>
        <p:txBody>
          <a:bodyPr anchor="ctr">
            <a:spAutoFit/>
          </a:bodyPr>
          <a:lstStyle/>
          <a:p>
            <a:pPr marL="342900" indent="-342900" algn="ctr">
              <a:defRPr/>
            </a:pPr>
            <a:r>
              <a:rPr lang="en-US" sz="3600" b="1" dirty="0">
                <a:solidFill>
                  <a:schemeClr val="accent2">
                    <a:lumMod val="75000"/>
                  </a:schemeClr>
                </a:solidFill>
              </a:rPr>
              <a:t>Step 5:</a:t>
            </a:r>
          </a:p>
          <a:p>
            <a:pPr marL="342900" indent="-342900" algn="ctr">
              <a:defRPr/>
            </a:pPr>
            <a:r>
              <a:rPr lang="en-US" sz="3600" b="1" dirty="0">
                <a:solidFill>
                  <a:schemeClr val="accent2">
                    <a:lumMod val="75000"/>
                  </a:schemeClr>
                </a:solidFill>
              </a:rPr>
              <a:t>Fold and unfold two top triangles,</a:t>
            </a:r>
          </a:p>
          <a:p>
            <a:pPr marL="342900" indent="-342900" algn="ctr">
              <a:defRPr/>
            </a:pPr>
            <a:r>
              <a:rPr lang="en-US" sz="3600" b="1" dirty="0">
                <a:solidFill>
                  <a:schemeClr val="accent2">
                    <a:lumMod val="75000"/>
                  </a:schemeClr>
                </a:solidFill>
              </a:rPr>
              <a:t>where the dashed valley folds</a:t>
            </a:r>
          </a:p>
          <a:p>
            <a:pPr marL="342900" indent="-342900" algn="ctr">
              <a:defRPr/>
            </a:pPr>
            <a:r>
              <a:rPr lang="en-US" sz="3600" b="1" dirty="0">
                <a:solidFill>
                  <a:schemeClr val="accent2">
                    <a:lumMod val="75000"/>
                  </a:schemeClr>
                </a:solidFill>
              </a:rPr>
              <a:t>are shown. As in step 2, the inner edges of the new triangles should line up with the center line of the plane. </a:t>
            </a:r>
          </a:p>
          <a:p>
            <a:pPr marL="342900" indent="-342900" algn="ctr">
              <a:defRPr/>
            </a:pPr>
            <a:r>
              <a:rPr lang="en-US" sz="3600" b="1" dirty="0">
                <a:solidFill>
                  <a:schemeClr val="accent2">
                    <a:lumMod val="75000"/>
                  </a:schemeClr>
                </a:solidFill>
              </a:rPr>
              <a:t>Don't try to fold right up</a:t>
            </a:r>
          </a:p>
          <a:p>
            <a:pPr marL="342900" indent="-342900" algn="ctr">
              <a:defRPr/>
            </a:pPr>
            <a:r>
              <a:rPr lang="en-US" sz="3600" b="1" dirty="0">
                <a:solidFill>
                  <a:schemeClr val="accent2">
                    <a:lumMod val="75000"/>
                  </a:schemeClr>
                </a:solidFill>
              </a:rPr>
              <a:t>against the tip you folded up in step 4,</a:t>
            </a:r>
          </a:p>
          <a:p>
            <a:pPr marL="342900" indent="-342900" algn="ctr">
              <a:defRPr/>
            </a:pPr>
            <a:r>
              <a:rPr lang="en-US" sz="3600" b="1" dirty="0">
                <a:solidFill>
                  <a:schemeClr val="accent2">
                    <a:lumMod val="75000"/>
                  </a:schemeClr>
                </a:solidFill>
              </a:rPr>
              <a:t>since that tip should be a little lower.</a:t>
            </a:r>
            <a:endParaRPr lang="en-US" sz="3600" dirty="0">
              <a:solidFill>
                <a:schemeClr val="accent2">
                  <a:lumMod val="75000"/>
                </a:schemeClr>
              </a:solidFill>
            </a:endParaRPr>
          </a:p>
        </p:txBody>
      </p:sp>
      <p:sp>
        <p:nvSpPr>
          <p:cNvPr id="9220"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plane-1-8"/>
          <p:cNvPicPr>
            <a:picLocks noChangeAspect="1" noChangeArrowheads="1"/>
          </p:cNvPicPr>
          <p:nvPr/>
        </p:nvPicPr>
        <p:blipFill>
          <a:blip r:embed="rId2" cstate="print"/>
          <a:srcRect/>
          <a:stretch>
            <a:fillRect/>
          </a:stretch>
        </p:blipFill>
        <p:spPr bwMode="auto">
          <a:xfrm>
            <a:off x="2876550" y="0"/>
            <a:ext cx="3390900" cy="3022600"/>
          </a:xfrm>
          <a:prstGeom prst="rect">
            <a:avLst/>
          </a:prstGeom>
          <a:noFill/>
          <a:ln w="9525">
            <a:noFill/>
            <a:miter lim="800000"/>
            <a:headEnd/>
            <a:tailEnd/>
          </a:ln>
        </p:spPr>
      </p:pic>
      <p:sp>
        <p:nvSpPr>
          <p:cNvPr id="2" name="Rectangle 2"/>
          <p:cNvSpPr>
            <a:spLocks noChangeArrowheads="1"/>
          </p:cNvSpPr>
          <p:nvPr/>
        </p:nvSpPr>
        <p:spPr bwMode="auto">
          <a:xfrm>
            <a:off x="0" y="2743200"/>
            <a:ext cx="9144000" cy="3970338"/>
          </a:xfrm>
          <a:prstGeom prst="rect">
            <a:avLst/>
          </a:prstGeom>
          <a:noFill/>
          <a:ln w="9525">
            <a:noFill/>
            <a:miter lim="800000"/>
            <a:headEnd/>
            <a:tailEnd/>
          </a:ln>
          <a:effectLst/>
        </p:spPr>
        <p:txBody>
          <a:bodyPr anchor="ctr">
            <a:spAutoFit/>
          </a:bodyPr>
          <a:lstStyle/>
          <a:p>
            <a:pPr marL="342900" indent="-342900" algn="ctr">
              <a:defRPr/>
            </a:pPr>
            <a:r>
              <a:rPr lang="en-US" sz="3600" b="1" u="sng" dirty="0">
                <a:solidFill>
                  <a:schemeClr val="accent2">
                    <a:lumMod val="75000"/>
                  </a:schemeClr>
                </a:solidFill>
              </a:rPr>
              <a:t>Step 6</a:t>
            </a:r>
            <a:r>
              <a:rPr lang="en-US" sz="3600" b="1" dirty="0">
                <a:solidFill>
                  <a:schemeClr val="accent2">
                    <a:lumMod val="75000"/>
                  </a:schemeClr>
                </a:solidFill>
              </a:rPr>
              <a:t>:</a:t>
            </a:r>
          </a:p>
          <a:p>
            <a:pPr marL="342900" indent="-342900" algn="ctr">
              <a:defRPr/>
            </a:pPr>
            <a:r>
              <a:rPr lang="en-US" sz="3600" b="1" dirty="0">
                <a:solidFill>
                  <a:schemeClr val="accent2">
                    <a:lumMod val="75000"/>
                  </a:schemeClr>
                </a:solidFill>
              </a:rPr>
              <a:t>Bisect the new folds that you made in step 5, using the previous creases as a guide. Fold and then unfold</a:t>
            </a:r>
          </a:p>
          <a:p>
            <a:pPr marL="342900" indent="-342900" algn="ctr">
              <a:defRPr/>
            </a:pPr>
            <a:r>
              <a:rPr lang="en-US" sz="3600" b="1" dirty="0">
                <a:solidFill>
                  <a:schemeClr val="accent2">
                    <a:lumMod val="75000"/>
                  </a:schemeClr>
                </a:solidFill>
              </a:rPr>
              <a:t> along the two dashed lines.</a:t>
            </a:r>
          </a:p>
          <a:p>
            <a:pPr marL="342900" indent="-342900" algn="ctr">
              <a:defRPr/>
            </a:pPr>
            <a:r>
              <a:rPr lang="en-US" sz="3600" b="1" dirty="0">
                <a:solidFill>
                  <a:schemeClr val="accent2">
                    <a:lumMod val="75000"/>
                  </a:schemeClr>
                </a:solidFill>
              </a:rPr>
              <a:t>You back where you started, but you have created two new upper creases. </a:t>
            </a:r>
            <a:endParaRPr lang="en-US" sz="3600" dirty="0"/>
          </a:p>
        </p:txBody>
      </p:sp>
      <p:sp>
        <p:nvSpPr>
          <p:cNvPr id="10244" name="TextBox 2"/>
          <p:cNvSpPr txBox="1">
            <a:spLocks noChangeArrowheads="1"/>
          </p:cNvSpPr>
          <p:nvPr/>
        </p:nvSpPr>
        <p:spPr bwMode="auto">
          <a:xfrm>
            <a:off x="0" y="6611938"/>
            <a:ext cx="9144000" cy="246062"/>
          </a:xfrm>
          <a:prstGeom prst="rect">
            <a:avLst/>
          </a:prstGeom>
          <a:noFill/>
          <a:ln w="9525">
            <a:noFill/>
            <a:miter lim="800000"/>
            <a:headEnd/>
            <a:tailEnd/>
          </a:ln>
        </p:spPr>
        <p:txBody>
          <a:bodyPr>
            <a:spAutoFit/>
          </a:bodyPr>
          <a:lstStyle/>
          <a:p>
            <a:pPr algn="ctr">
              <a:buFont typeface="Arial" charset="0"/>
              <a:buNone/>
            </a:pPr>
            <a:r>
              <a:rPr lang="en-US" sz="1000">
                <a:latin typeface="Cambria Math" pitchFamily="18" charset="0"/>
                <a:ea typeface="Cambria Math" pitchFamily="18" charset="0"/>
                <a:cs typeface="Cambria Math" pitchFamily="18" charset="0"/>
              </a:rPr>
              <a:t>©2009, Dr. Jennifer L. Bell, LaGrange High School, LaGrange, Georgia             </a:t>
            </a:r>
            <a:r>
              <a:rPr lang="en-US" sz="1000">
                <a:cs typeface="Arial" charset="0"/>
              </a:rPr>
              <a:t>Original Lesson from Nancy Powell, Bloomington High School, Bloomington, Indiana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505</TotalTime>
  <Words>1458</Words>
  <Application>Microsoft Office PowerPoint</Application>
  <PresentationFormat>On-screen Show (4:3)</PresentationFormat>
  <Paragraphs>128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Cambria Math</vt:lpstr>
      <vt:lpstr>Courier New</vt:lpstr>
      <vt:lpstr>Default Design</vt:lpstr>
      <vt:lpstr>The Deltry Paper Airplane</vt:lpstr>
      <vt:lpstr>Guidelines</vt:lpstr>
      <vt:lpstr>Rules</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Debriefing Questions</vt:lpstr>
      <vt:lpstr>Slide 24</vt:lpstr>
    </vt:vector>
  </TitlesOfParts>
  <Company>TCSS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Deltry Paper Airplane</dc:title>
  <dc:creator>Dr. Jennifer L. Brown</dc:creator>
  <cp:lastModifiedBy>Dr. Jennifer L. Brown</cp:lastModifiedBy>
  <cp:revision>42</cp:revision>
  <dcterms:created xsi:type="dcterms:W3CDTF">2009-03-02T19:12:56Z</dcterms:created>
  <dcterms:modified xsi:type="dcterms:W3CDTF">2013-05-24T14:45:49Z</dcterms:modified>
</cp:coreProperties>
</file>