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0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6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3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8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4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8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8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F7D54-72C1-4CC1-8DB0-F0A518E39519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62991-1698-4759-AD74-DE709C3BD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6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geocities.com/thesciencefiles/box/boxdata10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geocities.com/thesciencefiles/box/boxdata10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5121721" y="446582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970115" y="445788"/>
            <a:ext cx="381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817715" y="445788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212333" y="446582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060727" y="445788"/>
            <a:ext cx="381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908327" y="445788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5449767" y="464157"/>
            <a:ext cx="461962" cy="0"/>
          </a:xfrm>
          <a:prstGeom prst="line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286000" y="3411245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0" y="3429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858000" y="3429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" y="186518"/>
            <a:ext cx="2286000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0" indent="-6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find the mean: 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0866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____________ all values. 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____________ by the number of v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alues.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42338" y="67896"/>
            <a:ext cx="2286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marR="0" indent="-230188"/>
            <a:r>
              <a:rPr lang="en-US" sz="1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find the median: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indent="-230188"/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buClr>
                <a:srgbClr val="000000"/>
              </a:buClr>
              <a:buSzPts val="1200"/>
            </a:pP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Put numbers in ____________ from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least to greatest. 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30188" marR="0" lvl="0" indent="-230188" fontAlgn="base">
              <a:buClr>
                <a:srgbClr val="000000"/>
              </a:buClr>
              <a:buSzPts val="1200"/>
            </a:pP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 Mark off high and low values until you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reach the </a:t>
            </a: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buClr>
                <a:srgbClr val="000000"/>
              </a:buClr>
              <a:buSzPts val="1200"/>
            </a:pP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 If there are two middle numbers, add them and ____________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by 2.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8877" y="3494772"/>
            <a:ext cx="2370338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marR="0" indent="-2301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find the interquartile range: </a:t>
            </a:r>
            <a:r>
              <a:rPr lang="en-US" sz="14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endParaRPr lang="en-US" sz="1400" u="none" strike="noStrike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Put numbers in  ____________ from 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least to greatest. 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  Find the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of the data.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3.  Find the median of the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4.  Find the median of the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5.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upper and lower quartiles.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6789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Juice ITC" pitchFamily="82" charset="0"/>
              </a:rPr>
              <a:t>M </a:t>
            </a:r>
            <a:r>
              <a:rPr lang="en-US" u="sng" dirty="0" smtClean="0"/>
              <a:t>+</a:t>
            </a:r>
            <a:r>
              <a:rPr lang="en-US" b="1" u="sng" dirty="0" smtClean="0"/>
              <a:t> </a:t>
            </a:r>
            <a:r>
              <a:rPr lang="en-US" b="1" u="sng" dirty="0" smtClean="0">
                <a:latin typeface="Juice ITC" pitchFamily="82" charset="0"/>
              </a:rPr>
              <a:t>E </a:t>
            </a:r>
            <a:r>
              <a:rPr lang="en-US" u="sng" dirty="0" smtClean="0"/>
              <a:t>+ </a:t>
            </a:r>
            <a:r>
              <a:rPr lang="en-US" b="1" u="sng" dirty="0" smtClean="0">
                <a:latin typeface="Juice ITC" pitchFamily="82" charset="0"/>
              </a:rPr>
              <a:t>A </a:t>
            </a:r>
            <a:r>
              <a:rPr lang="en-US" u="sng" dirty="0" smtClean="0"/>
              <a:t>+ </a:t>
            </a:r>
            <a:r>
              <a:rPr lang="en-US" b="1" u="sng" dirty="0" smtClean="0">
                <a:latin typeface="Juice ITC" pitchFamily="82" charset="0"/>
              </a:rPr>
              <a:t>N</a:t>
            </a:r>
          </a:p>
          <a:p>
            <a:pPr algn="ctr"/>
            <a:r>
              <a:rPr lang="en-US" dirty="0" smtClean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77015" y="67896"/>
            <a:ext cx="1875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m</a:t>
            </a:r>
            <a:r>
              <a:rPr lang="en-US" sz="2000" u="sng" dirty="0" smtClean="0"/>
              <a:t>e</a:t>
            </a:r>
            <a:r>
              <a:rPr lang="en-US" sz="2400" u="sng" dirty="0" smtClean="0"/>
              <a:t>d</a:t>
            </a:r>
            <a:r>
              <a:rPr lang="en-US" sz="2800" u="sng" dirty="0" smtClean="0"/>
              <a:t>i</a:t>
            </a:r>
            <a:r>
              <a:rPr lang="en-US" sz="3200" u="sng" dirty="0" smtClean="0"/>
              <a:t>a</a:t>
            </a:r>
            <a:r>
              <a:rPr lang="en-US" sz="3600" u="sng" dirty="0" smtClean="0"/>
              <a:t>n</a:t>
            </a:r>
          </a:p>
        </p:txBody>
      </p:sp>
      <p:pic>
        <p:nvPicPr>
          <p:cNvPr id="27" name="Picture 1030" descr="http://www.geocities.com/thesciencefiles/box/boxdata1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400300" y="3698963"/>
            <a:ext cx="2057400" cy="76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3180373" y="3421484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Juice ITC" pitchFamily="82" charset="0"/>
              </a:rPr>
              <a:t>(IQR)</a:t>
            </a:r>
            <a:endParaRPr lang="en-US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4752942" y="3513817"/>
            <a:ext cx="192411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ean </a:t>
            </a:r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bsolute </a:t>
            </a:r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eviation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67637" y="3510282"/>
            <a:ext cx="2286000" cy="3285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0" indent="-6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find the MAD: </a:t>
            </a:r>
            <a:r>
              <a:rPr lang="en-US" sz="1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5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0866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5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Find the ____________</a:t>
            </a:r>
            <a:r>
              <a:rPr lang="en-US" sz="1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 the mean from each value.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 Take the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 the differences.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____________ by the number of values.</a:t>
            </a:r>
            <a:endParaRPr lang="en-US" sz="15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91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0" y="3429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858000" y="3429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070364" y="1097262"/>
            <a:ext cx="20565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Measures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70322" y="1097262"/>
            <a:ext cx="209704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of </a:t>
            </a:r>
            <a:r>
              <a:rPr lang="en-U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David" pitchFamily="34" charset="-79"/>
                <a:cs typeface="David" pitchFamily="34" charset="-79"/>
              </a:rPr>
              <a:t>c</a:t>
            </a:r>
            <a:r>
              <a:rPr lang="en-US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David" pitchFamily="34" charset="-79"/>
                <a:cs typeface="David" pitchFamily="34" charset="-79"/>
              </a:rPr>
              <a:t>e</a:t>
            </a:r>
            <a:r>
              <a:rPr lang="en-US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David" pitchFamily="34" charset="-79"/>
                <a:cs typeface="David" pitchFamily="34" charset="-79"/>
              </a:rPr>
              <a:t>nt</a:t>
            </a:r>
            <a:r>
              <a:rPr lang="en-US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David" pitchFamily="34" charset="-79"/>
                <a:cs typeface="David" pitchFamily="34" charset="-79"/>
              </a:rPr>
              <a:t>e</a:t>
            </a:r>
            <a:r>
              <a:rPr lang="en-U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David" pitchFamily="34" charset="-79"/>
                <a:cs typeface="David" pitchFamily="34" charset="-79"/>
              </a:rPr>
              <a:t>r</a:t>
            </a:r>
            <a:endParaRPr lang="en-US" sz="3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93779" y="4865212"/>
            <a:ext cx="20565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Measures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4637" y="4942156"/>
            <a:ext cx="2390398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of 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</a:rPr>
              <a:t>S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radley Hand ITC" pitchFamily="66" charset="0"/>
              </a:rPr>
              <a:t>P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OORJAM" pitchFamily="2" charset="0"/>
              </a:rPr>
              <a:t>R 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Gautami" pitchFamily="2"/>
              </a:rPr>
              <a:t>E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aramond" pitchFamily="18" charset="0"/>
              </a:rPr>
              <a:t>A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D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en-US" sz="2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1" y="412790"/>
            <a:ext cx="4572000" cy="603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Find the mean, median, interquartile</a:t>
            </a: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range,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MAD of the following numbers.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aseline="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Your Math Test Grades are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94, 86, 92, 100, 99, 91, 99, and 83.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© 2014, Dr. Jennifer L. Brown,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Columbus </a:t>
            </a:r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State University, Columbus, Georgia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(MCC9-12.S.ID.2;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MCC9-12.S.ID.3)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98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5121721" y="446582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970115" y="445788"/>
            <a:ext cx="381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817715" y="445788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212333" y="446582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060727" y="445788"/>
            <a:ext cx="381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908327" y="445788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5449767" y="464157"/>
            <a:ext cx="461962" cy="0"/>
          </a:xfrm>
          <a:prstGeom prst="line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286000" y="3411245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0" y="3429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858000" y="3429000"/>
            <a:ext cx="22860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" y="186518"/>
            <a:ext cx="2286000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0" indent="-6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find the mean: 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0866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_Add________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 values. 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__Divide_____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 the number of v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alues.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42338" y="67896"/>
            <a:ext cx="2286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marR="0" indent="-230188"/>
            <a:r>
              <a:rPr lang="en-US" sz="1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find the median: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indent="-230188"/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buClr>
                <a:srgbClr val="000000"/>
              </a:buClr>
              <a:buSzPts val="1200"/>
            </a:pP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Put numbers in </a:t>
            </a:r>
            <a:r>
              <a:rPr lang="en-US" sz="16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__order______</a:t>
            </a: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least to greatest. 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30188" marR="0" lvl="0" indent="-230188" fontAlgn="base">
              <a:buClr>
                <a:srgbClr val="000000"/>
              </a:buClr>
              <a:buSzPts val="1200"/>
            </a:pP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 Mark off high and low values until you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reach the </a:t>
            </a:r>
            <a:r>
              <a:rPr lang="en-US" sz="16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___middle_____</a:t>
            </a:r>
            <a:r>
              <a:rPr lang="en-US" sz="16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buClr>
                <a:srgbClr val="000000"/>
              </a:buClr>
              <a:buSzPts val="1200"/>
            </a:pP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 If there are two middle numbers, add them and </a:t>
            </a:r>
            <a:r>
              <a:rPr lang="en-US" sz="16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___divide____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 2.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8877" y="3494772"/>
            <a:ext cx="2370338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marR="0" indent="-2301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find the interquartile range: </a:t>
            </a:r>
            <a:r>
              <a:rPr lang="en-US" sz="14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endParaRPr lang="en-US" sz="1400" u="none" strike="noStrike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Put numbers in  </a:t>
            </a:r>
            <a:r>
              <a:rPr lang="en-US" sz="14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__order_______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least to greatest. 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  Find the </a:t>
            </a:r>
            <a:r>
              <a:rPr lang="en-US" sz="14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__median___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 the data.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3.  Find the median of the </a:t>
            </a:r>
            <a:r>
              <a:rPr lang="en-US" sz="14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_upper half__</a:t>
            </a:r>
            <a:r>
              <a:rPr lang="en-US" sz="14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4.  Find the median of the </a:t>
            </a:r>
            <a:r>
              <a:rPr lang="en-US" sz="14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__lower half__</a:t>
            </a:r>
            <a:r>
              <a:rPr lang="en-US" sz="14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5. </a:t>
            </a:r>
            <a:r>
              <a:rPr lang="en-US" sz="14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__Subtract___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upper and lower quartiles.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6789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Juice ITC" pitchFamily="82" charset="0"/>
              </a:rPr>
              <a:t>M </a:t>
            </a:r>
            <a:r>
              <a:rPr lang="en-US" u="sng" dirty="0" smtClean="0"/>
              <a:t>+</a:t>
            </a:r>
            <a:r>
              <a:rPr lang="en-US" b="1" u="sng" dirty="0" smtClean="0"/>
              <a:t> </a:t>
            </a:r>
            <a:r>
              <a:rPr lang="en-US" b="1" u="sng" dirty="0" smtClean="0">
                <a:latin typeface="Juice ITC" pitchFamily="82" charset="0"/>
              </a:rPr>
              <a:t>E </a:t>
            </a:r>
            <a:r>
              <a:rPr lang="en-US" u="sng" dirty="0" smtClean="0"/>
              <a:t>+ </a:t>
            </a:r>
            <a:r>
              <a:rPr lang="en-US" b="1" u="sng" dirty="0" smtClean="0">
                <a:latin typeface="Juice ITC" pitchFamily="82" charset="0"/>
              </a:rPr>
              <a:t>A </a:t>
            </a:r>
            <a:r>
              <a:rPr lang="en-US" u="sng" dirty="0" smtClean="0"/>
              <a:t>+ </a:t>
            </a:r>
            <a:r>
              <a:rPr lang="en-US" b="1" u="sng" dirty="0" smtClean="0">
                <a:latin typeface="Juice ITC" pitchFamily="82" charset="0"/>
              </a:rPr>
              <a:t>N</a:t>
            </a:r>
          </a:p>
          <a:p>
            <a:pPr algn="ctr"/>
            <a:r>
              <a:rPr lang="en-US" dirty="0" smtClean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77015" y="67896"/>
            <a:ext cx="1875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m</a:t>
            </a:r>
            <a:r>
              <a:rPr lang="en-US" sz="2000" u="sng" dirty="0" smtClean="0"/>
              <a:t>e</a:t>
            </a:r>
            <a:r>
              <a:rPr lang="en-US" sz="2400" u="sng" dirty="0" smtClean="0"/>
              <a:t>d</a:t>
            </a:r>
            <a:r>
              <a:rPr lang="en-US" sz="2800" u="sng" dirty="0" smtClean="0"/>
              <a:t>i</a:t>
            </a:r>
            <a:r>
              <a:rPr lang="en-US" sz="3200" u="sng" dirty="0" smtClean="0"/>
              <a:t>a</a:t>
            </a:r>
            <a:r>
              <a:rPr lang="en-US" sz="3600" u="sng" dirty="0" smtClean="0"/>
              <a:t>n</a:t>
            </a:r>
          </a:p>
        </p:txBody>
      </p:sp>
      <p:pic>
        <p:nvPicPr>
          <p:cNvPr id="27" name="Picture 1030" descr="http://www.geocities.com/thesciencefiles/box/boxdata1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400300" y="3698963"/>
            <a:ext cx="2057400" cy="76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3180373" y="3421484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Juice ITC" pitchFamily="82" charset="0"/>
              </a:rPr>
              <a:t>(IQR)</a:t>
            </a:r>
            <a:endParaRPr lang="en-US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4752942" y="3513817"/>
            <a:ext cx="192411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ean </a:t>
            </a:r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bsolute </a:t>
            </a:r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eviation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67637" y="3510282"/>
            <a:ext cx="2286000" cy="3303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0" indent="-6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find the MAD: </a:t>
            </a:r>
            <a:r>
              <a:rPr lang="en-US" sz="1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5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0866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5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 Find the </a:t>
            </a:r>
            <a:r>
              <a:rPr lang="en-US" sz="15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___mean_____</a:t>
            </a:r>
            <a:r>
              <a:rPr lang="en-US" sz="15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1500" u="sng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en-US" sz="15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Subtract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_____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mean from each value.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 Take </a:t>
            </a: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</a:t>
            </a:r>
            <a:endParaRPr lang="en-US" sz="1500" u="sng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6125" marR="0" lvl="0" indent="-51593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absolute value.</a:t>
            </a:r>
            <a:endParaRPr lang="en-US" sz="1500" u="sng" strike="noStrike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5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__Add_______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differences.</a:t>
            </a:r>
          </a:p>
          <a:p>
            <a:pPr marL="230188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1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500" u="sng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__Divide_____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 the number of values.</a:t>
            </a:r>
            <a:endParaRPr lang="en-US" sz="15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5608" y="113940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93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71610" y="113940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93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717906" y="4922773"/>
            <a:ext cx="1422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10.5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12885" y="492277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3"/>
                </a:solidFill>
              </a:rPr>
              <a:t>5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205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450</Words>
  <Application>Microsoft Office PowerPoint</Application>
  <PresentationFormat>On-screen Show (4:3)</PresentationFormat>
  <Paragraphs>89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6" baseType="lpstr">
      <vt:lpstr>Batang</vt:lpstr>
      <vt:lpstr>Arial</vt:lpstr>
      <vt:lpstr>Arial Black</vt:lpstr>
      <vt:lpstr>Bradley Hand ITC</vt:lpstr>
      <vt:lpstr>Calibri</vt:lpstr>
      <vt:lpstr>Calibri Light</vt:lpstr>
      <vt:lpstr>David</vt:lpstr>
      <vt:lpstr>DOORJAM</vt:lpstr>
      <vt:lpstr>Garamond</vt:lpstr>
      <vt:lpstr>Gautami</vt:lpstr>
      <vt:lpstr>Juice ITC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Jennifer L. Brown</dc:creator>
  <cp:lastModifiedBy>Dr. Jennifer L. Brown</cp:lastModifiedBy>
  <cp:revision>10</cp:revision>
  <dcterms:created xsi:type="dcterms:W3CDTF">2014-06-30T17:39:59Z</dcterms:created>
  <dcterms:modified xsi:type="dcterms:W3CDTF">2014-07-01T18:41:14Z</dcterms:modified>
</cp:coreProperties>
</file>