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8"/>
  </p:notesMasterIdLst>
  <p:sldIdLst>
    <p:sldId id="375" r:id="rId2"/>
    <p:sldId id="366" r:id="rId3"/>
    <p:sldId id="353" r:id="rId4"/>
    <p:sldId id="367" r:id="rId5"/>
    <p:sldId id="358" r:id="rId6"/>
    <p:sldId id="368" r:id="rId7"/>
    <p:sldId id="355" r:id="rId8"/>
    <p:sldId id="356" r:id="rId9"/>
    <p:sldId id="369" r:id="rId10"/>
    <p:sldId id="364" r:id="rId11"/>
    <p:sldId id="365" r:id="rId12"/>
    <p:sldId id="374" r:id="rId13"/>
    <p:sldId id="370" r:id="rId14"/>
    <p:sldId id="371" r:id="rId15"/>
    <p:sldId id="372" r:id="rId16"/>
    <p:sldId id="373" r:id="rId1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0000CC"/>
    <a:srgbClr val="FF3300"/>
    <a:srgbClr val="F8F8F8"/>
    <a:srgbClr val="000000"/>
    <a:srgbClr val="009900"/>
    <a:srgbClr val="33CC33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70" autoAdjust="0"/>
    <p:restoredTop sz="94660" autoAdjust="0"/>
  </p:normalViewPr>
  <p:slideViewPr>
    <p:cSldViewPr>
      <p:cViewPr varScale="1">
        <p:scale>
          <a:sx n="84" d="100"/>
          <a:sy n="84" d="100"/>
        </p:scale>
        <p:origin x="-156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47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CAF786-5E92-48F9-AD6E-FEA7D22932F8}" type="datetimeFigureOut">
              <a:rPr lang="en-US"/>
              <a:pPr>
                <a:defRPr/>
              </a:pPr>
              <a:t>5/24/2013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6CC486C-B13E-4C73-B7EA-B5C871D2C6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389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468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545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622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6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37863-6137-483B-AA7E-D10D5288E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50B70-E4FE-458C-AA18-A4DBBAD11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1ADAD-4C99-4831-861A-8E61606B68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CB659-6DFE-4A60-91B2-7A0CAFD0A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4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5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6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E922C-A5A2-4B86-BFEB-FFE63BCDF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20F4B-0A51-4BB5-8C77-A5DD9D1CDD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77" indent="0">
              <a:buNone/>
              <a:defRPr sz="2000" b="1"/>
            </a:lvl2pPr>
            <a:lvl3pPr marL="914156" indent="0">
              <a:buNone/>
              <a:defRPr sz="1800" b="1"/>
            </a:lvl3pPr>
            <a:lvl4pPr marL="1371232" indent="0">
              <a:buNone/>
              <a:defRPr sz="1600" b="1"/>
            </a:lvl4pPr>
            <a:lvl5pPr marL="1828311" indent="0">
              <a:buNone/>
              <a:defRPr sz="1600" b="1"/>
            </a:lvl5pPr>
            <a:lvl6pPr marL="2285389" indent="0">
              <a:buNone/>
              <a:defRPr sz="1600" b="1"/>
            </a:lvl6pPr>
            <a:lvl7pPr marL="2742468" indent="0">
              <a:buNone/>
              <a:defRPr sz="1600" b="1"/>
            </a:lvl7pPr>
            <a:lvl8pPr marL="3199545" indent="0">
              <a:buNone/>
              <a:defRPr sz="1600" b="1"/>
            </a:lvl8pPr>
            <a:lvl9pPr marL="365662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8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77" indent="0">
              <a:buNone/>
              <a:defRPr sz="2000" b="1"/>
            </a:lvl2pPr>
            <a:lvl3pPr marL="914156" indent="0">
              <a:buNone/>
              <a:defRPr sz="1800" b="1"/>
            </a:lvl3pPr>
            <a:lvl4pPr marL="1371232" indent="0">
              <a:buNone/>
              <a:defRPr sz="1600" b="1"/>
            </a:lvl4pPr>
            <a:lvl5pPr marL="1828311" indent="0">
              <a:buNone/>
              <a:defRPr sz="1600" b="1"/>
            </a:lvl5pPr>
            <a:lvl6pPr marL="2285389" indent="0">
              <a:buNone/>
              <a:defRPr sz="1600" b="1"/>
            </a:lvl6pPr>
            <a:lvl7pPr marL="2742468" indent="0">
              <a:buNone/>
              <a:defRPr sz="1600" b="1"/>
            </a:lvl7pPr>
            <a:lvl8pPr marL="3199545" indent="0">
              <a:buNone/>
              <a:defRPr sz="1600" b="1"/>
            </a:lvl8pPr>
            <a:lvl9pPr marL="365662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8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F1F77-C1C3-4CE9-B06C-165D1C4DA4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CCCDC-A514-4EDA-AB49-5C362726B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6D5A0-3CD6-402F-8F2D-57B66338A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77" indent="0">
              <a:buNone/>
              <a:defRPr sz="1200"/>
            </a:lvl2pPr>
            <a:lvl3pPr marL="914156" indent="0">
              <a:buNone/>
              <a:defRPr sz="1000"/>
            </a:lvl3pPr>
            <a:lvl4pPr marL="1371232" indent="0">
              <a:buNone/>
              <a:defRPr sz="900"/>
            </a:lvl4pPr>
            <a:lvl5pPr marL="1828311" indent="0">
              <a:buNone/>
              <a:defRPr sz="900"/>
            </a:lvl5pPr>
            <a:lvl6pPr marL="2285389" indent="0">
              <a:buNone/>
              <a:defRPr sz="900"/>
            </a:lvl6pPr>
            <a:lvl7pPr marL="2742468" indent="0">
              <a:buNone/>
              <a:defRPr sz="900"/>
            </a:lvl7pPr>
            <a:lvl8pPr marL="3199545" indent="0">
              <a:buNone/>
              <a:defRPr sz="900"/>
            </a:lvl8pPr>
            <a:lvl9pPr marL="365662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2F8ED-A3E9-41F2-A1BC-EA2DB851B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77" indent="0">
              <a:buNone/>
              <a:defRPr sz="2800"/>
            </a:lvl2pPr>
            <a:lvl3pPr marL="914156" indent="0">
              <a:buNone/>
              <a:defRPr sz="2400"/>
            </a:lvl3pPr>
            <a:lvl4pPr marL="1371232" indent="0">
              <a:buNone/>
              <a:defRPr sz="2000"/>
            </a:lvl4pPr>
            <a:lvl5pPr marL="1828311" indent="0">
              <a:buNone/>
              <a:defRPr sz="2000"/>
            </a:lvl5pPr>
            <a:lvl6pPr marL="2285389" indent="0">
              <a:buNone/>
              <a:defRPr sz="2000"/>
            </a:lvl6pPr>
            <a:lvl7pPr marL="2742468" indent="0">
              <a:buNone/>
              <a:defRPr sz="2000"/>
            </a:lvl7pPr>
            <a:lvl8pPr marL="3199545" indent="0">
              <a:buNone/>
              <a:defRPr sz="2000"/>
            </a:lvl8pPr>
            <a:lvl9pPr marL="3656622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77" indent="0">
              <a:buNone/>
              <a:defRPr sz="1200"/>
            </a:lvl2pPr>
            <a:lvl3pPr marL="914156" indent="0">
              <a:buNone/>
              <a:defRPr sz="1000"/>
            </a:lvl3pPr>
            <a:lvl4pPr marL="1371232" indent="0">
              <a:buNone/>
              <a:defRPr sz="900"/>
            </a:lvl4pPr>
            <a:lvl5pPr marL="1828311" indent="0">
              <a:buNone/>
              <a:defRPr sz="900"/>
            </a:lvl5pPr>
            <a:lvl6pPr marL="2285389" indent="0">
              <a:buNone/>
              <a:defRPr sz="900"/>
            </a:lvl6pPr>
            <a:lvl7pPr marL="2742468" indent="0">
              <a:buNone/>
              <a:defRPr sz="900"/>
            </a:lvl7pPr>
            <a:lvl8pPr marL="3199545" indent="0">
              <a:buNone/>
              <a:defRPr sz="900"/>
            </a:lvl8pPr>
            <a:lvl9pPr marL="365662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25751-9E25-4FB2-8149-947E658C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8" rIns="91416" bIns="457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16" tIns="45708" rIns="91416" bIns="4570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16" tIns="45708" rIns="91416" bIns="4570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16" tIns="45708" rIns="91416" bIns="4570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D219E8-BF50-4703-BCB9-D1ED20E87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0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15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2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31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28" indent="-228540" algn="l" defTabSz="91415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07" indent="-228540" algn="l" defTabSz="91415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083" indent="-228540" algn="l" defTabSz="91415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160" indent="-228540" algn="l" defTabSz="91415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7" algn="l" defTabSz="914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56" algn="l" defTabSz="914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32" algn="l" defTabSz="914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11" algn="l" defTabSz="914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89" algn="l" defTabSz="914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68" algn="l" defTabSz="914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45" algn="l" defTabSz="914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22" algn="l" defTabSz="91415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2008" y="1982450"/>
            <a:ext cx="5799986" cy="28931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Inscribed Angles</a:t>
            </a:r>
          </a:p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Activities</a:t>
            </a:r>
          </a:p>
          <a:p>
            <a:pPr algn="ctr"/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2000" b="1" dirty="0" smtClean="0"/>
              <a:t>(MCC9‐12.G.C.2; MCC9‐12.G.C.3)</a:t>
            </a:r>
            <a:endParaRPr lang="en-US" sz="2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"/>
          <p:cNvSpPr>
            <a:spLocks noChangeArrowheads="1"/>
          </p:cNvSpPr>
          <p:nvPr/>
        </p:nvSpPr>
        <p:spPr bwMode="auto">
          <a:xfrm>
            <a:off x="152400" y="0"/>
            <a:ext cx="8991600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pPr marL="514350" indent="-514350">
              <a:lnSpc>
                <a:spcPct val="150000"/>
              </a:lnSpc>
              <a:buFontTx/>
              <a:buAutoNum type="arabicParenR"/>
              <a:defRPr/>
            </a:pPr>
            <a:r>
              <a:rPr lang="en-US" sz="2800" dirty="0"/>
              <a:t>Draw a circle.</a:t>
            </a:r>
          </a:p>
          <a:p>
            <a:pPr marL="514350" indent="-514350">
              <a:lnSpc>
                <a:spcPct val="150000"/>
              </a:lnSpc>
              <a:buFontTx/>
              <a:buAutoNum type="arabicParenR"/>
              <a:defRPr/>
            </a:pPr>
            <a:r>
              <a:rPr lang="en-US" sz="2800" dirty="0"/>
              <a:t>Draw a central angle.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/>
              <a:t>3) Measure of your central angle.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/>
              <a:t>4) What is the relationship between 				the central angle and its intercepted arc?</a:t>
            </a:r>
          </a:p>
          <a:p>
            <a:pPr>
              <a:lnSpc>
                <a:spcPct val="150000"/>
              </a:lnSpc>
              <a:defRPr/>
            </a:pPr>
            <a:r>
              <a:rPr lang="en-US" sz="2800" b="1" i="1" dirty="0"/>
              <a:t>		The two measurements will be equal.</a:t>
            </a:r>
          </a:p>
          <a:p>
            <a:pPr>
              <a:lnSpc>
                <a:spcPct val="150000"/>
              </a:lnSpc>
              <a:defRPr/>
            </a:pPr>
            <a:r>
              <a:rPr lang="en-US" sz="2800" dirty="0"/>
              <a:t>5) Using the endpoints of the intercepted arc, draw two chords that intersect at a point on the circle but not on the intercepted arc.</a:t>
            </a:r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6400800" y="152400"/>
            <a:ext cx="2560638" cy="256063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16" tIns="45708" rIns="91416" bIns="45708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7620000" y="1390650"/>
            <a:ext cx="122238" cy="1238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16" tIns="45708" rIns="91416" bIns="45708" anchor="ctr"/>
          <a:lstStyle/>
          <a:p>
            <a:endParaRPr lang="en-US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7700963" y="1349375"/>
            <a:ext cx="1260475" cy="825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91416" tIns="45708" rIns="91416" bIns="45708"/>
          <a:lstStyle/>
          <a:p>
            <a:endParaRPr 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6684963" y="606425"/>
            <a:ext cx="976312" cy="825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91416" tIns="45708" rIns="91416" bIns="45708"/>
          <a:lstStyle/>
          <a:p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684963" y="606425"/>
            <a:ext cx="650875" cy="2065338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</p:spPr>
        <p:txBody>
          <a:bodyPr lIns="91416" tIns="45708" rIns="91416" bIns="45708"/>
          <a:lstStyle/>
          <a:p>
            <a:endParaRPr lang="en-US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 flipV="1">
            <a:off x="7335838" y="1349375"/>
            <a:ext cx="1625600" cy="1322388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</p:spPr>
        <p:txBody>
          <a:bodyPr lIns="91416" tIns="45708" rIns="91416" bIns="45708"/>
          <a:lstStyle/>
          <a:p>
            <a:endParaRPr lang="en-US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0" y="6629400"/>
            <a:ext cx="9144000" cy="2286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latin typeface="Arial Narrow" pitchFamily="34" charset="0"/>
              </a:rPr>
              <a:t>© 2009, Dr. Jennifer L. Bell, LaGrange High School, LaGrange, </a:t>
            </a:r>
            <a:r>
              <a:rPr lang="en-US" dirty="0" smtClean="0">
                <a:latin typeface="Arial Narrow" pitchFamily="34" charset="0"/>
              </a:rPr>
              <a:t>Georgia</a:t>
            </a: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03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03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03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03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003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build="p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6503988" y="4252913"/>
            <a:ext cx="2560637" cy="256063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16" tIns="45708" rIns="91416" bIns="45708" anchor="ctr"/>
          <a:lstStyle/>
          <a:p>
            <a:pPr>
              <a:defRPr/>
            </a:pPr>
            <a:endParaRPr lang="en-US"/>
          </a:p>
        </p:txBody>
      </p:sp>
      <p:sp>
        <p:nvSpPr>
          <p:cNvPr id="11267" name="Oval 3"/>
          <p:cNvSpPr>
            <a:spLocks noChangeArrowheads="1"/>
          </p:cNvSpPr>
          <p:nvPr/>
        </p:nvSpPr>
        <p:spPr bwMode="auto">
          <a:xfrm>
            <a:off x="7723188" y="5491163"/>
            <a:ext cx="122237" cy="1238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16" tIns="45708" rIns="91416" bIns="45708" anchor="ctr"/>
          <a:lstStyle/>
          <a:p>
            <a:endParaRPr lang="en-US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V="1">
            <a:off x="7805738" y="5449888"/>
            <a:ext cx="1258887" cy="825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91416" tIns="45708" rIns="91416" bIns="45708"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 flipV="1">
            <a:off x="6789738" y="4706938"/>
            <a:ext cx="974725" cy="825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lIns="91416" tIns="45708" rIns="91416" bIns="45708"/>
          <a:lstStyle/>
          <a:p>
            <a:endParaRPr lang="en-US"/>
          </a:p>
        </p:txBody>
      </p:sp>
      <p:sp>
        <p:nvSpPr>
          <p:cNvPr id="11270" name="Line 10"/>
          <p:cNvSpPr>
            <a:spLocks noChangeShapeType="1"/>
          </p:cNvSpPr>
          <p:nvPr/>
        </p:nvSpPr>
        <p:spPr bwMode="auto">
          <a:xfrm>
            <a:off x="6789738" y="4706938"/>
            <a:ext cx="649287" cy="2065337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</p:spPr>
        <p:txBody>
          <a:bodyPr lIns="91416" tIns="45708" rIns="91416" bIns="45708"/>
          <a:lstStyle/>
          <a:p>
            <a:endParaRPr lang="en-US"/>
          </a:p>
        </p:txBody>
      </p:sp>
      <p:sp>
        <p:nvSpPr>
          <p:cNvPr id="11271" name="Line 11"/>
          <p:cNvSpPr>
            <a:spLocks noChangeShapeType="1"/>
          </p:cNvSpPr>
          <p:nvPr/>
        </p:nvSpPr>
        <p:spPr bwMode="auto">
          <a:xfrm flipV="1">
            <a:off x="7439025" y="5449888"/>
            <a:ext cx="1625600" cy="1322387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</p:spPr>
        <p:txBody>
          <a:bodyPr lIns="91416" tIns="45708" rIns="91416" bIns="45708"/>
          <a:lstStyle/>
          <a:p>
            <a:endParaRPr lang="en-US"/>
          </a:p>
        </p:txBody>
      </p:sp>
      <p:sp>
        <p:nvSpPr>
          <p:cNvPr id="101378" name="Rectangle 1"/>
          <p:cNvSpPr>
            <a:spLocks noChangeArrowheads="1"/>
          </p:cNvSpPr>
          <p:nvPr/>
        </p:nvSpPr>
        <p:spPr bwMode="auto">
          <a:xfrm>
            <a:off x="152400" y="152400"/>
            <a:ext cx="89916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/>
              <a:t>7) Make a prediction about the measure of the 	inscribed angle. </a:t>
            </a:r>
          </a:p>
          <a:p>
            <a:pPr>
              <a:lnSpc>
                <a:spcPct val="150000"/>
              </a:lnSpc>
            </a:pPr>
            <a:r>
              <a:rPr lang="en-US" sz="2800"/>
              <a:t>8) Measure the inscribed angle.</a:t>
            </a:r>
          </a:p>
          <a:p>
            <a:pPr>
              <a:lnSpc>
                <a:spcPct val="150000"/>
              </a:lnSpc>
            </a:pPr>
            <a:r>
              <a:rPr lang="en-US" sz="2800"/>
              <a:t>	</a:t>
            </a:r>
            <a:r>
              <a:rPr lang="en-US" sz="2400" b="1"/>
              <a:t>It should be ½ the measure of the central angle.</a:t>
            </a:r>
          </a:p>
          <a:p>
            <a:pPr>
              <a:lnSpc>
                <a:spcPct val="150000"/>
              </a:lnSpc>
            </a:pPr>
            <a:r>
              <a:rPr lang="en-US" sz="2800"/>
              <a:t>9) Write a comparison about your predicted and 	actual measurements of the two angles.</a:t>
            </a:r>
          </a:p>
          <a:p>
            <a:pPr>
              <a:lnSpc>
                <a:spcPct val="150000"/>
              </a:lnSpc>
            </a:pPr>
            <a:r>
              <a:rPr lang="en-US" sz="2800"/>
              <a:t>10) Compare your data with your partner.</a:t>
            </a:r>
            <a:endParaRPr lang="en-US" sz="2800" b="1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0" y="6629400"/>
            <a:ext cx="9144000" cy="2286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latin typeface="Arial Narrow" pitchFamily="34" charset="0"/>
              </a:rPr>
              <a:t>© 2009, Dr. Jennifer L. Bell, LaGrange High School, LaGrange, </a:t>
            </a:r>
            <a:r>
              <a:rPr lang="en-US" dirty="0" smtClean="0">
                <a:latin typeface="Arial Narrow" pitchFamily="34" charset="0"/>
              </a:rPr>
              <a:t>Georgia</a:t>
            </a: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13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1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13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1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1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457" y="1720840"/>
            <a:ext cx="8767144" cy="34163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An angle with a vertex</a:t>
            </a:r>
          </a:p>
          <a:p>
            <a:pPr algn="ctr"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inside the circle has</a:t>
            </a:r>
          </a:p>
          <a:p>
            <a:pPr algn="ctr"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 measure ½ of the sum</a:t>
            </a:r>
          </a:p>
          <a:p>
            <a:pPr algn="ctr"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of the intercepted arcs.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0" y="6629400"/>
            <a:ext cx="9144000" cy="2286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latin typeface="Arial Narrow" pitchFamily="34" charset="0"/>
              </a:rPr>
              <a:t>© 2009, Dr. Jennifer L. Bell, LaGrange High School, LaGrange, </a:t>
            </a:r>
            <a:r>
              <a:rPr lang="en-US" dirty="0" smtClean="0">
                <a:latin typeface="Arial Narrow" pitchFamily="34" charset="0"/>
              </a:rPr>
              <a:t>Georgia</a:t>
            </a: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304800" y="609600"/>
            <a:ext cx="8839200" cy="560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pPr marL="512763" indent="-512763">
              <a:buFontTx/>
              <a:buAutoNum type="arabicPeriod"/>
            </a:pPr>
            <a:r>
              <a:rPr lang="en-US" sz="3200"/>
              <a:t>Explain why m</a:t>
            </a:r>
            <a:r>
              <a:rPr lang="en-US" sz="32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</a:t>
            </a:r>
            <a:r>
              <a:rPr lang="en-US" sz="3200"/>
              <a:t>1 = m</a:t>
            </a:r>
            <a:r>
              <a:rPr lang="en-US" sz="32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</a:t>
            </a:r>
            <a:r>
              <a:rPr lang="en-US" sz="3200"/>
              <a:t>2 + m</a:t>
            </a:r>
            <a:r>
              <a:rPr lang="en-US" sz="32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</a:t>
            </a:r>
            <a:r>
              <a:rPr lang="en-US" sz="3200"/>
              <a:t>3.</a:t>
            </a:r>
          </a:p>
          <a:p>
            <a:pPr marL="512763" indent="-512763">
              <a:buFontTx/>
              <a:buAutoNum type="arabicPeriod"/>
            </a:pPr>
            <a:endParaRPr lang="en-US" sz="3200"/>
          </a:p>
          <a:p>
            <a:pPr marL="512763" indent="-512763">
              <a:buFontTx/>
              <a:buAutoNum type="arabicPeriod"/>
            </a:pPr>
            <a:endParaRPr lang="en-US" sz="3200"/>
          </a:p>
          <a:p>
            <a:pPr marL="512763" indent="-512763">
              <a:buFontTx/>
              <a:buAutoNum type="arabicPeriod"/>
            </a:pPr>
            <a:endParaRPr lang="en-US" sz="3200"/>
          </a:p>
          <a:p>
            <a:pPr marL="512763" indent="-512763">
              <a:buFontTx/>
              <a:buAutoNum type="arabicPeriod"/>
            </a:pPr>
            <a:endParaRPr lang="en-US" sz="3200"/>
          </a:p>
          <a:p>
            <a:pPr marL="512763" indent="-512763">
              <a:buFontTx/>
              <a:buAutoNum type="arabicPeriod"/>
            </a:pPr>
            <a:endParaRPr lang="en-US" sz="3200"/>
          </a:p>
          <a:p>
            <a:pPr marL="512763" indent="-512763">
              <a:buFontTx/>
              <a:buAutoNum type="arabicPeriod"/>
            </a:pPr>
            <a:endParaRPr lang="en-US" sz="3200"/>
          </a:p>
          <a:p>
            <a:pPr marL="512763" indent="-512763">
              <a:buFontTx/>
              <a:buAutoNum type="arabicPeriod"/>
            </a:pPr>
            <a:endParaRPr lang="en-US" sz="3200"/>
          </a:p>
          <a:p>
            <a:pPr marL="512763" indent="-512763">
              <a:buFontTx/>
              <a:buAutoNum type="arabicPeriod"/>
            </a:pPr>
            <a:endParaRPr lang="en-US" sz="3200"/>
          </a:p>
          <a:p>
            <a:pPr marL="512763" indent="-512763">
              <a:buFontTx/>
              <a:buAutoNum type="arabicPeriod"/>
            </a:pPr>
            <a:r>
              <a:rPr lang="en-US" sz="3200"/>
              <a:t>What do we know about m</a:t>
            </a:r>
            <a:r>
              <a:rPr lang="en-US" sz="32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</a:t>
            </a:r>
            <a:r>
              <a:rPr lang="en-US" sz="3200"/>
              <a:t>DCE and m</a:t>
            </a:r>
            <a:r>
              <a:rPr lang="en-US" sz="32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</a:t>
            </a:r>
            <a:r>
              <a:rPr lang="en-US" sz="3200"/>
              <a:t>ACB?</a:t>
            </a:r>
          </a:p>
        </p:txBody>
      </p:sp>
      <p:sp>
        <p:nvSpPr>
          <p:cNvPr id="3" name="Oval 2"/>
          <p:cNvSpPr/>
          <p:nvPr/>
        </p:nvSpPr>
        <p:spPr>
          <a:xfrm>
            <a:off x="3962400" y="1524000"/>
            <a:ext cx="3200400" cy="3200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" name="Straight Connector 4"/>
          <p:cNvCxnSpPr>
            <a:stCxn id="3" idx="3"/>
            <a:endCxn id="3" idx="7"/>
          </p:cNvCxnSpPr>
          <p:nvPr/>
        </p:nvCxnSpPr>
        <p:spPr>
          <a:xfrm rot="5400000" flipH="1" flipV="1">
            <a:off x="4430713" y="1992313"/>
            <a:ext cx="2263775" cy="2263775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3" idx="5"/>
            <a:endCxn id="3" idx="0"/>
          </p:cNvCxnSpPr>
          <p:nvPr/>
        </p:nvCxnSpPr>
        <p:spPr>
          <a:xfrm rot="5400000" flipH="1">
            <a:off x="4762500" y="2324100"/>
            <a:ext cx="2732088" cy="1131888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943600" y="2590800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605588" y="1924050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20" name="TextBox 12"/>
          <p:cNvSpPr txBox="1">
            <a:spLocks noChangeArrowheads="1"/>
          </p:cNvSpPr>
          <p:nvPr/>
        </p:nvSpPr>
        <p:spPr bwMode="auto">
          <a:xfrm>
            <a:off x="6172200" y="2608263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/>
              <a:t>C</a:t>
            </a:r>
          </a:p>
        </p:txBody>
      </p:sp>
      <p:sp>
        <p:nvSpPr>
          <p:cNvPr id="13321" name="TextBox 13"/>
          <p:cNvSpPr txBox="1">
            <a:spLocks noChangeArrowheads="1"/>
          </p:cNvSpPr>
          <p:nvPr/>
        </p:nvSpPr>
        <p:spPr bwMode="auto">
          <a:xfrm>
            <a:off x="4038600" y="36576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/>
              <a:t>D</a:t>
            </a:r>
          </a:p>
        </p:txBody>
      </p:sp>
      <p:sp>
        <p:nvSpPr>
          <p:cNvPr id="13322" name="TextBox 14"/>
          <p:cNvSpPr txBox="1">
            <a:spLocks noChangeArrowheads="1"/>
          </p:cNvSpPr>
          <p:nvPr/>
        </p:nvSpPr>
        <p:spPr bwMode="auto">
          <a:xfrm>
            <a:off x="6172200" y="39624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/>
              <a:t>E</a:t>
            </a:r>
          </a:p>
        </p:txBody>
      </p:sp>
      <p:sp>
        <p:nvSpPr>
          <p:cNvPr id="13323" name="TextBox 15"/>
          <p:cNvSpPr txBox="1">
            <a:spLocks noChangeArrowheads="1"/>
          </p:cNvSpPr>
          <p:nvPr/>
        </p:nvSpPr>
        <p:spPr bwMode="auto">
          <a:xfrm>
            <a:off x="5029200" y="14478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/>
              <a:t>A</a:t>
            </a:r>
          </a:p>
        </p:txBody>
      </p:sp>
      <p:sp>
        <p:nvSpPr>
          <p:cNvPr id="13324" name="TextBox 17"/>
          <p:cNvSpPr txBox="1">
            <a:spLocks noChangeArrowheads="1"/>
          </p:cNvSpPr>
          <p:nvPr/>
        </p:nvSpPr>
        <p:spPr bwMode="auto">
          <a:xfrm>
            <a:off x="6140450" y="1585913"/>
            <a:ext cx="4572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/>
              <a:t>B</a:t>
            </a:r>
          </a:p>
        </p:txBody>
      </p:sp>
      <p:sp>
        <p:nvSpPr>
          <p:cNvPr id="13325" name="TextBox 18"/>
          <p:cNvSpPr txBox="1">
            <a:spLocks noChangeArrowheads="1"/>
          </p:cNvSpPr>
          <p:nvPr/>
        </p:nvSpPr>
        <p:spPr bwMode="auto">
          <a:xfrm>
            <a:off x="5562600" y="29718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</a:t>
            </a:r>
            <a:r>
              <a:rPr lang="en-US" sz="2800"/>
              <a:t>1</a:t>
            </a:r>
          </a:p>
        </p:txBody>
      </p:sp>
      <p:cxnSp>
        <p:nvCxnSpPr>
          <p:cNvPr id="22" name="Straight Connector 21"/>
          <p:cNvCxnSpPr>
            <a:endCxn id="11" idx="0"/>
          </p:cNvCxnSpPr>
          <p:nvPr/>
        </p:nvCxnSpPr>
        <p:spPr>
          <a:xfrm rot="5400000">
            <a:off x="3671887" y="2290763"/>
            <a:ext cx="2657475" cy="112395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605588" y="4138613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62450" y="4181475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519738" y="1452563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30" name="TextBox 30"/>
          <p:cNvSpPr txBox="1">
            <a:spLocks noChangeArrowheads="1"/>
          </p:cNvSpPr>
          <p:nvPr/>
        </p:nvSpPr>
        <p:spPr bwMode="auto">
          <a:xfrm>
            <a:off x="5257800" y="19050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∠2</a:t>
            </a:r>
            <a:endParaRPr lang="en-US" sz="2800"/>
          </a:p>
        </p:txBody>
      </p:sp>
      <p:sp>
        <p:nvSpPr>
          <p:cNvPr id="13331" name="TextBox 31"/>
          <p:cNvSpPr txBox="1">
            <a:spLocks noChangeArrowheads="1"/>
          </p:cNvSpPr>
          <p:nvPr/>
        </p:nvSpPr>
        <p:spPr bwMode="auto">
          <a:xfrm>
            <a:off x="4495800" y="33528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∠3</a:t>
            </a:r>
            <a:endParaRPr lang="en-US" sz="2800"/>
          </a:p>
        </p:txBody>
      </p:sp>
      <p:sp>
        <p:nvSpPr>
          <p:cNvPr id="21" name="Rectangle 20"/>
          <p:cNvSpPr/>
          <p:nvPr/>
        </p:nvSpPr>
        <p:spPr>
          <a:xfrm>
            <a:off x="609625" y="1295401"/>
            <a:ext cx="3084450" cy="1107971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Exterior Angle</a:t>
            </a:r>
          </a:p>
          <a:p>
            <a:pPr algn="ctr">
              <a:defRPr/>
            </a:pP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Theorem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680653" y="5791203"/>
            <a:ext cx="5339875" cy="584751"/>
          </a:xfrm>
          <a:prstGeom prst="rect">
            <a:avLst/>
          </a:prstGeom>
          <a:noFill/>
        </p:spPr>
        <p:txBody>
          <a:bodyPr wrap="none" lIns="91416" tIns="45708" rIns="91416" bIns="45708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They are 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  <a:ea typeface="Cambria Math"/>
              </a:rPr>
              <a:t>≅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(Vertical 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  <a:ea typeface="Cambria Math"/>
              </a:rPr>
              <a:t>∠</a:t>
            </a:r>
            <a:r>
              <a:rPr lang="en-US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s)</a:t>
            </a:r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0" y="6629400"/>
            <a:ext cx="9144000" cy="2286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latin typeface="Arial Narrow" pitchFamily="34" charset="0"/>
              </a:rPr>
              <a:t>© 2009, Dr. Jennifer L. Bell, LaGrange High School, LaGrange, </a:t>
            </a:r>
            <a:r>
              <a:rPr lang="en-US" dirty="0" smtClean="0">
                <a:latin typeface="Arial Narrow" pitchFamily="34" charset="0"/>
              </a:rPr>
              <a:t>Georgia</a:t>
            </a: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304800" y="762000"/>
            <a:ext cx="883920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pPr marL="341313" indent="-341313">
              <a:buFontTx/>
              <a:buAutoNum type="arabicPeriod"/>
            </a:pPr>
            <a:r>
              <a:rPr lang="en-US" sz="3200"/>
              <a:t> Draw a circle.</a:t>
            </a:r>
          </a:p>
          <a:p>
            <a:pPr marL="341313" indent="-341313">
              <a:buFontTx/>
              <a:buAutoNum type="arabicPeriod"/>
            </a:pPr>
            <a:r>
              <a:rPr lang="en-US" sz="3200"/>
              <a:t> Choose point C in the interior of the circle.</a:t>
            </a:r>
          </a:p>
          <a:p>
            <a:pPr marL="341313" indent="-341313">
              <a:buFontTx/>
              <a:buAutoNum type="arabicPeriod"/>
            </a:pPr>
            <a:endParaRPr lang="en-US" sz="3200"/>
          </a:p>
          <a:p>
            <a:pPr marL="341313" indent="-341313">
              <a:buFontTx/>
              <a:buAutoNum type="arabicPeriod"/>
            </a:pPr>
            <a:endParaRPr lang="en-US" sz="3200"/>
          </a:p>
          <a:p>
            <a:pPr marL="341313" indent="-341313">
              <a:buFontTx/>
              <a:buAutoNum type="arabicPeriod"/>
            </a:pPr>
            <a:endParaRPr lang="en-US" sz="3200"/>
          </a:p>
          <a:p>
            <a:pPr marL="341313" indent="-341313">
              <a:buFontTx/>
              <a:buAutoNum type="arabicPeriod"/>
            </a:pPr>
            <a:endParaRPr lang="en-US" sz="3200"/>
          </a:p>
          <a:p>
            <a:pPr marL="341313" indent="-341313">
              <a:buFontTx/>
              <a:buAutoNum type="arabicPeriod"/>
            </a:pPr>
            <a:endParaRPr lang="en-US" sz="3200"/>
          </a:p>
          <a:p>
            <a:pPr marL="341313" indent="-341313">
              <a:buFontTx/>
              <a:buAutoNum type="arabicPeriod"/>
            </a:pPr>
            <a:endParaRPr lang="en-US" sz="3200"/>
          </a:p>
          <a:p>
            <a:pPr marL="341313" indent="-341313">
              <a:buFontTx/>
              <a:buAutoNum type="arabicPeriod"/>
            </a:pPr>
            <a:endParaRPr lang="en-US" sz="3200"/>
          </a:p>
          <a:p>
            <a:pPr marL="341313" indent="-341313">
              <a:buFontTx/>
              <a:buAutoNum type="arabicPeriod"/>
            </a:pPr>
            <a:r>
              <a:rPr lang="en-US" sz="3200"/>
              <a:t> Draw 2 chords that intersect at C.</a:t>
            </a:r>
          </a:p>
          <a:p>
            <a:pPr marL="341313" indent="-341313">
              <a:buFontTx/>
              <a:buAutoNum type="arabicPeriod"/>
            </a:pPr>
            <a:r>
              <a:rPr lang="en-US" sz="3200"/>
              <a:t> Label A, B, D, E, and </a:t>
            </a:r>
            <a:r>
              <a:rPr lang="en-US" sz="32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</a:t>
            </a:r>
            <a:r>
              <a:rPr lang="en-US" sz="3200"/>
              <a:t>1 as shown.</a:t>
            </a:r>
          </a:p>
        </p:txBody>
      </p:sp>
      <p:sp>
        <p:nvSpPr>
          <p:cNvPr id="3" name="Oval 2"/>
          <p:cNvSpPr/>
          <p:nvPr/>
        </p:nvSpPr>
        <p:spPr>
          <a:xfrm>
            <a:off x="2971800" y="1981200"/>
            <a:ext cx="3200400" cy="3200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" name="Straight Connector 4"/>
          <p:cNvCxnSpPr>
            <a:stCxn id="3" idx="3"/>
            <a:endCxn id="3" idx="7"/>
          </p:cNvCxnSpPr>
          <p:nvPr/>
        </p:nvCxnSpPr>
        <p:spPr>
          <a:xfrm rot="5400000" flipH="1" flipV="1">
            <a:off x="3440113" y="2449513"/>
            <a:ext cx="2263775" cy="2263775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3" idx="5"/>
            <a:endCxn id="3" idx="0"/>
          </p:cNvCxnSpPr>
          <p:nvPr/>
        </p:nvCxnSpPr>
        <p:spPr>
          <a:xfrm rot="5400000" flipH="1">
            <a:off x="3771900" y="2781300"/>
            <a:ext cx="2732088" cy="1131888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953000" y="3048000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529138" y="1909763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614988" y="2381250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371850" y="4638675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614988" y="4595813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181600" y="3065463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/>
              <a:t>C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048000" y="41148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/>
              <a:t>D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181600" y="44196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/>
              <a:t>E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038600" y="19050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/>
              <a:t>A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149850" y="2043113"/>
            <a:ext cx="4572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/>
              <a:t>B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572000" y="34290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</a:t>
            </a:r>
            <a:r>
              <a:rPr lang="en-US" sz="2800"/>
              <a:t>1</a:t>
            </a: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0" y="6629400"/>
            <a:ext cx="9144000" cy="2286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latin typeface="Arial Narrow" pitchFamily="34" charset="0"/>
              </a:rPr>
              <a:t>© 2009, Dr. Jennifer L. Bell, LaGrange High School, LaGrange, </a:t>
            </a:r>
            <a:r>
              <a:rPr lang="en-US" dirty="0" smtClean="0">
                <a:latin typeface="Arial Narrow" pitchFamily="34" charset="0"/>
              </a:rPr>
              <a:t>Georgia</a:t>
            </a: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  <p:bldP spid="14" grpId="0"/>
      <p:bldP spid="15" grpId="0"/>
      <p:bldP spid="16" grpId="0"/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304800" y="762000"/>
            <a:ext cx="883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pPr marL="341313" indent="-341313"/>
            <a:r>
              <a:rPr lang="en-US" sz="3200"/>
              <a:t>5. Draw AD and label </a:t>
            </a:r>
            <a:r>
              <a:rPr lang="en-US" sz="32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</a:t>
            </a:r>
            <a:r>
              <a:rPr lang="en-US" sz="3200"/>
              <a:t>2 and </a:t>
            </a:r>
            <a:r>
              <a:rPr lang="en-US" sz="32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</a:t>
            </a:r>
            <a:r>
              <a:rPr lang="en-US" sz="3200"/>
              <a:t>3.</a:t>
            </a:r>
          </a:p>
        </p:txBody>
      </p:sp>
      <p:sp>
        <p:nvSpPr>
          <p:cNvPr id="3" name="Oval 2"/>
          <p:cNvSpPr/>
          <p:nvPr/>
        </p:nvSpPr>
        <p:spPr>
          <a:xfrm>
            <a:off x="2971800" y="1981200"/>
            <a:ext cx="3200400" cy="3200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" name="Straight Connector 4"/>
          <p:cNvCxnSpPr>
            <a:stCxn id="3" idx="3"/>
            <a:endCxn id="3" idx="7"/>
          </p:cNvCxnSpPr>
          <p:nvPr/>
        </p:nvCxnSpPr>
        <p:spPr>
          <a:xfrm rot="5400000" flipH="1" flipV="1">
            <a:off x="3440113" y="2449513"/>
            <a:ext cx="2263775" cy="2263775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3" idx="5"/>
            <a:endCxn id="3" idx="0"/>
          </p:cNvCxnSpPr>
          <p:nvPr/>
        </p:nvCxnSpPr>
        <p:spPr>
          <a:xfrm rot="5400000" flipH="1">
            <a:off x="3771900" y="2781300"/>
            <a:ext cx="2732088" cy="1131888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953000" y="3048000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614988" y="2381250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368" name="TextBox 12"/>
          <p:cNvSpPr txBox="1">
            <a:spLocks noChangeArrowheads="1"/>
          </p:cNvSpPr>
          <p:nvPr/>
        </p:nvSpPr>
        <p:spPr bwMode="auto">
          <a:xfrm>
            <a:off x="5181600" y="3065463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/>
              <a:t>C</a:t>
            </a:r>
          </a:p>
        </p:txBody>
      </p:sp>
      <p:sp>
        <p:nvSpPr>
          <p:cNvPr id="15369" name="TextBox 13"/>
          <p:cNvSpPr txBox="1">
            <a:spLocks noChangeArrowheads="1"/>
          </p:cNvSpPr>
          <p:nvPr/>
        </p:nvSpPr>
        <p:spPr bwMode="auto">
          <a:xfrm>
            <a:off x="3048000" y="41148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/>
              <a:t>D</a:t>
            </a:r>
          </a:p>
        </p:txBody>
      </p:sp>
      <p:sp>
        <p:nvSpPr>
          <p:cNvPr id="15370" name="TextBox 14"/>
          <p:cNvSpPr txBox="1">
            <a:spLocks noChangeArrowheads="1"/>
          </p:cNvSpPr>
          <p:nvPr/>
        </p:nvSpPr>
        <p:spPr bwMode="auto">
          <a:xfrm>
            <a:off x="5181600" y="44196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/>
              <a:t>E</a:t>
            </a:r>
          </a:p>
        </p:txBody>
      </p:sp>
      <p:sp>
        <p:nvSpPr>
          <p:cNvPr id="15371" name="TextBox 15"/>
          <p:cNvSpPr txBox="1">
            <a:spLocks noChangeArrowheads="1"/>
          </p:cNvSpPr>
          <p:nvPr/>
        </p:nvSpPr>
        <p:spPr bwMode="auto">
          <a:xfrm>
            <a:off x="4038600" y="19050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/>
              <a:t>A</a:t>
            </a:r>
          </a:p>
        </p:txBody>
      </p:sp>
      <p:sp>
        <p:nvSpPr>
          <p:cNvPr id="15372" name="TextBox 17"/>
          <p:cNvSpPr txBox="1">
            <a:spLocks noChangeArrowheads="1"/>
          </p:cNvSpPr>
          <p:nvPr/>
        </p:nvSpPr>
        <p:spPr bwMode="auto">
          <a:xfrm>
            <a:off x="5149850" y="2043113"/>
            <a:ext cx="4572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/>
              <a:t>B</a:t>
            </a:r>
          </a:p>
        </p:txBody>
      </p:sp>
      <p:sp>
        <p:nvSpPr>
          <p:cNvPr id="15373" name="TextBox 18"/>
          <p:cNvSpPr txBox="1">
            <a:spLocks noChangeArrowheads="1"/>
          </p:cNvSpPr>
          <p:nvPr/>
        </p:nvSpPr>
        <p:spPr bwMode="auto">
          <a:xfrm>
            <a:off x="4572000" y="34290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</a:t>
            </a:r>
            <a:r>
              <a:rPr lang="en-US" sz="2800"/>
              <a:t>1</a:t>
            </a:r>
          </a:p>
        </p:txBody>
      </p:sp>
      <p:cxnSp>
        <p:nvCxnSpPr>
          <p:cNvPr id="22" name="Straight Connector 21"/>
          <p:cNvCxnSpPr>
            <a:endCxn id="11" idx="0"/>
          </p:cNvCxnSpPr>
          <p:nvPr/>
        </p:nvCxnSpPr>
        <p:spPr>
          <a:xfrm rot="5400000">
            <a:off x="2681287" y="2747963"/>
            <a:ext cx="2657475" cy="112395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1978025" y="749300"/>
            <a:ext cx="5095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614988" y="4595813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371850" y="4638675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529138" y="1909763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267200" y="23622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∠2</a:t>
            </a:r>
            <a:endParaRPr lang="en-US" sz="2800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505200" y="38100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∠3</a:t>
            </a:r>
            <a:endParaRPr lang="en-US" sz="280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0" y="6629400"/>
            <a:ext cx="9144000" cy="2286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latin typeface="Arial Narrow" pitchFamily="34" charset="0"/>
              </a:rPr>
              <a:t>© 2009, Dr. Jennifer L. Bell, LaGrange High School, LaGrange, </a:t>
            </a:r>
            <a:r>
              <a:rPr lang="en-US" dirty="0" smtClean="0">
                <a:latin typeface="Arial Narrow" pitchFamily="34" charset="0"/>
              </a:rPr>
              <a:t>Georgia</a:t>
            </a: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304800" y="381000"/>
            <a:ext cx="8839200" cy="510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pPr marL="512763" indent="-512763">
              <a:buFontTx/>
              <a:buAutoNum type="arabicPeriod" startAt="3"/>
            </a:pPr>
            <a:r>
              <a:rPr lang="en-US" sz="3200"/>
              <a:t>Write an equation for the m</a:t>
            </a:r>
            <a:r>
              <a:rPr lang="en-US" sz="32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</a:t>
            </a:r>
            <a:r>
              <a:rPr lang="en-US" sz="3200"/>
              <a:t>2.</a:t>
            </a:r>
          </a:p>
          <a:p>
            <a:pPr marL="512763" indent="-512763">
              <a:buFontTx/>
              <a:buAutoNum type="arabicPeriod" startAt="3"/>
            </a:pPr>
            <a:endParaRPr lang="en-US" sz="3200"/>
          </a:p>
          <a:p>
            <a:pPr marL="512763" indent="-512763">
              <a:buFontTx/>
              <a:buAutoNum type="arabicPeriod" startAt="3"/>
            </a:pPr>
            <a:endParaRPr lang="en-US" sz="3200"/>
          </a:p>
          <a:p>
            <a:pPr marL="512763" indent="-512763">
              <a:buFontTx/>
              <a:buAutoNum type="arabicPeriod" startAt="3"/>
            </a:pPr>
            <a:endParaRPr lang="en-US" sz="3200"/>
          </a:p>
          <a:p>
            <a:pPr marL="512763" indent="-512763">
              <a:buFontTx/>
              <a:buAutoNum type="arabicPeriod" startAt="3"/>
            </a:pPr>
            <a:r>
              <a:rPr lang="en-US" sz="3200"/>
              <a:t>Write an</a:t>
            </a:r>
          </a:p>
          <a:p>
            <a:pPr marL="512763" indent="-512763"/>
            <a:r>
              <a:rPr lang="en-US" sz="3200"/>
              <a:t>	equation</a:t>
            </a:r>
          </a:p>
          <a:p>
            <a:pPr marL="512763" indent="-512763"/>
            <a:r>
              <a:rPr lang="en-US" sz="3200"/>
              <a:t>	for the m</a:t>
            </a:r>
            <a:r>
              <a:rPr lang="en-US" sz="32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</a:t>
            </a:r>
            <a:r>
              <a:rPr lang="en-US" sz="3200"/>
              <a:t>3.</a:t>
            </a:r>
          </a:p>
          <a:p>
            <a:pPr marL="512763" indent="-512763"/>
            <a:endParaRPr lang="en-US" sz="3200"/>
          </a:p>
          <a:p>
            <a:pPr marL="512763" indent="-512763"/>
            <a:endParaRPr lang="en-US" sz="3200"/>
          </a:p>
          <a:p>
            <a:pPr marL="512763" indent="-512763"/>
            <a:r>
              <a:rPr lang="en-US" sz="3200"/>
              <a:t>5. Write an equation for the m</a:t>
            </a:r>
            <a:r>
              <a:rPr lang="en-US" sz="32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</a:t>
            </a:r>
            <a:r>
              <a:rPr lang="en-US" sz="3200"/>
              <a:t>1.</a:t>
            </a:r>
          </a:p>
        </p:txBody>
      </p:sp>
      <p:sp>
        <p:nvSpPr>
          <p:cNvPr id="3" name="Oval 2"/>
          <p:cNvSpPr/>
          <p:nvPr/>
        </p:nvSpPr>
        <p:spPr>
          <a:xfrm>
            <a:off x="3962400" y="1295400"/>
            <a:ext cx="3200400" cy="32004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" name="Straight Connector 4"/>
          <p:cNvCxnSpPr>
            <a:stCxn id="3" idx="3"/>
            <a:endCxn id="3" idx="7"/>
          </p:cNvCxnSpPr>
          <p:nvPr/>
        </p:nvCxnSpPr>
        <p:spPr>
          <a:xfrm rot="5400000" flipH="1" flipV="1">
            <a:off x="4430713" y="1763713"/>
            <a:ext cx="2263775" cy="2263775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3" idx="5"/>
            <a:endCxn id="3" idx="0"/>
          </p:cNvCxnSpPr>
          <p:nvPr/>
        </p:nvCxnSpPr>
        <p:spPr>
          <a:xfrm rot="5400000" flipH="1">
            <a:off x="4762500" y="2095500"/>
            <a:ext cx="2732088" cy="1131888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943600" y="2362200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605588" y="1695450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392" name="TextBox 12"/>
          <p:cNvSpPr txBox="1">
            <a:spLocks noChangeArrowheads="1"/>
          </p:cNvSpPr>
          <p:nvPr/>
        </p:nvSpPr>
        <p:spPr bwMode="auto">
          <a:xfrm>
            <a:off x="6172200" y="2379663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/>
              <a:t>C</a:t>
            </a:r>
          </a:p>
        </p:txBody>
      </p:sp>
      <p:sp>
        <p:nvSpPr>
          <p:cNvPr id="16393" name="TextBox 13"/>
          <p:cNvSpPr txBox="1">
            <a:spLocks noChangeArrowheads="1"/>
          </p:cNvSpPr>
          <p:nvPr/>
        </p:nvSpPr>
        <p:spPr bwMode="auto">
          <a:xfrm>
            <a:off x="4038600" y="34290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/>
              <a:t>D</a:t>
            </a:r>
          </a:p>
        </p:txBody>
      </p:sp>
      <p:sp>
        <p:nvSpPr>
          <p:cNvPr id="16394" name="TextBox 14"/>
          <p:cNvSpPr txBox="1">
            <a:spLocks noChangeArrowheads="1"/>
          </p:cNvSpPr>
          <p:nvPr/>
        </p:nvSpPr>
        <p:spPr bwMode="auto">
          <a:xfrm>
            <a:off x="6172200" y="37338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/>
              <a:t>E</a:t>
            </a:r>
          </a:p>
        </p:txBody>
      </p:sp>
      <p:sp>
        <p:nvSpPr>
          <p:cNvPr id="16395" name="TextBox 15"/>
          <p:cNvSpPr txBox="1">
            <a:spLocks noChangeArrowheads="1"/>
          </p:cNvSpPr>
          <p:nvPr/>
        </p:nvSpPr>
        <p:spPr bwMode="auto">
          <a:xfrm>
            <a:off x="5029200" y="1219200"/>
            <a:ext cx="45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/>
              <a:t>A</a:t>
            </a:r>
          </a:p>
        </p:txBody>
      </p:sp>
      <p:sp>
        <p:nvSpPr>
          <p:cNvPr id="16396" name="TextBox 17"/>
          <p:cNvSpPr txBox="1">
            <a:spLocks noChangeArrowheads="1"/>
          </p:cNvSpPr>
          <p:nvPr/>
        </p:nvSpPr>
        <p:spPr bwMode="auto">
          <a:xfrm>
            <a:off x="6140450" y="1357313"/>
            <a:ext cx="4572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/>
              <a:t>B</a:t>
            </a:r>
          </a:p>
        </p:txBody>
      </p:sp>
      <p:sp>
        <p:nvSpPr>
          <p:cNvPr id="16397" name="TextBox 18"/>
          <p:cNvSpPr txBox="1">
            <a:spLocks noChangeArrowheads="1"/>
          </p:cNvSpPr>
          <p:nvPr/>
        </p:nvSpPr>
        <p:spPr bwMode="auto">
          <a:xfrm>
            <a:off x="5562600" y="27432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</a:t>
            </a:r>
            <a:r>
              <a:rPr lang="en-US" sz="2800"/>
              <a:t>1</a:t>
            </a:r>
          </a:p>
        </p:txBody>
      </p:sp>
      <p:cxnSp>
        <p:nvCxnSpPr>
          <p:cNvPr id="22" name="Straight Connector 21"/>
          <p:cNvCxnSpPr>
            <a:endCxn id="11" idx="0"/>
          </p:cNvCxnSpPr>
          <p:nvPr/>
        </p:nvCxnSpPr>
        <p:spPr>
          <a:xfrm rot="5400000">
            <a:off x="3671887" y="2062163"/>
            <a:ext cx="2657475" cy="112395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605588" y="3910013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62450" y="3952875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519738" y="1223963"/>
            <a:ext cx="152400" cy="152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6" tIns="45708" rIns="91416" bIns="45708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402" name="TextBox 30"/>
          <p:cNvSpPr txBox="1">
            <a:spLocks noChangeArrowheads="1"/>
          </p:cNvSpPr>
          <p:nvPr/>
        </p:nvSpPr>
        <p:spPr bwMode="auto">
          <a:xfrm>
            <a:off x="5257800" y="16764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∠2</a:t>
            </a:r>
            <a:endParaRPr lang="en-US" sz="2800"/>
          </a:p>
        </p:txBody>
      </p:sp>
      <p:sp>
        <p:nvSpPr>
          <p:cNvPr id="16403" name="TextBox 31"/>
          <p:cNvSpPr txBox="1">
            <a:spLocks noChangeArrowheads="1"/>
          </p:cNvSpPr>
          <p:nvPr/>
        </p:nvSpPr>
        <p:spPr bwMode="auto">
          <a:xfrm>
            <a:off x="4495800" y="31242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800">
                <a:latin typeface="Cambria Math" pitchFamily="18" charset="0"/>
                <a:ea typeface="Cambria Math" pitchFamily="18" charset="0"/>
                <a:cs typeface="Cambria Math" pitchFamily="18" charset="0"/>
              </a:rPr>
              <a:t>∠3</a:t>
            </a:r>
            <a:endParaRPr lang="en-US" sz="2800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582613" y="1079500"/>
            <a:ext cx="3784600" cy="1206500"/>
            <a:chOff x="583217" y="1079292"/>
            <a:chExt cx="3783274" cy="1206709"/>
          </a:xfrm>
        </p:grpSpPr>
        <p:sp>
          <p:nvSpPr>
            <p:cNvPr id="21" name="Rectangle 20"/>
            <p:cNvSpPr/>
            <p:nvPr/>
          </p:nvSpPr>
          <p:spPr>
            <a:xfrm>
              <a:off x="583217" y="1219200"/>
              <a:ext cx="3783274" cy="764765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n-US" sz="4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 pitchFamily="18" charset="0"/>
                  <a:ea typeface="Cambria Math" pitchFamily="18" charset="0"/>
                </a:rPr>
                <a:t>m∠2 = ½(ED) 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 rot="5400000">
              <a:off x="2919676" y="1359703"/>
              <a:ext cx="1206709" cy="6458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6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</a:t>
              </a:r>
            </a:p>
          </p:txBody>
        </p: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352425" y="3836988"/>
            <a:ext cx="3784600" cy="1206500"/>
            <a:chOff x="353031" y="3836231"/>
            <a:chExt cx="3783243" cy="1206709"/>
          </a:xfrm>
        </p:grpSpPr>
        <p:sp>
          <p:nvSpPr>
            <p:cNvPr id="24" name="Rectangle 23"/>
            <p:cNvSpPr/>
            <p:nvPr/>
          </p:nvSpPr>
          <p:spPr>
            <a:xfrm>
              <a:off x="353031" y="3962400"/>
              <a:ext cx="3783243" cy="764765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n-US" sz="44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 pitchFamily="18" charset="0"/>
                  <a:ea typeface="Cambria Math" pitchFamily="18" charset="0"/>
                </a:rPr>
                <a:t>m∠3 = ½(AB) 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 rot="5400000">
              <a:off x="2767226" y="4116644"/>
              <a:ext cx="1206709" cy="64588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6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</a:t>
              </a:r>
            </a:p>
          </p:txBody>
        </p:sp>
      </p:grp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2514600" y="5219700"/>
            <a:ext cx="5494338" cy="1844675"/>
            <a:chOff x="2514860" y="5220324"/>
            <a:chExt cx="5493287" cy="1843790"/>
          </a:xfrm>
        </p:grpSpPr>
        <p:sp>
          <p:nvSpPr>
            <p:cNvPr id="23" name="Rectangle 22"/>
            <p:cNvSpPr/>
            <p:nvPr/>
          </p:nvSpPr>
          <p:spPr>
            <a:xfrm>
              <a:off x="2514860" y="5334000"/>
              <a:ext cx="5493287" cy="1353567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>
                <a:defRPr/>
              </a:pPr>
              <a:r>
                <a:rPr lang="en-US" sz="40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 pitchFamily="18" charset="0"/>
                  <a:ea typeface="Cambria Math" pitchFamily="18" charset="0"/>
                </a:rPr>
                <a:t>m∠1 = ½(ED) + ½(AB) </a:t>
              </a:r>
            </a:p>
            <a:p>
              <a:pPr algn="ctr">
                <a:defRPr/>
              </a:pPr>
              <a:r>
                <a:rPr lang="en-US" sz="40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 pitchFamily="18" charset="0"/>
                  <a:ea typeface="Cambria Math" pitchFamily="18" charset="0"/>
                </a:rPr>
                <a:t>	= ½(ED + AB)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 rot="5400000">
              <a:off x="4601404" y="5500290"/>
              <a:ext cx="1205921" cy="6459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6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 rot="5400000">
              <a:off x="6747293" y="5500290"/>
              <a:ext cx="1205921" cy="6459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6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 rot="5400000">
              <a:off x="4931541" y="6138159"/>
              <a:ext cx="1205921" cy="6459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6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 rot="5400000">
              <a:off x="6163205" y="6138159"/>
              <a:ext cx="1205921" cy="6459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3600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(</a:t>
              </a:r>
            </a:p>
          </p:txBody>
        </p:sp>
      </p:grpSp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0" y="6629400"/>
            <a:ext cx="9144000" cy="2286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latin typeface="Arial Narrow" pitchFamily="34" charset="0"/>
              </a:rPr>
              <a:t>© 2009, Dr. Jennifer L. Bell, LaGrange High School, LaGrange, </a:t>
            </a:r>
            <a:r>
              <a:rPr lang="en-US" dirty="0" smtClean="0">
                <a:latin typeface="Arial Narrow" pitchFamily="34" charset="0"/>
              </a:rPr>
              <a:t>Georgia</a:t>
            </a: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9129" y="2136339"/>
            <a:ext cx="6325770" cy="258532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An angle inscribed</a:t>
            </a:r>
          </a:p>
          <a:p>
            <a:pPr algn="ctr"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 a semicircle</a:t>
            </a:r>
          </a:p>
          <a:p>
            <a:pPr algn="ctr"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is a right angle.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0" y="6629400"/>
            <a:ext cx="9144000" cy="2286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latin typeface="Arial Narrow" pitchFamily="34" charset="0"/>
              </a:rPr>
              <a:t>© 2009, Dr. Jennifer L. Bell, LaGrange High School, LaGrange, </a:t>
            </a:r>
            <a:r>
              <a:rPr lang="en-US" dirty="0" smtClean="0">
                <a:latin typeface="Arial Narrow" pitchFamily="34" charset="0"/>
              </a:rPr>
              <a:t>Georgia</a:t>
            </a: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5465763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Construct a large circle.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Construct a diameter. Label it AB.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Inscribe 2 angles in the same semicircle. Make sure the sides of each angle pass through A and B.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Measure each angle. What do you notice?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5199063" y="4148138"/>
            <a:ext cx="2444750" cy="2416175"/>
          </a:xfrm>
          <a:prstGeom prst="ellipse">
            <a:avLst/>
          </a:prstGeom>
          <a:solidFill>
            <a:srgbClr val="00FFFF">
              <a:alpha val="16862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16" tIns="45708" rIns="91416" bIns="45708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5349875" y="4708525"/>
            <a:ext cx="2298700" cy="1296988"/>
            <a:chOff x="913" y="1128"/>
            <a:chExt cx="1611" cy="918"/>
          </a:xfrm>
        </p:grpSpPr>
        <p:sp>
          <p:nvSpPr>
            <p:cNvPr id="3081" name="AutoShape 5"/>
            <p:cNvSpPr>
              <a:spLocks noChangeArrowheads="1"/>
            </p:cNvSpPr>
            <p:nvPr/>
          </p:nvSpPr>
          <p:spPr bwMode="auto">
            <a:xfrm rot="7208086">
              <a:off x="1239" y="876"/>
              <a:ext cx="844" cy="1496"/>
            </a:xfrm>
            <a:prstGeom prst="rtTriangle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/>
                <a:t>                                                                         </a:t>
              </a:r>
            </a:p>
          </p:txBody>
        </p:sp>
        <p:sp>
          <p:nvSpPr>
            <p:cNvPr id="3082" name="AutoShape 7"/>
            <p:cNvSpPr>
              <a:spLocks noChangeArrowheads="1"/>
            </p:cNvSpPr>
            <p:nvPr/>
          </p:nvSpPr>
          <p:spPr bwMode="auto">
            <a:xfrm rot="14527484" flipH="1">
              <a:off x="1251" y="876"/>
              <a:ext cx="844" cy="1496"/>
            </a:xfrm>
            <a:prstGeom prst="rtTriangle">
              <a:avLst/>
            </a:prstGeom>
            <a:solidFill>
              <a:schemeClr val="accent1">
                <a:alpha val="98038"/>
              </a:schemeClr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" name="Line 8"/>
            <p:cNvSpPr>
              <a:spLocks noChangeShapeType="1"/>
            </p:cNvSpPr>
            <p:nvPr/>
          </p:nvSpPr>
          <p:spPr bwMode="auto">
            <a:xfrm flipH="1" flipV="1">
              <a:off x="1660" y="1128"/>
              <a:ext cx="864" cy="5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4" name="Oval 10"/>
            <p:cNvSpPr>
              <a:spLocks noChangeArrowheads="1"/>
            </p:cNvSpPr>
            <p:nvPr/>
          </p:nvSpPr>
          <p:spPr bwMode="auto">
            <a:xfrm>
              <a:off x="1660" y="1596"/>
              <a:ext cx="56" cy="68"/>
            </a:xfrm>
            <a:prstGeom prst="ellipse">
              <a:avLst/>
            </a:prstGeom>
            <a:solidFill>
              <a:schemeClr val="tx2">
                <a:alpha val="98038"/>
              </a:schemeClr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622800" y="5130800"/>
            <a:ext cx="571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400"/>
              <a:t>A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734300" y="5219700"/>
            <a:ext cx="571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r>
              <a:rPr lang="en-US" sz="2400"/>
              <a:t>B</a:t>
            </a:r>
          </a:p>
        </p:txBody>
      </p:sp>
      <p:cxnSp>
        <p:nvCxnSpPr>
          <p:cNvPr id="15" name="Straight Connector 14"/>
          <p:cNvCxnSpPr>
            <a:cxnSpLocks noChangeShapeType="1"/>
          </p:cNvCxnSpPr>
          <p:nvPr/>
        </p:nvCxnSpPr>
        <p:spPr bwMode="auto">
          <a:xfrm>
            <a:off x="5181600" y="5372100"/>
            <a:ext cx="2476500" cy="7620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</p:cxn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0" y="6629400"/>
            <a:ext cx="9144000" cy="2286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latin typeface="Arial Narrow" pitchFamily="34" charset="0"/>
              </a:rPr>
              <a:t>© 2009, Dr. Jennifer L. Bell, LaGrange High School, LaGrange, </a:t>
            </a:r>
            <a:r>
              <a:rPr lang="en-US" dirty="0" smtClean="0">
                <a:latin typeface="Arial Narrow" pitchFamily="34" charset="0"/>
              </a:rPr>
              <a:t>Georgia</a:t>
            </a: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8409" y="1720840"/>
            <a:ext cx="8387231" cy="34163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Opposite angles of</a:t>
            </a:r>
          </a:p>
          <a:p>
            <a:pPr algn="ctr"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 quadrilateral inscribed</a:t>
            </a:r>
          </a:p>
          <a:p>
            <a:pPr algn="ctr"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in a circle are</a:t>
            </a:r>
          </a:p>
          <a:p>
            <a:pPr algn="ctr"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Supplementary.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0" y="6629400"/>
            <a:ext cx="9144000" cy="2286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latin typeface="Arial Narrow" pitchFamily="34" charset="0"/>
              </a:rPr>
              <a:t>© 2009, Dr. Jennifer L. Bell, LaGrange High School, LaGrange, </a:t>
            </a:r>
            <a:r>
              <a:rPr lang="en-US" dirty="0" smtClean="0">
                <a:latin typeface="Arial Narrow" pitchFamily="34" charset="0"/>
              </a:rPr>
              <a:t>Georgia</a:t>
            </a: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229600" cy="5157788"/>
          </a:xfrm>
        </p:spPr>
        <p:txBody>
          <a:bodyPr/>
          <a:lstStyle/>
          <a:p>
            <a:pPr marL="742950" indent="-742950">
              <a:buFont typeface="Calibri" pitchFamily="34" charset="0"/>
              <a:buAutoNum type="arabicPeriod"/>
            </a:pPr>
            <a:r>
              <a:rPr lang="en-US" sz="3600" smtClean="0"/>
              <a:t>Construct a circle.</a:t>
            </a:r>
          </a:p>
          <a:p>
            <a:pPr marL="742950" indent="-742950">
              <a:buFont typeface="Calibri" pitchFamily="34" charset="0"/>
              <a:buAutoNum type="arabicPeriod"/>
            </a:pPr>
            <a:r>
              <a:rPr lang="en-US" sz="3600" smtClean="0"/>
              <a:t>Select four points on the circle.</a:t>
            </a:r>
          </a:p>
          <a:p>
            <a:pPr marL="742950" indent="-742950">
              <a:buFont typeface="Calibri" pitchFamily="34" charset="0"/>
              <a:buAutoNum type="arabicPeriod"/>
            </a:pPr>
            <a:r>
              <a:rPr lang="en-US" sz="3600" smtClean="0"/>
              <a:t>Construct a quadrilateral by connecting those points.</a:t>
            </a:r>
          </a:p>
          <a:p>
            <a:pPr marL="742950" indent="-742950">
              <a:buFont typeface="Calibri" pitchFamily="34" charset="0"/>
              <a:buAutoNum type="arabicPeriod"/>
            </a:pPr>
            <a:r>
              <a:rPr lang="en-US" sz="3600" smtClean="0"/>
              <a:t>Measure each of the inscribed angles.</a:t>
            </a:r>
          </a:p>
          <a:p>
            <a:pPr marL="742950" indent="-742950">
              <a:buFont typeface="Calibri" pitchFamily="34" charset="0"/>
              <a:buAutoNum type="arabicPeriod"/>
            </a:pPr>
            <a:r>
              <a:rPr lang="en-US" sz="3600" smtClean="0"/>
              <a:t>Compare the measures.</a:t>
            </a:r>
          </a:p>
          <a:p>
            <a:pPr marL="742950" indent="-742950">
              <a:buFont typeface="Arial" charset="0"/>
              <a:buNone/>
            </a:pPr>
            <a:r>
              <a:rPr lang="en-US" sz="3600" smtClean="0"/>
              <a:t>			What do you notice?</a:t>
            </a:r>
          </a:p>
        </p:txBody>
      </p:sp>
      <p:grpSp>
        <p:nvGrpSpPr>
          <p:cNvPr id="5123" name="Group 11"/>
          <p:cNvGrpSpPr>
            <a:grpSpLocks/>
          </p:cNvGrpSpPr>
          <p:nvPr/>
        </p:nvGrpSpPr>
        <p:grpSpPr bwMode="auto">
          <a:xfrm>
            <a:off x="6629400" y="3581400"/>
            <a:ext cx="2378075" cy="2378075"/>
            <a:chOff x="5410200" y="3276600"/>
            <a:chExt cx="3581400" cy="3581400"/>
          </a:xfrm>
        </p:grpSpPr>
        <p:sp>
          <p:nvSpPr>
            <p:cNvPr id="5125" name="Oval 2"/>
            <p:cNvSpPr>
              <a:spLocks noChangeArrowheads="1"/>
            </p:cNvSpPr>
            <p:nvPr/>
          </p:nvSpPr>
          <p:spPr bwMode="auto">
            <a:xfrm>
              <a:off x="5410200" y="3276600"/>
              <a:ext cx="3581400" cy="3581400"/>
            </a:xfrm>
            <a:prstGeom prst="ellipse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1416" tIns="45708" rIns="91416" bIns="45708" anchor="ctr"/>
            <a:lstStyle/>
            <a:p>
              <a:endParaRPr lang="en-US"/>
            </a:p>
          </p:txBody>
        </p:sp>
        <p:sp>
          <p:nvSpPr>
            <p:cNvPr id="5126" name="Line 3"/>
            <p:cNvSpPr>
              <a:spLocks noChangeShapeType="1"/>
            </p:cNvSpPr>
            <p:nvPr/>
          </p:nvSpPr>
          <p:spPr bwMode="auto">
            <a:xfrm flipH="1">
              <a:off x="5715000" y="3810000"/>
              <a:ext cx="228600" cy="2209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91416" tIns="45708" rIns="91416" bIns="45708"/>
            <a:lstStyle/>
            <a:p>
              <a:endParaRPr lang="en-US"/>
            </a:p>
          </p:txBody>
        </p:sp>
        <p:sp>
          <p:nvSpPr>
            <p:cNvPr id="5127" name="Line 4"/>
            <p:cNvSpPr>
              <a:spLocks noChangeShapeType="1"/>
            </p:cNvSpPr>
            <p:nvPr/>
          </p:nvSpPr>
          <p:spPr bwMode="auto">
            <a:xfrm>
              <a:off x="5715000" y="6019800"/>
              <a:ext cx="2667000" cy="381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91416" tIns="45708" rIns="91416" bIns="45708"/>
            <a:lstStyle/>
            <a:p>
              <a:endParaRPr lang="en-US"/>
            </a:p>
          </p:txBody>
        </p:sp>
        <p:sp>
          <p:nvSpPr>
            <p:cNvPr id="5128" name="Line 5"/>
            <p:cNvSpPr>
              <a:spLocks noChangeShapeType="1"/>
            </p:cNvSpPr>
            <p:nvPr/>
          </p:nvSpPr>
          <p:spPr bwMode="auto">
            <a:xfrm>
              <a:off x="5943600" y="3810000"/>
              <a:ext cx="2971800" cy="7620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91416" tIns="45708" rIns="91416" bIns="45708"/>
            <a:lstStyle/>
            <a:p>
              <a:endParaRPr lang="en-US"/>
            </a:p>
          </p:txBody>
        </p:sp>
        <p:sp>
          <p:nvSpPr>
            <p:cNvPr id="5129" name="Line 6"/>
            <p:cNvSpPr>
              <a:spLocks noChangeShapeType="1"/>
            </p:cNvSpPr>
            <p:nvPr/>
          </p:nvSpPr>
          <p:spPr bwMode="auto">
            <a:xfrm flipH="1">
              <a:off x="8382000" y="4572000"/>
              <a:ext cx="533400" cy="18288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lIns="91416" tIns="45708" rIns="91416" bIns="45708"/>
            <a:lstStyle/>
            <a:p>
              <a:endParaRPr lang="en-US"/>
            </a:p>
          </p:txBody>
        </p:sp>
        <p:sp>
          <p:nvSpPr>
            <p:cNvPr id="5130" name="Text Box 7"/>
            <p:cNvSpPr txBox="1">
              <a:spLocks noChangeArrowheads="1"/>
            </p:cNvSpPr>
            <p:nvPr/>
          </p:nvSpPr>
          <p:spPr bwMode="auto">
            <a:xfrm>
              <a:off x="5984142" y="3965331"/>
              <a:ext cx="685799" cy="695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6" tIns="45708" rIns="91416" bIns="4570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1</a:t>
              </a:r>
            </a:p>
          </p:txBody>
        </p:sp>
        <p:sp>
          <p:nvSpPr>
            <p:cNvPr id="5131" name="Text Box 8"/>
            <p:cNvSpPr txBox="1">
              <a:spLocks noChangeArrowheads="1"/>
            </p:cNvSpPr>
            <p:nvPr/>
          </p:nvSpPr>
          <p:spPr bwMode="auto">
            <a:xfrm>
              <a:off x="5869354" y="5342792"/>
              <a:ext cx="685799" cy="695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6" tIns="45708" rIns="91416" bIns="4570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2</a:t>
              </a:r>
            </a:p>
          </p:txBody>
        </p:sp>
        <p:sp>
          <p:nvSpPr>
            <p:cNvPr id="5132" name="Text Box 9"/>
            <p:cNvSpPr txBox="1">
              <a:spLocks noChangeArrowheads="1"/>
            </p:cNvSpPr>
            <p:nvPr/>
          </p:nvSpPr>
          <p:spPr bwMode="auto">
            <a:xfrm>
              <a:off x="8165123" y="4539273"/>
              <a:ext cx="647211" cy="695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6" tIns="45708" rIns="91416" bIns="4570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4</a:t>
              </a:r>
            </a:p>
          </p:txBody>
        </p:sp>
        <p:sp>
          <p:nvSpPr>
            <p:cNvPr id="5133" name="Text Box 10"/>
            <p:cNvSpPr txBox="1">
              <a:spLocks noChangeArrowheads="1"/>
            </p:cNvSpPr>
            <p:nvPr/>
          </p:nvSpPr>
          <p:spPr bwMode="auto">
            <a:xfrm>
              <a:off x="7820758" y="5687158"/>
              <a:ext cx="762000" cy="695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16" tIns="45708" rIns="91416" bIns="45708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/>
                <a:t>3</a:t>
              </a:r>
            </a:p>
          </p:txBody>
        </p:sp>
      </p:grp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0" y="6629400"/>
            <a:ext cx="9144000" cy="2286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latin typeface="Arial Narrow" pitchFamily="34" charset="0"/>
              </a:rPr>
              <a:t>© 2009, Dr. Jennifer L. Bell, LaGrange High School, LaGrange, </a:t>
            </a:r>
            <a:r>
              <a:rPr lang="en-US" dirty="0" smtClean="0">
                <a:latin typeface="Arial Narrow" pitchFamily="34" charset="0"/>
              </a:rPr>
              <a:t>Georgia</a:t>
            </a: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2491" y="2551837"/>
            <a:ext cx="7419018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Angles that intercept</a:t>
            </a:r>
          </a:p>
          <a:p>
            <a:pPr algn="ctr"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 same arc are 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/>
                <a:ea typeface="Cambria Math"/>
              </a:rPr>
              <a:t>≅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0" y="6629400"/>
            <a:ext cx="9144000" cy="2286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latin typeface="Arial Narrow" pitchFamily="34" charset="0"/>
              </a:rPr>
              <a:t>© 2009, Dr. Jennifer L. Bell, LaGrange High School, LaGrange, </a:t>
            </a:r>
            <a:r>
              <a:rPr lang="en-US" dirty="0" smtClean="0">
                <a:latin typeface="Arial Narrow" pitchFamily="34" charset="0"/>
              </a:rPr>
              <a:t>Georgia</a:t>
            </a: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888"/>
            <a:ext cx="8229600" cy="4525962"/>
          </a:xfrm>
        </p:spPr>
        <p:txBody>
          <a:bodyPr/>
          <a:lstStyle/>
          <a:p>
            <a:r>
              <a:rPr lang="en-US" smtClean="0"/>
              <a:t>Construct a circle.</a:t>
            </a:r>
          </a:p>
          <a:p>
            <a:r>
              <a:rPr lang="en-US" smtClean="0"/>
              <a:t>Select 2 points on the circle. Label them A and B.</a:t>
            </a:r>
          </a:p>
          <a:p>
            <a:r>
              <a:rPr lang="en-US" smtClean="0"/>
              <a:t>Select a point P on the major arc. Construct the inscribed angle </a:t>
            </a:r>
            <a:r>
              <a:rPr lang="en-US" smtClean="0">
                <a:latin typeface="Cambria Math" pitchFamily="18" charset="0"/>
              </a:rPr>
              <a:t>∠</a:t>
            </a:r>
            <a:r>
              <a:rPr lang="en-US" smtClean="0"/>
              <a:t>APB.</a:t>
            </a:r>
          </a:p>
          <a:p>
            <a:r>
              <a:rPr lang="en-US" smtClean="0"/>
              <a:t>Measure </a:t>
            </a:r>
            <a:r>
              <a:rPr lang="en-US" smtClean="0">
                <a:latin typeface="Cambria Math" pitchFamily="18" charset="0"/>
              </a:rPr>
              <a:t>∠</a:t>
            </a:r>
            <a:r>
              <a:rPr lang="en-US" smtClean="0"/>
              <a:t>APB with your protractor. Record the measure.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7586663" y="3736975"/>
            <a:ext cx="388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975600" y="4213225"/>
            <a:ext cx="387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5162550" y="4356100"/>
            <a:ext cx="323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5422900" y="3660775"/>
            <a:ext cx="2692400" cy="2579688"/>
          </a:xfrm>
          <a:prstGeom prst="ellips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91416" tIns="45708" rIns="91416" bIns="45708" anchor="ctr"/>
          <a:lstStyle/>
          <a:p>
            <a:endParaRPr lang="en-US"/>
          </a:p>
        </p:txBody>
      </p:sp>
      <p:cxnSp>
        <p:nvCxnSpPr>
          <p:cNvPr id="25" name="Straight Connector 24"/>
          <p:cNvCxnSpPr>
            <a:cxnSpLocks noChangeShapeType="1"/>
            <a:endCxn id="23" idx="7"/>
          </p:cNvCxnSpPr>
          <p:nvPr/>
        </p:nvCxnSpPr>
        <p:spPr bwMode="auto">
          <a:xfrm flipV="1">
            <a:off x="5486400" y="4038600"/>
            <a:ext cx="2235200" cy="53340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7" name="Straight Connector 26"/>
          <p:cNvCxnSpPr>
            <a:cxnSpLocks noChangeShapeType="1"/>
          </p:cNvCxnSpPr>
          <p:nvPr/>
        </p:nvCxnSpPr>
        <p:spPr bwMode="auto">
          <a:xfrm flipV="1">
            <a:off x="5472113" y="4419600"/>
            <a:ext cx="2514600" cy="15240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</p:cxn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0" y="6629400"/>
            <a:ext cx="9144000" cy="2286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latin typeface="Arial Narrow" pitchFamily="34" charset="0"/>
              </a:rPr>
              <a:t>© 2009, Dr. Jennifer L. Bell, LaGrange High School, LaGrange, </a:t>
            </a:r>
            <a:r>
              <a:rPr lang="en-US" dirty="0" smtClean="0">
                <a:latin typeface="Arial Narrow" pitchFamily="34" charset="0"/>
              </a:rPr>
              <a:t>Georgia</a:t>
            </a: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8" grpId="0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457200" y="242888"/>
            <a:ext cx="8229600" cy="4525962"/>
          </a:xfrm>
        </p:spPr>
        <p:txBody>
          <a:bodyPr/>
          <a:lstStyle/>
          <a:p>
            <a:r>
              <a:rPr lang="en-US" smtClean="0"/>
              <a:t>Select another point Q on the major arc. Construct the inscribed angle </a:t>
            </a:r>
            <a:r>
              <a:rPr lang="en-US" smtClean="0">
                <a:latin typeface="Cambria Math" pitchFamily="18" charset="0"/>
              </a:rPr>
              <a:t>∠</a:t>
            </a:r>
            <a:r>
              <a:rPr lang="en-US" smtClean="0"/>
              <a:t>AQB.</a:t>
            </a:r>
          </a:p>
          <a:p>
            <a:r>
              <a:rPr lang="en-US" smtClean="0"/>
              <a:t>Measure </a:t>
            </a:r>
            <a:r>
              <a:rPr lang="en-US" smtClean="0">
                <a:latin typeface="Cambria Math" pitchFamily="18" charset="0"/>
              </a:rPr>
              <a:t>∠</a:t>
            </a:r>
            <a:r>
              <a:rPr lang="en-US" smtClean="0"/>
              <a:t>AQB with your protractor. Record the measure.</a:t>
            </a:r>
          </a:p>
          <a:p>
            <a:r>
              <a:rPr lang="en-US" smtClean="0"/>
              <a:t>What do you notice?</a:t>
            </a:r>
          </a:p>
        </p:txBody>
      </p:sp>
      <p:pic>
        <p:nvPicPr>
          <p:cNvPr id="819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6125" y="2413000"/>
            <a:ext cx="3860800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7670800" y="2608263"/>
            <a:ext cx="542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</a:t>
            </a:r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8213725" y="3260725"/>
            <a:ext cx="5413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</a:t>
            </a:r>
          </a:p>
        </p:txBody>
      </p:sp>
      <p:sp>
        <p:nvSpPr>
          <p:cNvPr id="8198" name="Text Box 10"/>
          <p:cNvSpPr txBox="1">
            <a:spLocks noChangeArrowheads="1"/>
          </p:cNvSpPr>
          <p:nvPr/>
        </p:nvSpPr>
        <p:spPr bwMode="auto">
          <a:xfrm>
            <a:off x="4284663" y="3455988"/>
            <a:ext cx="4524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</a:t>
            </a:r>
          </a:p>
        </p:txBody>
      </p:sp>
      <p:sp>
        <p:nvSpPr>
          <p:cNvPr id="8199" name="Text Box 11"/>
          <p:cNvSpPr txBox="1">
            <a:spLocks noChangeArrowheads="1"/>
          </p:cNvSpPr>
          <p:nvPr/>
        </p:nvSpPr>
        <p:spPr bwMode="auto">
          <a:xfrm>
            <a:off x="5842000" y="6021388"/>
            <a:ext cx="746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0" y="6629400"/>
            <a:ext cx="9144000" cy="2286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latin typeface="Arial Narrow" pitchFamily="34" charset="0"/>
              </a:rPr>
              <a:t>© 2009, Dr. Jennifer L. Bell, LaGrange High School, LaGrange, </a:t>
            </a:r>
            <a:r>
              <a:rPr lang="en-US" dirty="0" smtClean="0">
                <a:latin typeface="Arial Narrow" pitchFamily="34" charset="0"/>
              </a:rPr>
              <a:t>Georgia</a:t>
            </a: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5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5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2447" y="1720840"/>
            <a:ext cx="8339142" cy="34163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 measure of</a:t>
            </a:r>
          </a:p>
          <a:p>
            <a:pPr algn="ctr"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an angle with a vertex</a:t>
            </a:r>
          </a:p>
          <a:p>
            <a:pPr algn="ctr"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on the circle is ½ of</a:t>
            </a:r>
          </a:p>
          <a:p>
            <a:pPr algn="ctr"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central angle’s measure.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0" y="6629400"/>
            <a:ext cx="9144000" cy="2286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>
                <a:latin typeface="Arial Narrow" pitchFamily="34" charset="0"/>
              </a:rPr>
              <a:t>© 2009, Dr. Jennifer L. Bell, LaGrange High School, LaGrange, </a:t>
            </a:r>
            <a:r>
              <a:rPr lang="en-US" dirty="0" smtClean="0">
                <a:latin typeface="Arial Narrow" pitchFamily="34" charset="0"/>
              </a:rPr>
              <a:t>Georgia</a:t>
            </a: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4749</TotalTime>
  <Words>705</Words>
  <Application>Microsoft Office PowerPoint</Application>
  <PresentationFormat>On-screen Show (4:3)</PresentationFormat>
  <Paragraphs>153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7.3 - Surface Area and Volume of Pyramids</dc:title>
  <dc:creator>Dr. Jennifer L. Brown</dc:creator>
  <cp:lastModifiedBy>Dr. Jennifer L. Brown</cp:lastModifiedBy>
  <cp:revision>223</cp:revision>
  <cp:lastPrinted>1601-01-01T00:00:00Z</cp:lastPrinted>
  <dcterms:created xsi:type="dcterms:W3CDTF">2006-01-28T16:20:13Z</dcterms:created>
  <dcterms:modified xsi:type="dcterms:W3CDTF">2013-05-24T15:00:44Z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