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8"/>
  </p:notesMasterIdLst>
  <p:sldIdLst>
    <p:sldId id="375" r:id="rId2"/>
    <p:sldId id="366" r:id="rId3"/>
    <p:sldId id="353" r:id="rId4"/>
    <p:sldId id="367" r:id="rId5"/>
    <p:sldId id="358" r:id="rId6"/>
    <p:sldId id="368" r:id="rId7"/>
    <p:sldId id="355" r:id="rId8"/>
    <p:sldId id="356" r:id="rId9"/>
    <p:sldId id="369" r:id="rId10"/>
    <p:sldId id="364" r:id="rId11"/>
    <p:sldId id="365" r:id="rId12"/>
    <p:sldId id="374" r:id="rId13"/>
    <p:sldId id="370" r:id="rId14"/>
    <p:sldId id="371" r:id="rId15"/>
    <p:sldId id="372" r:id="rId16"/>
    <p:sldId id="373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CC"/>
    <a:srgbClr val="FF3300"/>
    <a:srgbClr val="F8F8F8"/>
    <a:srgbClr val="000000"/>
    <a:srgbClr val="009900"/>
    <a:srgbClr val="33CC33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0" autoAdjust="0"/>
    <p:restoredTop sz="94660" autoAdjust="0"/>
  </p:normalViewPr>
  <p:slideViewPr>
    <p:cSldViewPr>
      <p:cViewPr varScale="1">
        <p:scale>
          <a:sx n="84" d="100"/>
          <a:sy n="84" d="100"/>
        </p:scale>
        <p:origin x="-15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4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CAF786-5E92-48F9-AD6E-FEA7D22932F8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CC486C-B13E-4C73-B7EA-B5C871D2C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89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68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45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22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37863-6137-483B-AA7E-D10D5288E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0B70-E4FE-458C-AA18-A4DBBAD11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ADAD-4C99-4831-861A-8E61606B6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CB659-6DFE-4A60-91B2-7A0CAFD0A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4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922C-A5A2-4B86-BFEB-FFE63BCDF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20F4B-0A51-4BB5-8C77-A5DD9D1CD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77" indent="0">
              <a:buNone/>
              <a:defRPr sz="2000" b="1"/>
            </a:lvl2pPr>
            <a:lvl3pPr marL="914156" indent="0">
              <a:buNone/>
              <a:defRPr sz="1800" b="1"/>
            </a:lvl3pPr>
            <a:lvl4pPr marL="1371232" indent="0">
              <a:buNone/>
              <a:defRPr sz="1600" b="1"/>
            </a:lvl4pPr>
            <a:lvl5pPr marL="1828311" indent="0">
              <a:buNone/>
              <a:defRPr sz="1600" b="1"/>
            </a:lvl5pPr>
            <a:lvl6pPr marL="2285389" indent="0">
              <a:buNone/>
              <a:defRPr sz="1600" b="1"/>
            </a:lvl6pPr>
            <a:lvl7pPr marL="2742468" indent="0">
              <a:buNone/>
              <a:defRPr sz="1600" b="1"/>
            </a:lvl7pPr>
            <a:lvl8pPr marL="3199545" indent="0">
              <a:buNone/>
              <a:defRPr sz="1600" b="1"/>
            </a:lvl8pPr>
            <a:lvl9pPr marL="365662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77" indent="0">
              <a:buNone/>
              <a:defRPr sz="2000" b="1"/>
            </a:lvl2pPr>
            <a:lvl3pPr marL="914156" indent="0">
              <a:buNone/>
              <a:defRPr sz="1800" b="1"/>
            </a:lvl3pPr>
            <a:lvl4pPr marL="1371232" indent="0">
              <a:buNone/>
              <a:defRPr sz="1600" b="1"/>
            </a:lvl4pPr>
            <a:lvl5pPr marL="1828311" indent="0">
              <a:buNone/>
              <a:defRPr sz="1600" b="1"/>
            </a:lvl5pPr>
            <a:lvl6pPr marL="2285389" indent="0">
              <a:buNone/>
              <a:defRPr sz="1600" b="1"/>
            </a:lvl6pPr>
            <a:lvl7pPr marL="2742468" indent="0">
              <a:buNone/>
              <a:defRPr sz="1600" b="1"/>
            </a:lvl7pPr>
            <a:lvl8pPr marL="3199545" indent="0">
              <a:buNone/>
              <a:defRPr sz="1600" b="1"/>
            </a:lvl8pPr>
            <a:lvl9pPr marL="365662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F1F77-C1C3-4CE9-B06C-165D1C4DA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CCCDC-A514-4EDA-AB49-5C362726B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6D5A0-3CD6-402F-8F2D-57B66338A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77" indent="0">
              <a:buNone/>
              <a:defRPr sz="1200"/>
            </a:lvl2pPr>
            <a:lvl3pPr marL="914156" indent="0">
              <a:buNone/>
              <a:defRPr sz="1000"/>
            </a:lvl3pPr>
            <a:lvl4pPr marL="1371232" indent="0">
              <a:buNone/>
              <a:defRPr sz="900"/>
            </a:lvl4pPr>
            <a:lvl5pPr marL="1828311" indent="0">
              <a:buNone/>
              <a:defRPr sz="900"/>
            </a:lvl5pPr>
            <a:lvl6pPr marL="2285389" indent="0">
              <a:buNone/>
              <a:defRPr sz="900"/>
            </a:lvl6pPr>
            <a:lvl7pPr marL="2742468" indent="0">
              <a:buNone/>
              <a:defRPr sz="900"/>
            </a:lvl7pPr>
            <a:lvl8pPr marL="3199545" indent="0">
              <a:buNone/>
              <a:defRPr sz="900"/>
            </a:lvl8pPr>
            <a:lvl9pPr marL="365662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F8ED-A3E9-41F2-A1BC-EA2DB851B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77" indent="0">
              <a:buNone/>
              <a:defRPr sz="2800"/>
            </a:lvl2pPr>
            <a:lvl3pPr marL="914156" indent="0">
              <a:buNone/>
              <a:defRPr sz="2400"/>
            </a:lvl3pPr>
            <a:lvl4pPr marL="1371232" indent="0">
              <a:buNone/>
              <a:defRPr sz="2000"/>
            </a:lvl4pPr>
            <a:lvl5pPr marL="1828311" indent="0">
              <a:buNone/>
              <a:defRPr sz="2000"/>
            </a:lvl5pPr>
            <a:lvl6pPr marL="2285389" indent="0">
              <a:buNone/>
              <a:defRPr sz="2000"/>
            </a:lvl6pPr>
            <a:lvl7pPr marL="2742468" indent="0">
              <a:buNone/>
              <a:defRPr sz="2000"/>
            </a:lvl7pPr>
            <a:lvl8pPr marL="3199545" indent="0">
              <a:buNone/>
              <a:defRPr sz="2000"/>
            </a:lvl8pPr>
            <a:lvl9pPr marL="365662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77" indent="0">
              <a:buNone/>
              <a:defRPr sz="1200"/>
            </a:lvl2pPr>
            <a:lvl3pPr marL="914156" indent="0">
              <a:buNone/>
              <a:defRPr sz="1000"/>
            </a:lvl3pPr>
            <a:lvl4pPr marL="1371232" indent="0">
              <a:buNone/>
              <a:defRPr sz="900"/>
            </a:lvl4pPr>
            <a:lvl5pPr marL="1828311" indent="0">
              <a:buNone/>
              <a:defRPr sz="900"/>
            </a:lvl5pPr>
            <a:lvl6pPr marL="2285389" indent="0">
              <a:buNone/>
              <a:defRPr sz="900"/>
            </a:lvl6pPr>
            <a:lvl7pPr marL="2742468" indent="0">
              <a:buNone/>
              <a:defRPr sz="900"/>
            </a:lvl7pPr>
            <a:lvl8pPr marL="3199545" indent="0">
              <a:buNone/>
              <a:defRPr sz="900"/>
            </a:lvl8pPr>
            <a:lvl9pPr marL="365662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25751-9E25-4FB2-8149-947E658C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D219E8-BF50-4703-BCB9-D1ED20E87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0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15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2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28" indent="-228540" algn="l" defTabSz="9141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07" indent="-228540" algn="l" defTabSz="9141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83" indent="-228540" algn="l" defTabSz="9141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60" indent="-228540" algn="l" defTabSz="9141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7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56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32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11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89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68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45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22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2008" y="1982450"/>
            <a:ext cx="5799986" cy="28931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Inscribed Angles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Activities</a:t>
            </a:r>
          </a:p>
          <a:p>
            <a:pPr algn="ctr"/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000" b="1" dirty="0" smtClean="0"/>
              <a:t>(MCC9‐12.G.C.2; MCC9‐12.G.C.3)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"/>
          <p:cNvSpPr>
            <a:spLocks noChangeArrowheads="1"/>
          </p:cNvSpPr>
          <p:nvPr/>
        </p:nvSpPr>
        <p:spPr bwMode="auto">
          <a:xfrm>
            <a:off x="152400" y="0"/>
            <a:ext cx="89916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en-US" sz="2800" dirty="0"/>
              <a:t>Draw a circle.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en-US" sz="2800" dirty="0"/>
              <a:t>Draw a central angle.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/>
              <a:t>3) Measure of your central angle.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/>
              <a:t>4) What is the relationship between 				the central angle and its intercepted arc?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i="1" dirty="0"/>
              <a:t>		The two measurements will be equal.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/>
              <a:t>5) Using the endpoints of the intercepted arc, draw two chords that intersect at a point on the circle but not on the intercepted arc.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6400800" y="152400"/>
            <a:ext cx="2560638" cy="25606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16" tIns="45708" rIns="91416" bIns="45708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620000" y="1390650"/>
            <a:ext cx="122238" cy="1238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16" tIns="45708" rIns="91416" bIns="45708" anchor="ctr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7700963" y="1349375"/>
            <a:ext cx="1260475" cy="825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6684963" y="606425"/>
            <a:ext cx="976312" cy="825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684963" y="606425"/>
            <a:ext cx="650875" cy="206533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V="1">
            <a:off x="7335838" y="1349375"/>
            <a:ext cx="1625600" cy="132238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0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0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6503988" y="4252913"/>
            <a:ext cx="2560637" cy="25606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16" tIns="45708" rIns="91416" bIns="45708" anchor="ctr"/>
          <a:lstStyle/>
          <a:p>
            <a:pPr>
              <a:defRPr/>
            </a:pPr>
            <a:endParaRPr lang="en-US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7723188" y="5491163"/>
            <a:ext cx="122237" cy="1238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16" tIns="45708" rIns="91416" bIns="45708" anchor="ctr"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7805738" y="5449888"/>
            <a:ext cx="1258887" cy="825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 flipV="1">
            <a:off x="6789738" y="4706938"/>
            <a:ext cx="974725" cy="825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11270" name="Line 10"/>
          <p:cNvSpPr>
            <a:spLocks noChangeShapeType="1"/>
          </p:cNvSpPr>
          <p:nvPr/>
        </p:nvSpPr>
        <p:spPr bwMode="auto">
          <a:xfrm>
            <a:off x="6789738" y="4706938"/>
            <a:ext cx="649287" cy="206533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11271" name="Line 11"/>
          <p:cNvSpPr>
            <a:spLocks noChangeShapeType="1"/>
          </p:cNvSpPr>
          <p:nvPr/>
        </p:nvSpPr>
        <p:spPr bwMode="auto">
          <a:xfrm flipV="1">
            <a:off x="7439025" y="5449888"/>
            <a:ext cx="1625600" cy="132238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lIns="91416" tIns="45708" rIns="91416" bIns="45708"/>
          <a:lstStyle/>
          <a:p>
            <a:endParaRPr lang="en-US"/>
          </a:p>
        </p:txBody>
      </p:sp>
      <p:sp>
        <p:nvSpPr>
          <p:cNvPr id="101378" name="Rectangle 1"/>
          <p:cNvSpPr>
            <a:spLocks noChangeArrowheads="1"/>
          </p:cNvSpPr>
          <p:nvPr/>
        </p:nvSpPr>
        <p:spPr bwMode="auto">
          <a:xfrm>
            <a:off x="152400" y="152400"/>
            <a:ext cx="89916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/>
              <a:t>7) Make a prediction about the measure of the 	inscribed angle. </a:t>
            </a:r>
          </a:p>
          <a:p>
            <a:pPr>
              <a:lnSpc>
                <a:spcPct val="150000"/>
              </a:lnSpc>
            </a:pPr>
            <a:r>
              <a:rPr lang="en-US" sz="2800"/>
              <a:t>8) Measure the inscribed angle.</a:t>
            </a:r>
          </a:p>
          <a:p>
            <a:pPr>
              <a:lnSpc>
                <a:spcPct val="150000"/>
              </a:lnSpc>
            </a:pPr>
            <a:r>
              <a:rPr lang="en-US" sz="2800"/>
              <a:t>	</a:t>
            </a:r>
            <a:r>
              <a:rPr lang="en-US" sz="2400" b="1"/>
              <a:t>It should be ½ the measure of the central angle.</a:t>
            </a:r>
          </a:p>
          <a:p>
            <a:pPr>
              <a:lnSpc>
                <a:spcPct val="150000"/>
              </a:lnSpc>
            </a:pPr>
            <a:r>
              <a:rPr lang="en-US" sz="2800"/>
              <a:t>9) Write a comparison about your predicted and 	actual measurements of the two angles.</a:t>
            </a:r>
          </a:p>
          <a:p>
            <a:pPr>
              <a:lnSpc>
                <a:spcPct val="150000"/>
              </a:lnSpc>
            </a:pPr>
            <a:r>
              <a:rPr lang="en-US" sz="2800"/>
              <a:t>10) Compare your data with your partner.</a:t>
            </a:r>
            <a:endParaRPr lang="en-US" sz="2800" b="1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457" y="1720840"/>
            <a:ext cx="8767144" cy="34163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 angle with a vertex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inside the circle has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measure ½ of the sum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of the intercepted arcs.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04800" y="609600"/>
            <a:ext cx="8839200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pPr marL="512763" indent="-512763">
              <a:buFontTx/>
              <a:buAutoNum type="arabicPeriod"/>
            </a:pPr>
            <a:r>
              <a:rPr lang="en-US" sz="3200"/>
              <a:t>Explain why m</a:t>
            </a:r>
            <a:r>
              <a:rPr lang="en-US" sz="32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3200"/>
              <a:t>1 = m</a:t>
            </a:r>
            <a:r>
              <a:rPr lang="en-US" sz="32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3200"/>
              <a:t>2 + m</a:t>
            </a:r>
            <a:r>
              <a:rPr lang="en-US" sz="32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3200"/>
              <a:t>3.</a:t>
            </a:r>
          </a:p>
          <a:p>
            <a:pPr marL="512763" indent="-512763">
              <a:buFontTx/>
              <a:buAutoNum type="arabicPeriod"/>
            </a:pPr>
            <a:endParaRPr lang="en-US" sz="3200"/>
          </a:p>
          <a:p>
            <a:pPr marL="512763" indent="-512763">
              <a:buFontTx/>
              <a:buAutoNum type="arabicPeriod"/>
            </a:pPr>
            <a:endParaRPr lang="en-US" sz="3200"/>
          </a:p>
          <a:p>
            <a:pPr marL="512763" indent="-512763">
              <a:buFontTx/>
              <a:buAutoNum type="arabicPeriod"/>
            </a:pPr>
            <a:endParaRPr lang="en-US" sz="3200"/>
          </a:p>
          <a:p>
            <a:pPr marL="512763" indent="-512763">
              <a:buFontTx/>
              <a:buAutoNum type="arabicPeriod"/>
            </a:pPr>
            <a:endParaRPr lang="en-US" sz="3200"/>
          </a:p>
          <a:p>
            <a:pPr marL="512763" indent="-512763">
              <a:buFontTx/>
              <a:buAutoNum type="arabicPeriod"/>
            </a:pPr>
            <a:endParaRPr lang="en-US" sz="3200"/>
          </a:p>
          <a:p>
            <a:pPr marL="512763" indent="-512763">
              <a:buFontTx/>
              <a:buAutoNum type="arabicPeriod"/>
            </a:pPr>
            <a:endParaRPr lang="en-US" sz="3200"/>
          </a:p>
          <a:p>
            <a:pPr marL="512763" indent="-512763">
              <a:buFontTx/>
              <a:buAutoNum type="arabicPeriod"/>
            </a:pPr>
            <a:endParaRPr lang="en-US" sz="3200"/>
          </a:p>
          <a:p>
            <a:pPr marL="512763" indent="-512763">
              <a:buFontTx/>
              <a:buAutoNum type="arabicPeriod"/>
            </a:pPr>
            <a:endParaRPr lang="en-US" sz="3200"/>
          </a:p>
          <a:p>
            <a:pPr marL="512763" indent="-512763">
              <a:buFontTx/>
              <a:buAutoNum type="arabicPeriod"/>
            </a:pPr>
            <a:r>
              <a:rPr lang="en-US" sz="3200"/>
              <a:t>What do we know about m</a:t>
            </a:r>
            <a:r>
              <a:rPr lang="en-US" sz="32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3200"/>
              <a:t>DCE and m</a:t>
            </a:r>
            <a:r>
              <a:rPr lang="en-US" sz="32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3200"/>
              <a:t>ACB?</a:t>
            </a:r>
          </a:p>
        </p:txBody>
      </p:sp>
      <p:sp>
        <p:nvSpPr>
          <p:cNvPr id="3" name="Oval 2"/>
          <p:cNvSpPr/>
          <p:nvPr/>
        </p:nvSpPr>
        <p:spPr>
          <a:xfrm>
            <a:off x="3962400" y="1524000"/>
            <a:ext cx="3200400" cy="3200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3"/>
            <a:endCxn id="3" idx="7"/>
          </p:cNvCxnSpPr>
          <p:nvPr/>
        </p:nvCxnSpPr>
        <p:spPr>
          <a:xfrm rot="5400000" flipH="1" flipV="1">
            <a:off x="4430713" y="1992313"/>
            <a:ext cx="2263775" cy="2263775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5"/>
            <a:endCxn id="3" idx="0"/>
          </p:cNvCxnSpPr>
          <p:nvPr/>
        </p:nvCxnSpPr>
        <p:spPr>
          <a:xfrm rot="5400000" flipH="1">
            <a:off x="4762500" y="2324100"/>
            <a:ext cx="2732088" cy="1131888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943600" y="2590800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05588" y="1924050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6172200" y="260826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C</a:t>
            </a:r>
          </a:p>
        </p:txBody>
      </p:sp>
      <p:sp>
        <p:nvSpPr>
          <p:cNvPr id="13321" name="TextBox 13"/>
          <p:cNvSpPr txBox="1">
            <a:spLocks noChangeArrowheads="1"/>
          </p:cNvSpPr>
          <p:nvPr/>
        </p:nvSpPr>
        <p:spPr bwMode="auto">
          <a:xfrm>
            <a:off x="4038600" y="3657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13322" name="TextBox 14"/>
          <p:cNvSpPr txBox="1">
            <a:spLocks noChangeArrowheads="1"/>
          </p:cNvSpPr>
          <p:nvPr/>
        </p:nvSpPr>
        <p:spPr bwMode="auto">
          <a:xfrm>
            <a:off x="6172200" y="39624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E</a:t>
            </a:r>
          </a:p>
        </p:txBody>
      </p:sp>
      <p:sp>
        <p:nvSpPr>
          <p:cNvPr id="13323" name="TextBox 15"/>
          <p:cNvSpPr txBox="1">
            <a:spLocks noChangeArrowheads="1"/>
          </p:cNvSpPr>
          <p:nvPr/>
        </p:nvSpPr>
        <p:spPr bwMode="auto">
          <a:xfrm>
            <a:off x="5029200" y="1447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A</a:t>
            </a:r>
          </a:p>
        </p:txBody>
      </p:sp>
      <p:sp>
        <p:nvSpPr>
          <p:cNvPr id="13324" name="TextBox 17"/>
          <p:cNvSpPr txBox="1">
            <a:spLocks noChangeArrowheads="1"/>
          </p:cNvSpPr>
          <p:nvPr/>
        </p:nvSpPr>
        <p:spPr bwMode="auto">
          <a:xfrm>
            <a:off x="6140450" y="1585913"/>
            <a:ext cx="457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B</a:t>
            </a:r>
          </a:p>
        </p:txBody>
      </p:sp>
      <p:sp>
        <p:nvSpPr>
          <p:cNvPr id="13325" name="TextBox 18"/>
          <p:cNvSpPr txBox="1">
            <a:spLocks noChangeArrowheads="1"/>
          </p:cNvSpPr>
          <p:nvPr/>
        </p:nvSpPr>
        <p:spPr bwMode="auto">
          <a:xfrm>
            <a:off x="5562600" y="29718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2800"/>
              <a:t>1</a:t>
            </a:r>
          </a:p>
        </p:txBody>
      </p:sp>
      <p:cxnSp>
        <p:nvCxnSpPr>
          <p:cNvPr id="22" name="Straight Connector 21"/>
          <p:cNvCxnSpPr>
            <a:endCxn id="11" idx="0"/>
          </p:cNvCxnSpPr>
          <p:nvPr/>
        </p:nvCxnSpPr>
        <p:spPr>
          <a:xfrm rot="5400000">
            <a:off x="3671887" y="2290763"/>
            <a:ext cx="2657475" cy="112395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605588" y="4138613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2450" y="4181475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19738" y="1452563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30" name="TextBox 30"/>
          <p:cNvSpPr txBox="1">
            <a:spLocks noChangeArrowheads="1"/>
          </p:cNvSpPr>
          <p:nvPr/>
        </p:nvSpPr>
        <p:spPr bwMode="auto">
          <a:xfrm>
            <a:off x="5257800" y="1905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∠2</a:t>
            </a:r>
            <a:endParaRPr lang="en-US" sz="2800"/>
          </a:p>
        </p:txBody>
      </p:sp>
      <p:sp>
        <p:nvSpPr>
          <p:cNvPr id="13331" name="TextBox 31"/>
          <p:cNvSpPr txBox="1">
            <a:spLocks noChangeArrowheads="1"/>
          </p:cNvSpPr>
          <p:nvPr/>
        </p:nvSpPr>
        <p:spPr bwMode="auto">
          <a:xfrm>
            <a:off x="4495800" y="33528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∠3</a:t>
            </a:r>
            <a:endParaRPr lang="en-US" sz="2800"/>
          </a:p>
        </p:txBody>
      </p:sp>
      <p:sp>
        <p:nvSpPr>
          <p:cNvPr id="21" name="Rectangle 20"/>
          <p:cNvSpPr/>
          <p:nvPr/>
        </p:nvSpPr>
        <p:spPr>
          <a:xfrm>
            <a:off x="609625" y="1295401"/>
            <a:ext cx="3084450" cy="1107971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Exterior Angle</a:t>
            </a:r>
          </a:p>
          <a:p>
            <a:pPr algn="ctr">
              <a:defRPr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Theorem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680653" y="5791203"/>
            <a:ext cx="5339875" cy="584751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They are 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  <a:ea typeface="Cambria Math"/>
              </a:rPr>
              <a:t>≅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(Vertical 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/>
                <a:ea typeface="Cambria Math"/>
              </a:rPr>
              <a:t>∠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s)</a:t>
            </a:r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04800" y="762000"/>
            <a:ext cx="88392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pPr marL="341313" indent="-341313">
              <a:buFontTx/>
              <a:buAutoNum type="arabicPeriod"/>
            </a:pPr>
            <a:r>
              <a:rPr lang="en-US" sz="3200"/>
              <a:t> Draw a circle.</a:t>
            </a:r>
          </a:p>
          <a:p>
            <a:pPr marL="341313" indent="-341313">
              <a:buFontTx/>
              <a:buAutoNum type="arabicPeriod"/>
            </a:pPr>
            <a:r>
              <a:rPr lang="en-US" sz="3200"/>
              <a:t> Choose point C in the interior of the circle.</a:t>
            </a:r>
          </a:p>
          <a:p>
            <a:pPr marL="341313" indent="-341313">
              <a:buFontTx/>
              <a:buAutoNum type="arabicPeriod"/>
            </a:pPr>
            <a:endParaRPr lang="en-US" sz="3200"/>
          </a:p>
          <a:p>
            <a:pPr marL="341313" indent="-341313">
              <a:buFontTx/>
              <a:buAutoNum type="arabicPeriod"/>
            </a:pPr>
            <a:endParaRPr lang="en-US" sz="3200"/>
          </a:p>
          <a:p>
            <a:pPr marL="341313" indent="-341313">
              <a:buFontTx/>
              <a:buAutoNum type="arabicPeriod"/>
            </a:pPr>
            <a:endParaRPr lang="en-US" sz="3200"/>
          </a:p>
          <a:p>
            <a:pPr marL="341313" indent="-341313">
              <a:buFontTx/>
              <a:buAutoNum type="arabicPeriod"/>
            </a:pPr>
            <a:endParaRPr lang="en-US" sz="3200"/>
          </a:p>
          <a:p>
            <a:pPr marL="341313" indent="-341313">
              <a:buFontTx/>
              <a:buAutoNum type="arabicPeriod"/>
            </a:pPr>
            <a:endParaRPr lang="en-US" sz="3200"/>
          </a:p>
          <a:p>
            <a:pPr marL="341313" indent="-341313">
              <a:buFontTx/>
              <a:buAutoNum type="arabicPeriod"/>
            </a:pPr>
            <a:endParaRPr lang="en-US" sz="3200"/>
          </a:p>
          <a:p>
            <a:pPr marL="341313" indent="-341313">
              <a:buFontTx/>
              <a:buAutoNum type="arabicPeriod"/>
            </a:pPr>
            <a:endParaRPr lang="en-US" sz="3200"/>
          </a:p>
          <a:p>
            <a:pPr marL="341313" indent="-341313">
              <a:buFontTx/>
              <a:buAutoNum type="arabicPeriod"/>
            </a:pPr>
            <a:r>
              <a:rPr lang="en-US" sz="3200"/>
              <a:t> Draw 2 chords that intersect at C.</a:t>
            </a:r>
          </a:p>
          <a:p>
            <a:pPr marL="341313" indent="-341313">
              <a:buFontTx/>
              <a:buAutoNum type="arabicPeriod"/>
            </a:pPr>
            <a:r>
              <a:rPr lang="en-US" sz="3200"/>
              <a:t> Label A, B, D, E, and </a:t>
            </a:r>
            <a:r>
              <a:rPr lang="en-US" sz="32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3200"/>
              <a:t>1 as shown.</a:t>
            </a:r>
          </a:p>
        </p:txBody>
      </p:sp>
      <p:sp>
        <p:nvSpPr>
          <p:cNvPr id="3" name="Oval 2"/>
          <p:cNvSpPr/>
          <p:nvPr/>
        </p:nvSpPr>
        <p:spPr>
          <a:xfrm>
            <a:off x="2971800" y="1981200"/>
            <a:ext cx="3200400" cy="3200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3"/>
            <a:endCxn id="3" idx="7"/>
          </p:cNvCxnSpPr>
          <p:nvPr/>
        </p:nvCxnSpPr>
        <p:spPr>
          <a:xfrm rot="5400000" flipH="1" flipV="1">
            <a:off x="3440113" y="2449513"/>
            <a:ext cx="2263775" cy="2263775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5"/>
            <a:endCxn id="3" idx="0"/>
          </p:cNvCxnSpPr>
          <p:nvPr/>
        </p:nvCxnSpPr>
        <p:spPr>
          <a:xfrm rot="5400000" flipH="1">
            <a:off x="3771900" y="2781300"/>
            <a:ext cx="2732088" cy="1131888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953000" y="3048000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29138" y="1909763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14988" y="2381250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71850" y="4638675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14988" y="4595813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81600" y="306546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C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8000" y="4114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81600" y="4419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038600" y="1905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A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149850" y="2043113"/>
            <a:ext cx="457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B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72000" y="3429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2800"/>
              <a:t>1</a:t>
            </a: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304800" y="762000"/>
            <a:ext cx="883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pPr marL="341313" indent="-341313"/>
            <a:r>
              <a:rPr lang="en-US" sz="3200"/>
              <a:t>5. Draw AD and label </a:t>
            </a:r>
            <a:r>
              <a:rPr lang="en-US" sz="32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3200"/>
              <a:t>2 and </a:t>
            </a:r>
            <a:r>
              <a:rPr lang="en-US" sz="32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3200"/>
              <a:t>3.</a:t>
            </a:r>
          </a:p>
        </p:txBody>
      </p:sp>
      <p:sp>
        <p:nvSpPr>
          <p:cNvPr id="3" name="Oval 2"/>
          <p:cNvSpPr/>
          <p:nvPr/>
        </p:nvSpPr>
        <p:spPr>
          <a:xfrm>
            <a:off x="2971800" y="1981200"/>
            <a:ext cx="3200400" cy="3200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3"/>
            <a:endCxn id="3" idx="7"/>
          </p:cNvCxnSpPr>
          <p:nvPr/>
        </p:nvCxnSpPr>
        <p:spPr>
          <a:xfrm rot="5400000" flipH="1" flipV="1">
            <a:off x="3440113" y="2449513"/>
            <a:ext cx="2263775" cy="2263775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5"/>
            <a:endCxn id="3" idx="0"/>
          </p:cNvCxnSpPr>
          <p:nvPr/>
        </p:nvCxnSpPr>
        <p:spPr>
          <a:xfrm rot="5400000" flipH="1">
            <a:off x="3771900" y="2781300"/>
            <a:ext cx="2732088" cy="1131888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953000" y="3048000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14988" y="2381250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8" name="TextBox 12"/>
          <p:cNvSpPr txBox="1">
            <a:spLocks noChangeArrowheads="1"/>
          </p:cNvSpPr>
          <p:nvPr/>
        </p:nvSpPr>
        <p:spPr bwMode="auto">
          <a:xfrm>
            <a:off x="5181600" y="306546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C</a:t>
            </a:r>
          </a:p>
        </p:txBody>
      </p:sp>
      <p:sp>
        <p:nvSpPr>
          <p:cNvPr id="15369" name="TextBox 13"/>
          <p:cNvSpPr txBox="1">
            <a:spLocks noChangeArrowheads="1"/>
          </p:cNvSpPr>
          <p:nvPr/>
        </p:nvSpPr>
        <p:spPr bwMode="auto">
          <a:xfrm>
            <a:off x="3048000" y="4114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15370" name="TextBox 14"/>
          <p:cNvSpPr txBox="1">
            <a:spLocks noChangeArrowheads="1"/>
          </p:cNvSpPr>
          <p:nvPr/>
        </p:nvSpPr>
        <p:spPr bwMode="auto">
          <a:xfrm>
            <a:off x="5181600" y="4419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E</a:t>
            </a:r>
          </a:p>
        </p:txBody>
      </p:sp>
      <p:sp>
        <p:nvSpPr>
          <p:cNvPr id="15371" name="TextBox 15"/>
          <p:cNvSpPr txBox="1">
            <a:spLocks noChangeArrowheads="1"/>
          </p:cNvSpPr>
          <p:nvPr/>
        </p:nvSpPr>
        <p:spPr bwMode="auto">
          <a:xfrm>
            <a:off x="4038600" y="1905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A</a:t>
            </a: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>
            <a:off x="5149850" y="2043113"/>
            <a:ext cx="457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B</a:t>
            </a:r>
          </a:p>
        </p:txBody>
      </p:sp>
      <p:sp>
        <p:nvSpPr>
          <p:cNvPr id="15373" name="TextBox 18"/>
          <p:cNvSpPr txBox="1">
            <a:spLocks noChangeArrowheads="1"/>
          </p:cNvSpPr>
          <p:nvPr/>
        </p:nvSpPr>
        <p:spPr bwMode="auto">
          <a:xfrm>
            <a:off x="4572000" y="3429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2800"/>
              <a:t>1</a:t>
            </a:r>
          </a:p>
        </p:txBody>
      </p:sp>
      <p:cxnSp>
        <p:nvCxnSpPr>
          <p:cNvPr id="22" name="Straight Connector 21"/>
          <p:cNvCxnSpPr>
            <a:endCxn id="11" idx="0"/>
          </p:cNvCxnSpPr>
          <p:nvPr/>
        </p:nvCxnSpPr>
        <p:spPr>
          <a:xfrm rot="5400000">
            <a:off x="2681287" y="2747963"/>
            <a:ext cx="2657475" cy="112395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978025" y="749300"/>
            <a:ext cx="5095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614988" y="4595813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71850" y="4638675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29138" y="1909763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267200" y="23622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∠2</a:t>
            </a:r>
            <a:endParaRPr lang="en-US" sz="280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505200" y="3810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∠3</a:t>
            </a:r>
            <a:endParaRPr lang="en-US" sz="280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304800" y="381000"/>
            <a:ext cx="8839200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pPr marL="512763" indent="-512763">
              <a:buFontTx/>
              <a:buAutoNum type="arabicPeriod" startAt="3"/>
            </a:pPr>
            <a:r>
              <a:rPr lang="en-US" sz="3200"/>
              <a:t>Write an equation for the m</a:t>
            </a:r>
            <a:r>
              <a:rPr lang="en-US" sz="32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3200"/>
              <a:t>2.</a:t>
            </a:r>
          </a:p>
          <a:p>
            <a:pPr marL="512763" indent="-512763">
              <a:buFontTx/>
              <a:buAutoNum type="arabicPeriod" startAt="3"/>
            </a:pPr>
            <a:endParaRPr lang="en-US" sz="3200"/>
          </a:p>
          <a:p>
            <a:pPr marL="512763" indent="-512763">
              <a:buFontTx/>
              <a:buAutoNum type="arabicPeriod" startAt="3"/>
            </a:pPr>
            <a:endParaRPr lang="en-US" sz="3200"/>
          </a:p>
          <a:p>
            <a:pPr marL="512763" indent="-512763">
              <a:buFontTx/>
              <a:buAutoNum type="arabicPeriod" startAt="3"/>
            </a:pPr>
            <a:endParaRPr lang="en-US" sz="3200"/>
          </a:p>
          <a:p>
            <a:pPr marL="512763" indent="-512763">
              <a:buFontTx/>
              <a:buAutoNum type="arabicPeriod" startAt="3"/>
            </a:pPr>
            <a:r>
              <a:rPr lang="en-US" sz="3200"/>
              <a:t>Write an</a:t>
            </a:r>
          </a:p>
          <a:p>
            <a:pPr marL="512763" indent="-512763"/>
            <a:r>
              <a:rPr lang="en-US" sz="3200"/>
              <a:t>	equation</a:t>
            </a:r>
          </a:p>
          <a:p>
            <a:pPr marL="512763" indent="-512763"/>
            <a:r>
              <a:rPr lang="en-US" sz="3200"/>
              <a:t>	for the m</a:t>
            </a:r>
            <a:r>
              <a:rPr lang="en-US" sz="32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3200"/>
              <a:t>3.</a:t>
            </a:r>
          </a:p>
          <a:p>
            <a:pPr marL="512763" indent="-512763"/>
            <a:endParaRPr lang="en-US" sz="3200"/>
          </a:p>
          <a:p>
            <a:pPr marL="512763" indent="-512763"/>
            <a:endParaRPr lang="en-US" sz="3200"/>
          </a:p>
          <a:p>
            <a:pPr marL="512763" indent="-512763"/>
            <a:r>
              <a:rPr lang="en-US" sz="3200"/>
              <a:t>5. Write an equation for the m</a:t>
            </a:r>
            <a:r>
              <a:rPr lang="en-US" sz="32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3200"/>
              <a:t>1.</a:t>
            </a:r>
          </a:p>
        </p:txBody>
      </p:sp>
      <p:sp>
        <p:nvSpPr>
          <p:cNvPr id="3" name="Oval 2"/>
          <p:cNvSpPr/>
          <p:nvPr/>
        </p:nvSpPr>
        <p:spPr>
          <a:xfrm>
            <a:off x="3962400" y="1295400"/>
            <a:ext cx="3200400" cy="3200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>
            <a:stCxn id="3" idx="3"/>
            <a:endCxn id="3" idx="7"/>
          </p:cNvCxnSpPr>
          <p:nvPr/>
        </p:nvCxnSpPr>
        <p:spPr>
          <a:xfrm rot="5400000" flipH="1" flipV="1">
            <a:off x="4430713" y="1763713"/>
            <a:ext cx="2263775" cy="2263775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5"/>
            <a:endCxn id="3" idx="0"/>
          </p:cNvCxnSpPr>
          <p:nvPr/>
        </p:nvCxnSpPr>
        <p:spPr>
          <a:xfrm rot="5400000" flipH="1">
            <a:off x="4762500" y="2095500"/>
            <a:ext cx="2732088" cy="1131888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943600" y="2362200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05588" y="1695450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2" name="TextBox 12"/>
          <p:cNvSpPr txBox="1">
            <a:spLocks noChangeArrowheads="1"/>
          </p:cNvSpPr>
          <p:nvPr/>
        </p:nvSpPr>
        <p:spPr bwMode="auto">
          <a:xfrm>
            <a:off x="6172200" y="237966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C</a:t>
            </a:r>
          </a:p>
        </p:txBody>
      </p:sp>
      <p:sp>
        <p:nvSpPr>
          <p:cNvPr id="16393" name="TextBox 13"/>
          <p:cNvSpPr txBox="1">
            <a:spLocks noChangeArrowheads="1"/>
          </p:cNvSpPr>
          <p:nvPr/>
        </p:nvSpPr>
        <p:spPr bwMode="auto">
          <a:xfrm>
            <a:off x="4038600" y="3429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16394" name="TextBox 14"/>
          <p:cNvSpPr txBox="1">
            <a:spLocks noChangeArrowheads="1"/>
          </p:cNvSpPr>
          <p:nvPr/>
        </p:nvSpPr>
        <p:spPr bwMode="auto">
          <a:xfrm>
            <a:off x="6172200" y="3733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E</a:t>
            </a:r>
          </a:p>
        </p:txBody>
      </p:sp>
      <p:sp>
        <p:nvSpPr>
          <p:cNvPr id="16395" name="TextBox 15"/>
          <p:cNvSpPr txBox="1">
            <a:spLocks noChangeArrowheads="1"/>
          </p:cNvSpPr>
          <p:nvPr/>
        </p:nvSpPr>
        <p:spPr bwMode="auto">
          <a:xfrm>
            <a:off x="5029200" y="1219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A</a:t>
            </a:r>
          </a:p>
        </p:txBody>
      </p:sp>
      <p:sp>
        <p:nvSpPr>
          <p:cNvPr id="16396" name="TextBox 17"/>
          <p:cNvSpPr txBox="1">
            <a:spLocks noChangeArrowheads="1"/>
          </p:cNvSpPr>
          <p:nvPr/>
        </p:nvSpPr>
        <p:spPr bwMode="auto">
          <a:xfrm>
            <a:off x="6140450" y="1357313"/>
            <a:ext cx="457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/>
              <a:t>B</a:t>
            </a:r>
          </a:p>
        </p:txBody>
      </p:sp>
      <p:sp>
        <p:nvSpPr>
          <p:cNvPr id="16397" name="TextBox 18"/>
          <p:cNvSpPr txBox="1">
            <a:spLocks noChangeArrowheads="1"/>
          </p:cNvSpPr>
          <p:nvPr/>
        </p:nvSpPr>
        <p:spPr bwMode="auto">
          <a:xfrm>
            <a:off x="5562600" y="27432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</a:t>
            </a:r>
            <a:r>
              <a:rPr lang="en-US" sz="2800"/>
              <a:t>1</a:t>
            </a:r>
          </a:p>
        </p:txBody>
      </p:sp>
      <p:cxnSp>
        <p:nvCxnSpPr>
          <p:cNvPr id="22" name="Straight Connector 21"/>
          <p:cNvCxnSpPr>
            <a:endCxn id="11" idx="0"/>
          </p:cNvCxnSpPr>
          <p:nvPr/>
        </p:nvCxnSpPr>
        <p:spPr>
          <a:xfrm rot="5400000">
            <a:off x="3671887" y="2062163"/>
            <a:ext cx="2657475" cy="112395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605588" y="3910013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2450" y="3952875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19738" y="1223963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402" name="TextBox 30"/>
          <p:cNvSpPr txBox="1">
            <a:spLocks noChangeArrowheads="1"/>
          </p:cNvSpPr>
          <p:nvPr/>
        </p:nvSpPr>
        <p:spPr bwMode="auto">
          <a:xfrm>
            <a:off x="5257800" y="1676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∠2</a:t>
            </a:r>
            <a:endParaRPr lang="en-US" sz="2800"/>
          </a:p>
        </p:txBody>
      </p:sp>
      <p:sp>
        <p:nvSpPr>
          <p:cNvPr id="16403" name="TextBox 31"/>
          <p:cNvSpPr txBox="1">
            <a:spLocks noChangeArrowheads="1"/>
          </p:cNvSpPr>
          <p:nvPr/>
        </p:nvSpPr>
        <p:spPr bwMode="auto">
          <a:xfrm>
            <a:off x="4495800" y="31242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∠3</a:t>
            </a:r>
            <a:endParaRPr lang="en-US" sz="280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82613" y="1079500"/>
            <a:ext cx="3784600" cy="1206500"/>
            <a:chOff x="583217" y="1079292"/>
            <a:chExt cx="3783274" cy="1206709"/>
          </a:xfrm>
        </p:grpSpPr>
        <p:sp>
          <p:nvSpPr>
            <p:cNvPr id="21" name="Rectangle 20"/>
            <p:cNvSpPr/>
            <p:nvPr/>
          </p:nvSpPr>
          <p:spPr>
            <a:xfrm>
              <a:off x="583217" y="1219200"/>
              <a:ext cx="3783274" cy="76476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4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rPr>
                <a:t>m∠2 = ½(ED)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5400000">
              <a:off x="2919676" y="1359703"/>
              <a:ext cx="1206709" cy="645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352425" y="3836988"/>
            <a:ext cx="3784600" cy="1206500"/>
            <a:chOff x="353031" y="3836231"/>
            <a:chExt cx="3783243" cy="1206709"/>
          </a:xfrm>
        </p:grpSpPr>
        <p:sp>
          <p:nvSpPr>
            <p:cNvPr id="24" name="Rectangle 23"/>
            <p:cNvSpPr/>
            <p:nvPr/>
          </p:nvSpPr>
          <p:spPr>
            <a:xfrm>
              <a:off x="353031" y="3962400"/>
              <a:ext cx="3783243" cy="76476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4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rPr>
                <a:t>m∠3 = ½(AB)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 rot="5400000">
              <a:off x="2767226" y="4116644"/>
              <a:ext cx="1206709" cy="6458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2514600" y="5219700"/>
            <a:ext cx="5494338" cy="1844675"/>
            <a:chOff x="2514860" y="5220324"/>
            <a:chExt cx="5493287" cy="1843790"/>
          </a:xfrm>
        </p:grpSpPr>
        <p:sp>
          <p:nvSpPr>
            <p:cNvPr id="23" name="Rectangle 22"/>
            <p:cNvSpPr/>
            <p:nvPr/>
          </p:nvSpPr>
          <p:spPr>
            <a:xfrm>
              <a:off x="2514860" y="5334000"/>
              <a:ext cx="5493287" cy="135356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rPr>
                <a:t>m∠1 = ½(ED) + ½(AB) </a:t>
              </a:r>
            </a:p>
            <a:p>
              <a:pPr algn="ctr">
                <a:defRPr/>
              </a:pPr>
              <a:r>
                <a:rPr lang="en-US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mbria Math" pitchFamily="18" charset="0"/>
                  <a:ea typeface="Cambria Math" pitchFamily="18" charset="0"/>
                </a:rPr>
                <a:t>	= ½(ED + AB)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4601404" y="5500290"/>
              <a:ext cx="1205921" cy="6459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 rot="5400000">
              <a:off x="6747293" y="5500290"/>
              <a:ext cx="1205921" cy="6459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 rot="5400000">
              <a:off x="4931541" y="6138159"/>
              <a:ext cx="1205921" cy="6459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 rot="5400000">
              <a:off x="6163205" y="6138159"/>
              <a:ext cx="1205921" cy="6459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</a:t>
              </a:r>
            </a:p>
          </p:txBody>
        </p:sp>
      </p:grp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9129" y="2136339"/>
            <a:ext cx="6325770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 angle inscribed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 a semicircle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is a right angle.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46576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Construct a large circle.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Construct a diameter. Label it AB.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Inscribe 2 angles in the same semicircle. Make sure the sides of each angle pass through A and B.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Measure each angle. What do you notice?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199063" y="4148138"/>
            <a:ext cx="2444750" cy="2416175"/>
          </a:xfrm>
          <a:prstGeom prst="ellipse">
            <a:avLst/>
          </a:prstGeom>
          <a:solidFill>
            <a:srgbClr val="00FFFF">
              <a:alpha val="1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16" tIns="45708" rIns="91416" bIns="45708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49875" y="4708525"/>
            <a:ext cx="2298700" cy="1296988"/>
            <a:chOff x="913" y="1128"/>
            <a:chExt cx="1611" cy="918"/>
          </a:xfrm>
        </p:grpSpPr>
        <p:sp>
          <p:nvSpPr>
            <p:cNvPr id="3081" name="AutoShape 5"/>
            <p:cNvSpPr>
              <a:spLocks noChangeArrowheads="1"/>
            </p:cNvSpPr>
            <p:nvPr/>
          </p:nvSpPr>
          <p:spPr bwMode="auto">
            <a:xfrm rot="7208086">
              <a:off x="1239" y="876"/>
              <a:ext cx="844" cy="1496"/>
            </a:xfrm>
            <a:prstGeom prst="rtTriangl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                                                                         </a:t>
              </a:r>
            </a:p>
          </p:txBody>
        </p:sp>
        <p:sp>
          <p:nvSpPr>
            <p:cNvPr id="3082" name="AutoShape 7"/>
            <p:cNvSpPr>
              <a:spLocks noChangeArrowheads="1"/>
            </p:cNvSpPr>
            <p:nvPr/>
          </p:nvSpPr>
          <p:spPr bwMode="auto">
            <a:xfrm rot="14527484" flipH="1">
              <a:off x="1251" y="876"/>
              <a:ext cx="844" cy="1496"/>
            </a:xfrm>
            <a:prstGeom prst="rtTriangle">
              <a:avLst/>
            </a:prstGeom>
            <a:solidFill>
              <a:schemeClr val="accent1">
                <a:alpha val="98038"/>
              </a:scheme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8"/>
            <p:cNvSpPr>
              <a:spLocks noChangeShapeType="1"/>
            </p:cNvSpPr>
            <p:nvPr/>
          </p:nvSpPr>
          <p:spPr bwMode="auto">
            <a:xfrm flipH="1" flipV="1">
              <a:off x="1660" y="1128"/>
              <a:ext cx="864" cy="5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Oval 10"/>
            <p:cNvSpPr>
              <a:spLocks noChangeArrowheads="1"/>
            </p:cNvSpPr>
            <p:nvPr/>
          </p:nvSpPr>
          <p:spPr bwMode="auto">
            <a:xfrm>
              <a:off x="1660" y="1596"/>
              <a:ext cx="56" cy="68"/>
            </a:xfrm>
            <a:prstGeom prst="ellipse">
              <a:avLst/>
            </a:prstGeom>
            <a:solidFill>
              <a:schemeClr val="tx2">
                <a:alpha val="98038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22800" y="5130800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734300" y="5219700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400"/>
              <a:t>B</a:t>
            </a:r>
          </a:p>
        </p:txBody>
      </p: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5181600" y="5372100"/>
            <a:ext cx="2476500" cy="762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409" y="1720840"/>
            <a:ext cx="8387231" cy="34163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Opposite angles of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quadrilateral inscribed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 a circle are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Supplementary.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5157788"/>
          </a:xfrm>
        </p:spPr>
        <p:txBody>
          <a:bodyPr/>
          <a:lstStyle/>
          <a:p>
            <a:pPr marL="742950" indent="-742950">
              <a:buFont typeface="Calibri" pitchFamily="34" charset="0"/>
              <a:buAutoNum type="arabicPeriod"/>
            </a:pPr>
            <a:r>
              <a:rPr lang="en-US" sz="3600" smtClean="0"/>
              <a:t>Construct a circle.</a:t>
            </a:r>
          </a:p>
          <a:p>
            <a:pPr marL="742950" indent="-742950">
              <a:buFont typeface="Calibri" pitchFamily="34" charset="0"/>
              <a:buAutoNum type="arabicPeriod"/>
            </a:pPr>
            <a:r>
              <a:rPr lang="en-US" sz="3600" smtClean="0"/>
              <a:t>Select four points on the circle.</a:t>
            </a:r>
          </a:p>
          <a:p>
            <a:pPr marL="742950" indent="-742950">
              <a:buFont typeface="Calibri" pitchFamily="34" charset="0"/>
              <a:buAutoNum type="arabicPeriod"/>
            </a:pPr>
            <a:r>
              <a:rPr lang="en-US" sz="3600" smtClean="0"/>
              <a:t>Construct a quadrilateral by connecting those points.</a:t>
            </a:r>
          </a:p>
          <a:p>
            <a:pPr marL="742950" indent="-742950">
              <a:buFont typeface="Calibri" pitchFamily="34" charset="0"/>
              <a:buAutoNum type="arabicPeriod"/>
            </a:pPr>
            <a:r>
              <a:rPr lang="en-US" sz="3600" smtClean="0"/>
              <a:t>Measure each of the inscribed angles.</a:t>
            </a:r>
          </a:p>
          <a:p>
            <a:pPr marL="742950" indent="-742950">
              <a:buFont typeface="Calibri" pitchFamily="34" charset="0"/>
              <a:buAutoNum type="arabicPeriod"/>
            </a:pPr>
            <a:r>
              <a:rPr lang="en-US" sz="3600" smtClean="0"/>
              <a:t>Compare the measures.</a:t>
            </a:r>
          </a:p>
          <a:p>
            <a:pPr marL="742950" indent="-742950">
              <a:buFont typeface="Arial" charset="0"/>
              <a:buNone/>
            </a:pPr>
            <a:r>
              <a:rPr lang="en-US" sz="3600" smtClean="0"/>
              <a:t>			What do you notice?</a:t>
            </a:r>
          </a:p>
        </p:txBody>
      </p:sp>
      <p:grpSp>
        <p:nvGrpSpPr>
          <p:cNvPr id="5123" name="Group 11"/>
          <p:cNvGrpSpPr>
            <a:grpSpLocks/>
          </p:cNvGrpSpPr>
          <p:nvPr/>
        </p:nvGrpSpPr>
        <p:grpSpPr bwMode="auto">
          <a:xfrm>
            <a:off x="6629400" y="3581400"/>
            <a:ext cx="2378075" cy="2378075"/>
            <a:chOff x="5410200" y="3276600"/>
            <a:chExt cx="3581400" cy="3581400"/>
          </a:xfrm>
        </p:grpSpPr>
        <p:sp>
          <p:nvSpPr>
            <p:cNvPr id="5125" name="Oval 2"/>
            <p:cNvSpPr>
              <a:spLocks noChangeArrowheads="1"/>
            </p:cNvSpPr>
            <p:nvPr/>
          </p:nvSpPr>
          <p:spPr bwMode="auto">
            <a:xfrm>
              <a:off x="5410200" y="3276600"/>
              <a:ext cx="3581400" cy="358140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16" tIns="45708" rIns="91416" bIns="45708" anchor="ctr"/>
            <a:lstStyle/>
            <a:p>
              <a:endParaRPr lang="en-US"/>
            </a:p>
          </p:txBody>
        </p:sp>
        <p:sp>
          <p:nvSpPr>
            <p:cNvPr id="5126" name="Line 3"/>
            <p:cNvSpPr>
              <a:spLocks noChangeShapeType="1"/>
            </p:cNvSpPr>
            <p:nvPr/>
          </p:nvSpPr>
          <p:spPr bwMode="auto">
            <a:xfrm flipH="1">
              <a:off x="5715000" y="3810000"/>
              <a:ext cx="228600" cy="2209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91416" tIns="45708" rIns="91416" bIns="45708"/>
            <a:lstStyle/>
            <a:p>
              <a:endParaRPr lang="en-US"/>
            </a:p>
          </p:txBody>
        </p:sp>
        <p:sp>
          <p:nvSpPr>
            <p:cNvPr id="5127" name="Line 4"/>
            <p:cNvSpPr>
              <a:spLocks noChangeShapeType="1"/>
            </p:cNvSpPr>
            <p:nvPr/>
          </p:nvSpPr>
          <p:spPr bwMode="auto">
            <a:xfrm>
              <a:off x="5715000" y="6019800"/>
              <a:ext cx="26670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91416" tIns="45708" rIns="91416" bIns="45708"/>
            <a:lstStyle/>
            <a:p>
              <a:endParaRPr lang="en-US"/>
            </a:p>
          </p:txBody>
        </p:sp>
        <p:sp>
          <p:nvSpPr>
            <p:cNvPr id="5128" name="Line 5"/>
            <p:cNvSpPr>
              <a:spLocks noChangeShapeType="1"/>
            </p:cNvSpPr>
            <p:nvPr/>
          </p:nvSpPr>
          <p:spPr bwMode="auto">
            <a:xfrm>
              <a:off x="5943600" y="3810000"/>
              <a:ext cx="2971800" cy="76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91416" tIns="45708" rIns="91416" bIns="45708"/>
            <a:lstStyle/>
            <a:p>
              <a:endParaRPr lang="en-US"/>
            </a:p>
          </p:txBody>
        </p:sp>
        <p:sp>
          <p:nvSpPr>
            <p:cNvPr id="5129" name="Line 6"/>
            <p:cNvSpPr>
              <a:spLocks noChangeShapeType="1"/>
            </p:cNvSpPr>
            <p:nvPr/>
          </p:nvSpPr>
          <p:spPr bwMode="auto">
            <a:xfrm flipH="1">
              <a:off x="8382000" y="4572000"/>
              <a:ext cx="533400" cy="1828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91416" tIns="45708" rIns="91416" bIns="45708"/>
            <a:lstStyle/>
            <a:p>
              <a:endParaRPr lang="en-US"/>
            </a:p>
          </p:txBody>
        </p:sp>
        <p:sp>
          <p:nvSpPr>
            <p:cNvPr id="5130" name="Text Box 7"/>
            <p:cNvSpPr txBox="1">
              <a:spLocks noChangeArrowheads="1"/>
            </p:cNvSpPr>
            <p:nvPr/>
          </p:nvSpPr>
          <p:spPr bwMode="auto">
            <a:xfrm>
              <a:off x="5984142" y="3965331"/>
              <a:ext cx="685799" cy="695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6" tIns="45708" rIns="91416" bIns="4570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1</a:t>
              </a:r>
            </a:p>
          </p:txBody>
        </p:sp>
        <p:sp>
          <p:nvSpPr>
            <p:cNvPr id="5131" name="Text Box 8"/>
            <p:cNvSpPr txBox="1">
              <a:spLocks noChangeArrowheads="1"/>
            </p:cNvSpPr>
            <p:nvPr/>
          </p:nvSpPr>
          <p:spPr bwMode="auto">
            <a:xfrm>
              <a:off x="5869354" y="5342792"/>
              <a:ext cx="685799" cy="695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6" tIns="45708" rIns="91416" bIns="4570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2</a:t>
              </a:r>
            </a:p>
          </p:txBody>
        </p:sp>
        <p:sp>
          <p:nvSpPr>
            <p:cNvPr id="5132" name="Text Box 9"/>
            <p:cNvSpPr txBox="1">
              <a:spLocks noChangeArrowheads="1"/>
            </p:cNvSpPr>
            <p:nvPr/>
          </p:nvSpPr>
          <p:spPr bwMode="auto">
            <a:xfrm>
              <a:off x="8165123" y="4539273"/>
              <a:ext cx="647211" cy="695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6" tIns="45708" rIns="91416" bIns="4570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4</a:t>
              </a:r>
            </a:p>
          </p:txBody>
        </p:sp>
        <p:sp>
          <p:nvSpPr>
            <p:cNvPr id="5133" name="Text Box 10"/>
            <p:cNvSpPr txBox="1">
              <a:spLocks noChangeArrowheads="1"/>
            </p:cNvSpPr>
            <p:nvPr/>
          </p:nvSpPr>
          <p:spPr bwMode="auto">
            <a:xfrm>
              <a:off x="7820758" y="5687158"/>
              <a:ext cx="762000" cy="695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6" tIns="45708" rIns="91416" bIns="4570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3</a:t>
              </a:r>
            </a:p>
          </p:txBody>
        </p:sp>
      </p:grp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2491" y="2551837"/>
            <a:ext cx="7419018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Angles that intercept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same arc are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/>
                <a:ea typeface="Cambria Math"/>
              </a:rPr>
              <a:t>≅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8"/>
            <a:ext cx="8229600" cy="4525962"/>
          </a:xfrm>
        </p:spPr>
        <p:txBody>
          <a:bodyPr/>
          <a:lstStyle/>
          <a:p>
            <a:r>
              <a:rPr lang="en-US" smtClean="0"/>
              <a:t>Construct a circle.</a:t>
            </a:r>
          </a:p>
          <a:p>
            <a:r>
              <a:rPr lang="en-US" smtClean="0"/>
              <a:t>Select 2 points on the circle. Label them A and B.</a:t>
            </a:r>
          </a:p>
          <a:p>
            <a:r>
              <a:rPr lang="en-US" smtClean="0"/>
              <a:t>Select a point P on the major arc. Construct the inscribed angle </a:t>
            </a:r>
            <a:r>
              <a:rPr lang="en-US" smtClean="0">
                <a:latin typeface="Cambria Math" pitchFamily="18" charset="0"/>
              </a:rPr>
              <a:t>∠</a:t>
            </a:r>
            <a:r>
              <a:rPr lang="en-US" smtClean="0"/>
              <a:t>APB.</a:t>
            </a:r>
          </a:p>
          <a:p>
            <a:r>
              <a:rPr lang="en-US" smtClean="0"/>
              <a:t>Measure </a:t>
            </a:r>
            <a:r>
              <a:rPr lang="en-US" smtClean="0">
                <a:latin typeface="Cambria Math" pitchFamily="18" charset="0"/>
              </a:rPr>
              <a:t>∠</a:t>
            </a:r>
            <a:r>
              <a:rPr lang="en-US" smtClean="0"/>
              <a:t>APB with your protractor. Record the measure.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586663" y="3736975"/>
            <a:ext cx="388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975600" y="4213225"/>
            <a:ext cx="387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162550" y="4356100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422900" y="3660775"/>
            <a:ext cx="2692400" cy="2579688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91416" tIns="45708" rIns="91416" bIns="45708" anchor="ctr"/>
          <a:lstStyle/>
          <a:p>
            <a:endParaRPr lang="en-US"/>
          </a:p>
        </p:txBody>
      </p:sp>
      <p:cxnSp>
        <p:nvCxnSpPr>
          <p:cNvPr id="25" name="Straight Connector 24"/>
          <p:cNvCxnSpPr>
            <a:cxnSpLocks noChangeShapeType="1"/>
            <a:endCxn id="23" idx="7"/>
          </p:cNvCxnSpPr>
          <p:nvPr/>
        </p:nvCxnSpPr>
        <p:spPr bwMode="auto">
          <a:xfrm flipV="1">
            <a:off x="5486400" y="4038600"/>
            <a:ext cx="2235200" cy="5334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flipV="1">
            <a:off x="5472113" y="4419600"/>
            <a:ext cx="2514600" cy="1524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242888"/>
            <a:ext cx="8229600" cy="4525962"/>
          </a:xfrm>
        </p:spPr>
        <p:txBody>
          <a:bodyPr/>
          <a:lstStyle/>
          <a:p>
            <a:r>
              <a:rPr lang="en-US" smtClean="0"/>
              <a:t>Select another point Q on the major arc. Construct the inscribed angle </a:t>
            </a:r>
            <a:r>
              <a:rPr lang="en-US" smtClean="0">
                <a:latin typeface="Cambria Math" pitchFamily="18" charset="0"/>
              </a:rPr>
              <a:t>∠</a:t>
            </a:r>
            <a:r>
              <a:rPr lang="en-US" smtClean="0"/>
              <a:t>AQB.</a:t>
            </a:r>
          </a:p>
          <a:p>
            <a:r>
              <a:rPr lang="en-US" smtClean="0"/>
              <a:t>Measure </a:t>
            </a:r>
            <a:r>
              <a:rPr lang="en-US" smtClean="0">
                <a:latin typeface="Cambria Math" pitchFamily="18" charset="0"/>
              </a:rPr>
              <a:t>∠</a:t>
            </a:r>
            <a:r>
              <a:rPr lang="en-US" smtClean="0"/>
              <a:t>AQB with your protractor. Record the measure.</a:t>
            </a:r>
          </a:p>
          <a:p>
            <a:r>
              <a:rPr lang="en-US" smtClean="0"/>
              <a:t>What do you notice?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25" y="2413000"/>
            <a:ext cx="38608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7670800" y="2608263"/>
            <a:ext cx="542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8213725" y="3260725"/>
            <a:ext cx="541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4284663" y="3455988"/>
            <a:ext cx="452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5842000" y="6021388"/>
            <a:ext cx="74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447" y="1720840"/>
            <a:ext cx="8339142" cy="34163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measure of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 angle with a vertex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on the circle is ½ of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central angle’s measure.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Arial Narrow" pitchFamily="34" charset="0"/>
              </a:rPr>
              <a:t>© 2009, Dr. Jennifer L. Bell, LaGrange High School, LaGrange, </a:t>
            </a:r>
            <a:r>
              <a:rPr lang="en-US" dirty="0" smtClean="0">
                <a:latin typeface="Arial Narrow" pitchFamily="34" charset="0"/>
              </a:rPr>
              <a:t>Georgia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4749</TotalTime>
  <Words>705</Words>
  <Application>Microsoft Office PowerPoint</Application>
  <PresentationFormat>On-screen Show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7.3 - Surface Area and Volume of Pyramids</dc:title>
  <dc:creator>Dr. Jennifer L. Brown</dc:creator>
  <cp:lastModifiedBy>Dr. Jennifer L. Brown</cp:lastModifiedBy>
  <cp:revision>223</cp:revision>
  <cp:lastPrinted>1601-01-01T00:00:00Z</cp:lastPrinted>
  <dcterms:created xsi:type="dcterms:W3CDTF">2006-01-28T16:20:13Z</dcterms:created>
  <dcterms:modified xsi:type="dcterms:W3CDTF">2013-05-24T15:00:44Z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