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2A78E-65E2-4F34-AFA9-1E02A8C276A1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D6F82-8F5B-4E2D-A80A-6E9114300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noFill/>
        </p:spPr>
        <p:txBody>
          <a:bodyPr>
            <a:normAutofit/>
          </a:bodyPr>
          <a:lstStyle/>
          <a:p>
            <a:r>
              <a:rPr lang="en-US" sz="3200" b="1" u="sng" dirty="0" smtClean="0"/>
              <a:t>How to solve quadratics by taking the square root</a:t>
            </a:r>
            <a:endParaRPr lang="en-US" sz="3200" b="1" u="sng" dirty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2171700" y="83820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/>
              <a:t>* There are 2 answers!</a:t>
            </a:r>
            <a:endParaRPr lang="en-US" sz="2800" dirty="0"/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115711" y="2634544"/>
            <a:ext cx="1905000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/>
              <a:t>2x – 1 = </a:t>
            </a:r>
            <a:r>
              <a:rPr lang="en-US" sz="2800" dirty="0" smtClean="0"/>
              <a:t>3</a:t>
            </a:r>
          </a:p>
          <a:p>
            <a:pPr algn="ctr"/>
            <a:r>
              <a:rPr lang="en-US" sz="2800" u="sng" dirty="0" smtClean="0">
                <a:solidFill>
                  <a:schemeClr val="tx2"/>
                </a:solidFill>
              </a:rPr>
              <a:t>      + 1  +1</a:t>
            </a:r>
          </a:p>
          <a:p>
            <a:pPr algn="ctr"/>
            <a:r>
              <a:rPr lang="en-US" sz="2800" u="sng" dirty="0" smtClean="0"/>
              <a:t>2x</a:t>
            </a:r>
            <a:r>
              <a:rPr lang="en-US" sz="2800" dirty="0" smtClean="0"/>
              <a:t> = </a:t>
            </a:r>
            <a:r>
              <a:rPr lang="en-US" sz="2800" u="sng" dirty="0" smtClean="0"/>
              <a:t>4</a:t>
            </a:r>
          </a:p>
          <a:p>
            <a:pPr marL="514350" indent="-514350" algn="ctr"/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2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tx2"/>
                </a:solidFill>
              </a:rPr>
              <a:t>2</a:t>
            </a:r>
          </a:p>
          <a:p>
            <a:pPr marL="514350" indent="-514350" algn="ctr"/>
            <a:r>
              <a:rPr lang="en-US" sz="2800" dirty="0" smtClean="0"/>
              <a:t>x = 2 </a:t>
            </a:r>
            <a:endParaRPr lang="en-US" sz="2800" dirty="0"/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2362200" y="2634544"/>
            <a:ext cx="1905000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/>
              <a:t>2x – 1 = </a:t>
            </a:r>
            <a:r>
              <a:rPr lang="en-US" sz="2800" dirty="0" smtClean="0"/>
              <a:t>-3</a:t>
            </a:r>
          </a:p>
          <a:p>
            <a:pPr algn="ctr"/>
            <a:r>
              <a:rPr lang="en-US" sz="2800" u="sng" dirty="0" smtClean="0">
                <a:solidFill>
                  <a:schemeClr val="tx2"/>
                </a:solidFill>
              </a:rPr>
              <a:t>      + 1  +1</a:t>
            </a:r>
          </a:p>
          <a:p>
            <a:pPr algn="ctr"/>
            <a:r>
              <a:rPr lang="en-US" sz="2800" u="sng" dirty="0" smtClean="0"/>
              <a:t>2x</a:t>
            </a:r>
            <a:r>
              <a:rPr lang="en-US" sz="2800" dirty="0" smtClean="0"/>
              <a:t> = </a:t>
            </a:r>
            <a:r>
              <a:rPr lang="en-US" sz="2800" u="sng" dirty="0" smtClean="0"/>
              <a:t>-2</a:t>
            </a:r>
          </a:p>
          <a:p>
            <a:pPr marL="514350" indent="-514350" algn="ctr"/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2     2</a:t>
            </a:r>
          </a:p>
          <a:p>
            <a:pPr marL="514350" indent="-514350" algn="ctr"/>
            <a:r>
              <a:rPr lang="en-US" sz="2800" dirty="0" smtClean="0"/>
              <a:t>x = -1 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7884160" y="1752600"/>
            <a:ext cx="125984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</a:p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</a:p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MD</a:t>
            </a:r>
          </a:p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8125743" y="2903501"/>
            <a:ext cx="1737360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11201" y="1714500"/>
            <a:ext cx="2673684" cy="685800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1309772" y="1978117"/>
            <a:ext cx="228600" cy="10955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6" idx="0"/>
          </p:cNvCxnSpPr>
          <p:nvPr/>
        </p:nvCxnSpPr>
        <p:spPr>
          <a:xfrm>
            <a:off x="1971842" y="2411588"/>
            <a:ext cx="1342858" cy="222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0925" name="Line 29"/>
          <p:cNvSpPr>
            <a:spLocks noChangeShapeType="1"/>
          </p:cNvSpPr>
          <p:nvPr/>
        </p:nvSpPr>
        <p:spPr bwMode="auto">
          <a:xfrm flipH="1">
            <a:off x="877711" y="2786944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29"/>
          <p:cNvSpPr>
            <a:spLocks noChangeShapeType="1"/>
          </p:cNvSpPr>
          <p:nvPr/>
        </p:nvSpPr>
        <p:spPr bwMode="auto">
          <a:xfrm flipH="1">
            <a:off x="877711" y="3244144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29"/>
          <p:cNvSpPr>
            <a:spLocks noChangeShapeType="1"/>
          </p:cNvSpPr>
          <p:nvPr/>
        </p:nvSpPr>
        <p:spPr bwMode="auto">
          <a:xfrm flipH="1">
            <a:off x="496711" y="3625144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29"/>
          <p:cNvSpPr>
            <a:spLocks noChangeShapeType="1"/>
          </p:cNvSpPr>
          <p:nvPr/>
        </p:nvSpPr>
        <p:spPr bwMode="auto">
          <a:xfrm flipH="1">
            <a:off x="649111" y="4006144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4507088" y="4468988"/>
            <a:ext cx="1905000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x + 5 </a:t>
            </a:r>
            <a:r>
              <a:rPr lang="en-US" sz="2800" dirty="0"/>
              <a:t>= </a:t>
            </a:r>
            <a:r>
              <a:rPr lang="en-US" sz="2800" dirty="0" smtClean="0"/>
              <a:t>2</a:t>
            </a:r>
          </a:p>
          <a:p>
            <a:pPr algn="ctr"/>
            <a:r>
              <a:rPr lang="en-US" sz="2800" u="sng" dirty="0" smtClean="0">
                <a:solidFill>
                  <a:schemeClr val="tx2"/>
                </a:solidFill>
              </a:rPr>
              <a:t>    - 5  - 5</a:t>
            </a:r>
          </a:p>
          <a:p>
            <a:pPr algn="ctr"/>
            <a:r>
              <a:rPr lang="en-US" sz="2800" dirty="0" smtClean="0"/>
              <a:t>x = -3 </a:t>
            </a:r>
            <a:endParaRPr lang="en-US" sz="2800" dirty="0"/>
          </a:p>
        </p:txBody>
      </p:sp>
      <p:sp>
        <p:nvSpPr>
          <p:cNvPr id="35" name="Text Box 30"/>
          <p:cNvSpPr txBox="1">
            <a:spLocks noChangeArrowheads="1"/>
          </p:cNvSpPr>
          <p:nvPr/>
        </p:nvSpPr>
        <p:spPr bwMode="auto">
          <a:xfrm>
            <a:off x="6945488" y="4468988"/>
            <a:ext cx="1905000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x + 5 </a:t>
            </a:r>
            <a:r>
              <a:rPr lang="en-US" sz="2800" dirty="0"/>
              <a:t>= </a:t>
            </a:r>
            <a:r>
              <a:rPr lang="en-US" sz="2800" dirty="0" smtClean="0"/>
              <a:t>-2</a:t>
            </a:r>
          </a:p>
          <a:p>
            <a:pPr algn="ctr"/>
            <a:r>
              <a:rPr lang="en-US" sz="2800" u="sng" dirty="0" smtClean="0">
                <a:solidFill>
                  <a:schemeClr val="tx2"/>
                </a:solidFill>
              </a:rPr>
              <a:t>  - 5    - 5</a:t>
            </a:r>
          </a:p>
          <a:p>
            <a:pPr marL="514350" indent="-514350" algn="ctr"/>
            <a:r>
              <a:rPr lang="en-US" sz="2800" dirty="0" smtClean="0"/>
              <a:t>x = -7 </a:t>
            </a:r>
            <a:endParaRPr lang="en-US" sz="2800" dirty="0"/>
          </a:p>
        </p:txBody>
      </p:sp>
      <p:sp>
        <p:nvSpPr>
          <p:cNvPr id="36" name="Oval 35"/>
          <p:cNvSpPr/>
          <p:nvPr/>
        </p:nvSpPr>
        <p:spPr>
          <a:xfrm>
            <a:off x="4380089" y="1497188"/>
            <a:ext cx="4572000" cy="2743200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stCxn id="36" idx="4"/>
            <a:endCxn id="31" idx="0"/>
          </p:cNvCxnSpPr>
          <p:nvPr/>
        </p:nvCxnSpPr>
        <p:spPr>
          <a:xfrm rot="5400000">
            <a:off x="5948539" y="3751438"/>
            <a:ext cx="228600" cy="12065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6" idx="4"/>
            <a:endCxn id="35" idx="0"/>
          </p:cNvCxnSpPr>
          <p:nvPr/>
        </p:nvCxnSpPr>
        <p:spPr>
          <a:xfrm rot="16200000" flipH="1">
            <a:off x="7167738" y="3738738"/>
            <a:ext cx="228600" cy="12318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Line 29"/>
          <p:cNvSpPr>
            <a:spLocks noChangeShapeType="1"/>
          </p:cNvSpPr>
          <p:nvPr/>
        </p:nvSpPr>
        <p:spPr bwMode="auto">
          <a:xfrm flipH="1">
            <a:off x="5269088" y="4621388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Line 29"/>
          <p:cNvSpPr>
            <a:spLocks noChangeShapeType="1"/>
          </p:cNvSpPr>
          <p:nvPr/>
        </p:nvSpPr>
        <p:spPr bwMode="auto">
          <a:xfrm flipH="1">
            <a:off x="5269088" y="5078588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 flipH="1">
            <a:off x="2667000" y="3625144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Line 29"/>
          <p:cNvSpPr>
            <a:spLocks noChangeShapeType="1"/>
          </p:cNvSpPr>
          <p:nvPr/>
        </p:nvSpPr>
        <p:spPr bwMode="auto">
          <a:xfrm flipH="1">
            <a:off x="2819400" y="4006144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724400" y="1725788"/>
            <a:ext cx="36180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</a:t>
            </a:r>
            <a:r>
              <a:rPr lang="en-US" sz="3200" dirty="0" smtClean="0">
                <a:latin typeface="Cambria Math"/>
                <a:ea typeface="Cambria Math"/>
              </a:rPr>
              <a:t>(x + 5)</a:t>
            </a:r>
            <a:r>
              <a:rPr lang="en-US" sz="3200" baseline="30000" dirty="0" smtClean="0">
                <a:latin typeface="Cambria Math"/>
                <a:ea typeface="Cambria Math"/>
              </a:rPr>
              <a:t>2</a:t>
            </a:r>
            <a:r>
              <a:rPr lang="en-US" sz="3200" dirty="0" smtClean="0">
                <a:latin typeface="Cambria Math"/>
                <a:ea typeface="Cambria Math"/>
              </a:rPr>
              <a:t> - 6 = 10</a:t>
            </a:r>
          </a:p>
          <a:p>
            <a:r>
              <a:rPr lang="en-US" sz="3200" u="sng" dirty="0" smtClean="0">
                <a:solidFill>
                  <a:schemeClr val="tx2"/>
                </a:solidFill>
                <a:latin typeface="Cambria Math"/>
                <a:ea typeface="Cambria Math"/>
              </a:rPr>
              <a:t>                    + 6   + 6</a:t>
            </a:r>
          </a:p>
          <a:p>
            <a:pPr algn="ctr"/>
            <a:r>
              <a:rPr lang="en-US" sz="3200" u="sng" dirty="0" smtClean="0"/>
              <a:t>4</a:t>
            </a:r>
            <a:r>
              <a:rPr lang="en-US" sz="3200" u="sng" dirty="0" smtClean="0">
                <a:latin typeface="Cambria Math"/>
                <a:ea typeface="Cambria Math"/>
              </a:rPr>
              <a:t>(x + 5)</a:t>
            </a:r>
            <a:r>
              <a:rPr lang="en-US" sz="3200" baseline="30000" dirty="0" smtClean="0">
                <a:latin typeface="Cambria Math"/>
                <a:ea typeface="Cambria Math"/>
              </a:rPr>
              <a:t>2</a:t>
            </a:r>
            <a:r>
              <a:rPr lang="en-US" sz="3200" dirty="0" smtClean="0">
                <a:latin typeface="Cambria Math"/>
                <a:ea typeface="Cambria Math"/>
              </a:rPr>
              <a:t> = </a:t>
            </a:r>
            <a:r>
              <a:rPr lang="en-US" sz="3200" u="sng" dirty="0" smtClean="0">
                <a:latin typeface="Cambria Math"/>
                <a:ea typeface="Cambria Math"/>
              </a:rPr>
              <a:t>16</a:t>
            </a:r>
          </a:p>
          <a:p>
            <a:r>
              <a:rPr lang="en-US" sz="3200" dirty="0" smtClean="0">
                <a:latin typeface="Cambria Math"/>
                <a:ea typeface="Cambria Math"/>
              </a:rPr>
              <a:t>            </a:t>
            </a:r>
            <a:r>
              <a:rPr lang="en-US" sz="3200" dirty="0" smtClean="0">
                <a:solidFill>
                  <a:schemeClr val="tx2"/>
                </a:solidFill>
                <a:latin typeface="Cambria Math"/>
                <a:ea typeface="Cambria Math"/>
              </a:rPr>
              <a:t>4 </a:t>
            </a:r>
            <a:r>
              <a:rPr lang="en-US" sz="3200" dirty="0" smtClean="0">
                <a:latin typeface="Cambria Math"/>
                <a:ea typeface="Cambria Math"/>
              </a:rPr>
              <a:t>              </a:t>
            </a:r>
            <a:r>
              <a:rPr lang="en-US" sz="3200" dirty="0" smtClean="0">
                <a:solidFill>
                  <a:schemeClr val="tx2"/>
                </a:solidFill>
                <a:latin typeface="Cambria Math"/>
                <a:ea typeface="Cambria Math"/>
              </a:rPr>
              <a:t>4</a:t>
            </a:r>
          </a:p>
          <a:p>
            <a:pPr algn="ctr"/>
            <a:r>
              <a:rPr lang="en-US" sz="3200" dirty="0" smtClean="0">
                <a:latin typeface="Cambria Math"/>
                <a:ea typeface="Cambria Math"/>
              </a:rPr>
              <a:t>(x + 5)</a:t>
            </a:r>
            <a:r>
              <a:rPr lang="en-US" sz="3200" baseline="30000" dirty="0" smtClean="0">
                <a:latin typeface="Cambria Math"/>
                <a:ea typeface="Cambria Math"/>
              </a:rPr>
              <a:t>2</a:t>
            </a:r>
            <a:r>
              <a:rPr lang="en-US" sz="3200" dirty="0" smtClean="0">
                <a:latin typeface="Cambria Math"/>
                <a:ea typeface="Cambria Math"/>
              </a:rPr>
              <a:t> = 4</a:t>
            </a:r>
            <a:endParaRPr lang="en-US" sz="3200" dirty="0"/>
          </a:p>
        </p:txBody>
      </p:sp>
      <p:sp>
        <p:nvSpPr>
          <p:cNvPr id="58" name="Line 29"/>
          <p:cNvSpPr>
            <a:spLocks noChangeShapeType="1"/>
          </p:cNvSpPr>
          <p:nvPr/>
        </p:nvSpPr>
        <p:spPr bwMode="auto">
          <a:xfrm flipH="1">
            <a:off x="7504289" y="4621388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Line 29"/>
          <p:cNvSpPr>
            <a:spLocks noChangeShapeType="1"/>
          </p:cNvSpPr>
          <p:nvPr/>
        </p:nvSpPr>
        <p:spPr bwMode="auto">
          <a:xfrm flipH="1">
            <a:off x="7504289" y="5078588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9"/>
          <p:cNvSpPr>
            <a:spLocks noChangeShapeType="1"/>
          </p:cNvSpPr>
          <p:nvPr/>
        </p:nvSpPr>
        <p:spPr bwMode="auto">
          <a:xfrm flipH="1">
            <a:off x="3124200" y="2786944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Line 29"/>
          <p:cNvSpPr>
            <a:spLocks noChangeShapeType="1"/>
          </p:cNvSpPr>
          <p:nvPr/>
        </p:nvSpPr>
        <p:spPr bwMode="auto">
          <a:xfrm flipH="1">
            <a:off x="3124200" y="3244144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" name="Line 29"/>
          <p:cNvSpPr>
            <a:spLocks noChangeShapeType="1"/>
          </p:cNvSpPr>
          <p:nvPr/>
        </p:nvSpPr>
        <p:spPr bwMode="auto">
          <a:xfrm flipH="1">
            <a:off x="5181600" y="2895600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Line 29"/>
          <p:cNvSpPr>
            <a:spLocks noChangeShapeType="1"/>
          </p:cNvSpPr>
          <p:nvPr/>
        </p:nvSpPr>
        <p:spPr bwMode="auto">
          <a:xfrm flipH="1">
            <a:off x="5802488" y="3375378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Line 29"/>
          <p:cNvSpPr>
            <a:spLocks noChangeShapeType="1"/>
          </p:cNvSpPr>
          <p:nvPr/>
        </p:nvSpPr>
        <p:spPr bwMode="auto">
          <a:xfrm flipH="1">
            <a:off x="6824134" y="1905000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" name="Line 29"/>
          <p:cNvSpPr>
            <a:spLocks noChangeShapeType="1"/>
          </p:cNvSpPr>
          <p:nvPr/>
        </p:nvSpPr>
        <p:spPr bwMode="auto">
          <a:xfrm flipH="1">
            <a:off x="6880578" y="2404534"/>
            <a:ext cx="3810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11200" y="1761067"/>
            <a:ext cx="26528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Cambria Math"/>
                <a:ea typeface="Cambria Math"/>
              </a:rPr>
              <a:t>(2x – 1)</a:t>
            </a:r>
            <a:r>
              <a:rPr lang="en-US" sz="3200" baseline="30000" dirty="0" smtClean="0">
                <a:latin typeface="Cambria Math"/>
                <a:ea typeface="Cambria Math"/>
              </a:rPr>
              <a:t>2</a:t>
            </a:r>
            <a:r>
              <a:rPr lang="en-US" sz="3200" dirty="0" smtClean="0">
                <a:latin typeface="Cambria Math"/>
                <a:ea typeface="Cambria Math"/>
              </a:rPr>
              <a:t> = 9 </a:t>
            </a:r>
            <a:endParaRPr lang="en-US" sz="3200" dirty="0"/>
          </a:p>
        </p:txBody>
      </p:sp>
      <p:sp>
        <p:nvSpPr>
          <p:cNvPr id="69" name="TextBox 68"/>
          <p:cNvSpPr txBox="1"/>
          <p:nvPr/>
        </p:nvSpPr>
        <p:spPr>
          <a:xfrm>
            <a:off x="0" y="662940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ea typeface="Cambria Math"/>
              </a:rPr>
              <a:t>©2010, Dr. Jennifer L. Bell, LaGrange High School, LaGrange, Georgia	</a:t>
            </a:r>
            <a:r>
              <a:rPr lang="en-US" sz="1000" dirty="0" smtClean="0">
                <a:cs typeface="Arial" pitchFamily="34" charset="0"/>
              </a:rPr>
              <a:t>(MCC9‐12.A.SSE.1a; </a:t>
            </a:r>
            <a:r>
              <a:rPr lang="en-US" sz="1000" dirty="0" smtClean="0"/>
              <a:t>MCC9‐12.A.SSE.2; MCC9‐12.A.SSE.3a; </a:t>
            </a:r>
            <a:r>
              <a:rPr lang="en-US" sz="1000" dirty="0" smtClean="0">
                <a:cs typeface="Arial" pitchFamily="34" charset="0"/>
              </a:rPr>
              <a:t>MCC9‐12.A.REI.4b; </a:t>
            </a:r>
            <a:r>
              <a:rPr lang="en-US" sz="1000" dirty="0" smtClean="0"/>
              <a:t>MCC9‐12.F.IF.8a</a:t>
            </a:r>
            <a:r>
              <a:rPr lang="en-US" sz="1000" dirty="0" smtClean="0">
                <a:cs typeface="Arial" pitchFamily="34" charset="0"/>
              </a:rPr>
              <a:t>)</a:t>
            </a:r>
            <a:endParaRPr lang="en-US" sz="1000" dirty="0"/>
          </a:p>
        </p:txBody>
      </p:sp>
      <p:grpSp>
        <p:nvGrpSpPr>
          <p:cNvPr id="53" name="Group 52"/>
          <p:cNvGrpSpPr/>
          <p:nvPr/>
        </p:nvGrpSpPr>
        <p:grpSpPr>
          <a:xfrm>
            <a:off x="609600" y="1752600"/>
            <a:ext cx="1598294" cy="707886"/>
            <a:chOff x="523875" y="1671637"/>
            <a:chExt cx="1598294" cy="707886"/>
          </a:xfrm>
        </p:grpSpPr>
        <p:sp>
          <p:nvSpPr>
            <p:cNvPr id="52" name="TextBox 51"/>
            <p:cNvSpPr txBox="1"/>
            <p:nvPr/>
          </p:nvSpPr>
          <p:spPr>
            <a:xfrm>
              <a:off x="523875" y="1671637"/>
              <a:ext cx="990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2"/>
                  </a:solidFill>
                  <a:latin typeface="Cambria Math"/>
                  <a:ea typeface="Cambria Math"/>
                </a:rPr>
                <a:t>√</a:t>
              </a:r>
              <a:endParaRPr lang="en-US" sz="4000" dirty="0">
                <a:solidFill>
                  <a:schemeClr val="accent2"/>
                </a:solidFill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933449" y="1747837"/>
              <a:ext cx="11887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2514600" y="1752600"/>
            <a:ext cx="990600" cy="707886"/>
            <a:chOff x="523875" y="1671637"/>
            <a:chExt cx="990600" cy="707886"/>
          </a:xfrm>
        </p:grpSpPr>
        <p:sp>
          <p:nvSpPr>
            <p:cNvPr id="55" name="TextBox 54"/>
            <p:cNvSpPr txBox="1"/>
            <p:nvPr/>
          </p:nvSpPr>
          <p:spPr>
            <a:xfrm>
              <a:off x="523875" y="1671637"/>
              <a:ext cx="990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2"/>
                  </a:solidFill>
                  <a:latin typeface="Cambria Math"/>
                  <a:ea typeface="Cambria Math"/>
                </a:rPr>
                <a:t>√</a:t>
              </a:r>
              <a:endParaRPr lang="en-US" sz="4000" dirty="0">
                <a:solidFill>
                  <a:schemeClr val="accent2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933449" y="1747837"/>
              <a:ext cx="2743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5029200" y="3657600"/>
            <a:ext cx="1598294" cy="707886"/>
            <a:chOff x="523875" y="1671637"/>
            <a:chExt cx="1598294" cy="707886"/>
          </a:xfrm>
        </p:grpSpPr>
        <p:sp>
          <p:nvSpPr>
            <p:cNvPr id="62" name="TextBox 61"/>
            <p:cNvSpPr txBox="1"/>
            <p:nvPr/>
          </p:nvSpPr>
          <p:spPr>
            <a:xfrm>
              <a:off x="523875" y="1671637"/>
              <a:ext cx="990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2"/>
                  </a:solidFill>
                  <a:latin typeface="Cambria Math"/>
                  <a:ea typeface="Cambria Math"/>
                </a:rPr>
                <a:t>√</a:t>
              </a:r>
              <a:endParaRPr lang="en-US" sz="4000" dirty="0">
                <a:solidFill>
                  <a:schemeClr val="accent2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933449" y="1747837"/>
              <a:ext cx="11887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6934200" y="3657600"/>
            <a:ext cx="990600" cy="707886"/>
            <a:chOff x="523875" y="1671637"/>
            <a:chExt cx="990600" cy="707886"/>
          </a:xfrm>
        </p:grpSpPr>
        <p:sp>
          <p:nvSpPr>
            <p:cNvPr id="71" name="TextBox 70"/>
            <p:cNvSpPr txBox="1"/>
            <p:nvPr/>
          </p:nvSpPr>
          <p:spPr>
            <a:xfrm>
              <a:off x="523875" y="1671637"/>
              <a:ext cx="990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2"/>
                  </a:solidFill>
                  <a:latin typeface="Cambria Math"/>
                  <a:ea typeface="Cambria Math"/>
                </a:rPr>
                <a:t>√</a:t>
              </a:r>
              <a:endParaRPr lang="en-US" sz="4000" dirty="0">
                <a:solidFill>
                  <a:schemeClr val="accent2"/>
                </a:solidFill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933449" y="1747837"/>
              <a:ext cx="2743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 autoUpdateAnimBg="0"/>
      <p:bldP spid="26" grpId="0" animBg="1" autoUpdateAnimBg="0"/>
      <p:bldP spid="80925" grpId="0" animBg="1" autoUpdateAnimBg="0"/>
      <p:bldP spid="17" grpId="0" animBg="1" autoUpdateAnimBg="0"/>
      <p:bldP spid="18" grpId="0" animBg="1" autoUpdateAnimBg="0"/>
      <p:bldP spid="19" grpId="0" animBg="1" autoUpdateAnimBg="0"/>
      <p:bldP spid="31" grpId="0" animBg="1" autoUpdateAnimBg="0"/>
      <p:bldP spid="35" grpId="0" animBg="1" autoUpdateAnimBg="0"/>
      <p:bldP spid="39" grpId="0" animBg="1" autoUpdateAnimBg="0"/>
      <p:bldP spid="40" grpId="0" animBg="1" autoUpdateAnimBg="0"/>
      <p:bldP spid="41" grpId="0" animBg="1" autoUpdateAnimBg="0"/>
      <p:bldP spid="42" grpId="0" animBg="1" autoUpdateAnimBg="0"/>
      <p:bldP spid="58" grpId="0" animBg="1" autoUpdateAnimBg="0"/>
      <p:bldP spid="59" grpId="0" animBg="1" autoUpdateAnimBg="0"/>
      <p:bldP spid="60" grpId="0" animBg="1" autoUpdateAnimBg="0"/>
      <p:bldP spid="61" grpId="0" animBg="1" autoUpdateAnimBg="0"/>
      <p:bldP spid="63" grpId="0" animBg="1" autoUpdateAnimBg="0"/>
      <p:bldP spid="64" grpId="0" animBg="1" autoUpdateAnimBg="0"/>
      <p:bldP spid="65" grpId="0" animBg="1" autoUpdateAnimBg="0"/>
      <p:bldP spid="6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noFill/>
        </p:spPr>
        <p:txBody>
          <a:bodyPr>
            <a:normAutofit/>
          </a:bodyPr>
          <a:lstStyle/>
          <a:p>
            <a:r>
              <a:rPr lang="en-US" sz="3200" b="1" u="sng" dirty="0" smtClean="0"/>
              <a:t>How to solve quadratics by taking the square root</a:t>
            </a:r>
            <a:endParaRPr lang="en-US" sz="3200" b="1" u="sng" dirty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2171700" y="83820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/>
              <a:t>* There are 2 answers!</a:t>
            </a:r>
            <a:endParaRPr lang="en-US" sz="2800" dirty="0"/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115711" y="2634544"/>
            <a:ext cx="1905000" cy="31085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2362200" y="2634544"/>
            <a:ext cx="1905000" cy="31085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30" name="Oval 29"/>
          <p:cNvSpPr/>
          <p:nvPr/>
        </p:nvSpPr>
        <p:spPr>
          <a:xfrm>
            <a:off x="711201" y="1714500"/>
            <a:ext cx="2673684" cy="685800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1309772" y="1978117"/>
            <a:ext cx="228600" cy="10955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6" idx="0"/>
          </p:cNvCxnSpPr>
          <p:nvPr/>
        </p:nvCxnSpPr>
        <p:spPr>
          <a:xfrm>
            <a:off x="1971842" y="2411588"/>
            <a:ext cx="1342858" cy="222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4507088" y="4468988"/>
            <a:ext cx="1905000" cy="1815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</p:txBody>
      </p:sp>
      <p:sp>
        <p:nvSpPr>
          <p:cNvPr id="35" name="Text Box 30"/>
          <p:cNvSpPr txBox="1">
            <a:spLocks noChangeArrowheads="1"/>
          </p:cNvSpPr>
          <p:nvPr/>
        </p:nvSpPr>
        <p:spPr bwMode="auto">
          <a:xfrm>
            <a:off x="6945488" y="4468988"/>
            <a:ext cx="1905000" cy="1815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</p:txBody>
      </p:sp>
      <p:sp>
        <p:nvSpPr>
          <p:cNvPr id="36" name="Oval 35"/>
          <p:cNvSpPr/>
          <p:nvPr/>
        </p:nvSpPr>
        <p:spPr>
          <a:xfrm>
            <a:off x="4380089" y="1497188"/>
            <a:ext cx="4572000" cy="2743200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stCxn id="36" idx="4"/>
            <a:endCxn id="31" idx="0"/>
          </p:cNvCxnSpPr>
          <p:nvPr/>
        </p:nvCxnSpPr>
        <p:spPr>
          <a:xfrm flipH="1">
            <a:off x="5459588" y="4240388"/>
            <a:ext cx="1206501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6" idx="4"/>
            <a:endCxn id="35" idx="0"/>
          </p:cNvCxnSpPr>
          <p:nvPr/>
        </p:nvCxnSpPr>
        <p:spPr>
          <a:xfrm>
            <a:off x="6666089" y="4240388"/>
            <a:ext cx="1231899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724400" y="1725788"/>
            <a:ext cx="3618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</a:t>
            </a:r>
            <a:r>
              <a:rPr lang="en-US" sz="3200" dirty="0" smtClean="0">
                <a:latin typeface="Cambria Math"/>
                <a:ea typeface="Cambria Math"/>
              </a:rPr>
              <a:t>(x + 5)</a:t>
            </a:r>
            <a:r>
              <a:rPr lang="en-US" sz="3200" baseline="30000" dirty="0" smtClean="0">
                <a:latin typeface="Cambria Math"/>
                <a:ea typeface="Cambria Math"/>
              </a:rPr>
              <a:t>2</a:t>
            </a:r>
            <a:r>
              <a:rPr lang="en-US" sz="3200" dirty="0" smtClean="0">
                <a:latin typeface="Cambria Math"/>
                <a:ea typeface="Cambria Math"/>
              </a:rPr>
              <a:t> - 6 = 10</a:t>
            </a:r>
          </a:p>
        </p:txBody>
      </p:sp>
      <p:sp>
        <p:nvSpPr>
          <p:cNvPr id="68" name="Rectangle 67"/>
          <p:cNvSpPr/>
          <p:nvPr/>
        </p:nvSpPr>
        <p:spPr>
          <a:xfrm>
            <a:off x="711200" y="1761067"/>
            <a:ext cx="26528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Cambria Math"/>
                <a:ea typeface="Cambria Math"/>
              </a:rPr>
              <a:t>(2x – 1)</a:t>
            </a:r>
            <a:r>
              <a:rPr lang="en-US" sz="3200" baseline="30000" dirty="0" smtClean="0">
                <a:latin typeface="Cambria Math"/>
                <a:ea typeface="Cambria Math"/>
              </a:rPr>
              <a:t>2</a:t>
            </a:r>
            <a:r>
              <a:rPr lang="en-US" sz="3200" dirty="0" smtClean="0">
                <a:latin typeface="Cambria Math"/>
                <a:ea typeface="Cambria Math"/>
              </a:rPr>
              <a:t> = 9 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662940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ea typeface="Cambria Math"/>
              </a:rPr>
              <a:t>©2010, Dr. Jennifer L. Bell, LaGrange High School, LaGrange, Georgia	</a:t>
            </a:r>
            <a:r>
              <a:rPr lang="en-US" sz="1000" dirty="0" smtClean="0">
                <a:cs typeface="Arial" pitchFamily="34" charset="0"/>
              </a:rPr>
              <a:t>(MCC9‐12.A.SSE.1a; </a:t>
            </a:r>
            <a:r>
              <a:rPr lang="en-US" sz="1000" dirty="0" smtClean="0"/>
              <a:t>MCC9‐12.A.SSE.2; MCC9‐12.A.SSE.3a; </a:t>
            </a:r>
            <a:r>
              <a:rPr lang="en-US" sz="1000" dirty="0" smtClean="0">
                <a:cs typeface="Arial" pitchFamily="34" charset="0"/>
              </a:rPr>
              <a:t>MCC9‐12.A.REI.4b; </a:t>
            </a:r>
            <a:r>
              <a:rPr lang="en-US" sz="1000" dirty="0" smtClean="0"/>
              <a:t>MCC9‐12.F.IF.8a</a:t>
            </a:r>
            <a:r>
              <a:rPr lang="en-US" sz="1000" dirty="0" smtClean="0">
                <a:cs typeface="Arial" pitchFamily="34" charset="0"/>
              </a:rPr>
              <a:t>)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 autoUpdateAnimBg="0"/>
      <p:bldP spid="26" grpId="0" animBg="1" autoUpdateAnimBg="0"/>
      <p:bldP spid="31" grpId="0" animBg="1" autoUpdateAnimBg="0"/>
      <p:bldP spid="35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187</Words>
  <Application>Microsoft Office PowerPoint</Application>
  <PresentationFormat>On-screen Show (4:3)</PresentationFormat>
  <Paragraphs>52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How to solve quadratics by taking the square root</vt:lpstr>
      <vt:lpstr>How to solve quadratics by taking the square root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solve absolute value equations</dc:title>
  <dc:creator>Dr. Jennifer L. Bell</dc:creator>
  <cp:lastModifiedBy>Dr. Jennifer L. Brown</cp:lastModifiedBy>
  <cp:revision>14</cp:revision>
  <dcterms:created xsi:type="dcterms:W3CDTF">2010-05-17T14:24:15Z</dcterms:created>
  <dcterms:modified xsi:type="dcterms:W3CDTF">2013-05-24T13:35:50Z</dcterms:modified>
</cp:coreProperties>
</file>