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AD37-8E41-41A0-801B-59828F1AEB45}" type="datetimeFigureOut">
              <a:rPr lang="en-US" smtClean="0"/>
              <a:pPr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F38B-220D-4823-81FF-1EDBDE6BA0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00200"/>
            <a:ext cx="914400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urlz MT" pitchFamily="82" charset="0"/>
                <a:ea typeface="Times New Roman" pitchFamily="18" charset="0"/>
                <a:cs typeface="Arial" pitchFamily="34" charset="0"/>
              </a:rPr>
              <a:t>Welcome to</a:t>
            </a:r>
            <a:endParaRPr kumimoji="0" lang="en-US" sz="3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urlz MT" pitchFamily="8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tisse ITC" pitchFamily="82" charset="0"/>
                <a:ea typeface="Times New Roman" pitchFamily="18" charset="0"/>
                <a:cs typeface="Arial" pitchFamily="34" charset="0"/>
              </a:rPr>
              <a:t>Functionally Fantastic </a:t>
            </a:r>
            <a:r>
              <a:rPr kumimoji="0" lang="en-US" sz="4800" b="1" i="0" u="none" strike="noStrike" cap="all" normalizeH="0" baseline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atisse ITC" pitchFamily="82" charset="0"/>
                <a:ea typeface="Times New Roman" pitchFamily="18" charset="0"/>
                <a:cs typeface="Arial" pitchFamily="34" charset="0"/>
              </a:rPr>
              <a:t>Funland</a:t>
            </a:r>
            <a:endParaRPr kumimoji="0" lang="en-US" sz="7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atisse ITC" pitchFamily="82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Freestyle Script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/>
                <a:latin typeface="Freestyle Script" pitchFamily="66" charset="0"/>
                <a:ea typeface="Times New Roman" pitchFamily="18" charset="0"/>
                <a:cs typeface="Arial" pitchFamily="34" charset="0"/>
              </a:rPr>
              <a:t>Where FUN is all that matters…</a:t>
            </a:r>
            <a:endParaRPr kumimoji="0" lang="en-US" sz="36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/>
              <a:latin typeface="Freestyle Script" pitchFamily="66" charset="0"/>
              <a:cs typeface="Arial" pitchFamily="34" charset="0"/>
            </a:endParaRPr>
          </a:p>
        </p:txBody>
      </p:sp>
      <p:pic>
        <p:nvPicPr>
          <p:cNvPr id="1026" name="Picture 2" descr="C:\Users\Jennifer\AppData\Local\Microsoft\Windows\Temporary Internet Files\Content.IE5\5P6S8FPO\MC9003315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91000"/>
            <a:ext cx="1543616" cy="1792586"/>
          </a:xfrm>
          <a:prstGeom prst="rect">
            <a:avLst/>
          </a:prstGeom>
          <a:noFill/>
        </p:spPr>
      </p:pic>
      <p:pic>
        <p:nvPicPr>
          <p:cNvPr id="1027" name="Picture 3" descr="C:\Users\Jennifer\AppData\Local\Microsoft\Windows\Temporary Internet Files\Content.IE5\LFKM8URG\MC9002342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28600"/>
            <a:ext cx="1118857" cy="155105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19600" y="47244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Dr. Jennifer L. Bell, © 2011,</a:t>
            </a:r>
          </a:p>
          <a:p>
            <a:pPr algn="ctr"/>
            <a:r>
              <a:rPr lang="en-US" dirty="0" smtClean="0"/>
              <a:t>LaGrange High School, LaGrange, Georgia</a:t>
            </a:r>
          </a:p>
          <a:p>
            <a:pPr algn="ctr"/>
            <a:r>
              <a:rPr lang="en-US" b="1" dirty="0" smtClean="0"/>
              <a:t>(MCC9‐12.A.REI.4b; MCC9‐12.F.IF.4;</a:t>
            </a:r>
          </a:p>
          <a:p>
            <a:pPr algn="ctr"/>
            <a:r>
              <a:rPr lang="en-US" b="1" dirty="0" smtClean="0"/>
              <a:t>MCC9‐12.F.IF.5; </a:t>
            </a:r>
            <a:r>
              <a:rPr lang="en-US" b="1" dirty="0" smtClean="0"/>
              <a:t>MCC9‐12.F.IF.6; MCC9‐12.F.IF.7a; MCC9‐12.F.IF.8a; MCC9‐12.A.CED.1; MCC9‐12.A.CED.2; </a:t>
            </a:r>
            <a:r>
              <a:rPr lang="en-US" b="1" dirty="0" smtClean="0"/>
              <a:t>MCC9‐12.F.BF.3</a:t>
            </a:r>
            <a:r>
              <a:rPr lang="en-US" b="1" dirty="0" smtClean="0"/>
              <a:t>)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0"/>
            <a:ext cx="9158276" cy="2308324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Today’s Special Group Rates: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group of 20 costs $40 per person.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every extra person, you save 50¢ per person.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(Example… a group of 21 costs $39.50 each.)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 groups below 20, it costs 50¢ more for each person below 20.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(Example… a group of 17 costs $41.50 each.)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1" y="2353733"/>
          <a:ext cx="6095999" cy="3840480"/>
        </p:xfrm>
        <a:graphic>
          <a:graphicData uri="http://schemas.openxmlformats.org/drawingml/2006/table">
            <a:tbl>
              <a:tblPr/>
              <a:tblGrid>
                <a:gridCol w="1662545"/>
                <a:gridCol w="2216727"/>
                <a:gridCol w="2216727"/>
              </a:tblGrid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# in group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Price per person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Total $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20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30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40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50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60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70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80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latin typeface="Arial"/>
                          <a:ea typeface="Times New Roman"/>
                        </a:rPr>
                        <a:t>90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latin typeface="Arial"/>
                          <a:ea typeface="Times New Roman"/>
                        </a:rPr>
                        <a:t>100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latin typeface="Arial"/>
                        <a:ea typeface="Times New Roman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04502" y="3169920"/>
            <a:ext cx="8098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$40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60760" y="3169920"/>
            <a:ext cx="10182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$800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4501" y="2523066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$50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69151" y="2523066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4501" y="2846493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$45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60760" y="2846493"/>
            <a:ext cx="10182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$450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4501" y="3493347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$35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56565" y="3493347"/>
            <a:ext cx="1226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$1050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04501" y="3816774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$30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56565" y="3816774"/>
            <a:ext cx="1226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$1200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04501" y="4140201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$25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56565" y="4140201"/>
            <a:ext cx="1226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$1250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4501" y="4463628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$20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856565" y="4463628"/>
            <a:ext cx="1226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$1200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04501" y="4787055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$15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56565" y="4787055"/>
            <a:ext cx="12266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$1050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04501" y="5110482"/>
            <a:ext cx="80983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60760" y="5110482"/>
            <a:ext cx="10182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$800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8697" y="5433909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$5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60760" y="5433909"/>
            <a:ext cx="101822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$450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08697" y="5757333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69151" y="5757333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$0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372533" y="45156"/>
            <a:ext cx="4572000" cy="5746044"/>
          </a:xfrm>
          <a:custGeom>
            <a:avLst/>
            <a:gdLst>
              <a:gd name="connsiteX0" fmla="*/ 0 w 4572000"/>
              <a:gd name="connsiteY0" fmla="*/ 5734755 h 5746044"/>
              <a:gd name="connsiteX1" fmla="*/ 462845 w 4572000"/>
              <a:gd name="connsiteY1" fmla="*/ 3668888 h 5746044"/>
              <a:gd name="connsiteX2" fmla="*/ 914400 w 4572000"/>
              <a:gd name="connsiteY2" fmla="*/ 2088444 h 5746044"/>
              <a:gd name="connsiteX3" fmla="*/ 1365956 w 4572000"/>
              <a:gd name="connsiteY3" fmla="*/ 948266 h 5746044"/>
              <a:gd name="connsiteX4" fmla="*/ 1817511 w 4572000"/>
              <a:gd name="connsiteY4" fmla="*/ 259644 h 5746044"/>
              <a:gd name="connsiteX5" fmla="*/ 2257778 w 4572000"/>
              <a:gd name="connsiteY5" fmla="*/ 0 h 5746044"/>
              <a:gd name="connsiteX6" fmla="*/ 2743200 w 4572000"/>
              <a:gd name="connsiteY6" fmla="*/ 259644 h 5746044"/>
              <a:gd name="connsiteX7" fmla="*/ 3183467 w 4572000"/>
              <a:gd name="connsiteY7" fmla="*/ 936977 h 5746044"/>
              <a:gd name="connsiteX8" fmla="*/ 3657600 w 4572000"/>
              <a:gd name="connsiteY8" fmla="*/ 2077155 h 5746044"/>
              <a:gd name="connsiteX9" fmla="*/ 4120445 w 4572000"/>
              <a:gd name="connsiteY9" fmla="*/ 3680177 h 5746044"/>
              <a:gd name="connsiteX10" fmla="*/ 4572000 w 4572000"/>
              <a:gd name="connsiteY10" fmla="*/ 5746044 h 5746044"/>
              <a:gd name="connsiteX11" fmla="*/ 4572000 w 4572000"/>
              <a:gd name="connsiteY11" fmla="*/ 5746044 h 57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0" h="5746044">
                <a:moveTo>
                  <a:pt x="0" y="5734755"/>
                </a:moveTo>
                <a:cubicBezTo>
                  <a:pt x="155222" y="5005680"/>
                  <a:pt x="310445" y="4276606"/>
                  <a:pt x="462845" y="3668888"/>
                </a:cubicBezTo>
                <a:cubicBezTo>
                  <a:pt x="615245" y="3061170"/>
                  <a:pt x="763882" y="2541881"/>
                  <a:pt x="914400" y="2088444"/>
                </a:cubicBezTo>
                <a:cubicBezTo>
                  <a:pt x="1064918" y="1635007"/>
                  <a:pt x="1215438" y="1253066"/>
                  <a:pt x="1365956" y="948266"/>
                </a:cubicBezTo>
                <a:cubicBezTo>
                  <a:pt x="1516474" y="643466"/>
                  <a:pt x="1668874" y="417688"/>
                  <a:pt x="1817511" y="259644"/>
                </a:cubicBezTo>
                <a:cubicBezTo>
                  <a:pt x="1966148" y="101600"/>
                  <a:pt x="2103497" y="0"/>
                  <a:pt x="2257778" y="0"/>
                </a:cubicBezTo>
                <a:cubicBezTo>
                  <a:pt x="2412059" y="0"/>
                  <a:pt x="2588919" y="103481"/>
                  <a:pt x="2743200" y="259644"/>
                </a:cubicBezTo>
                <a:cubicBezTo>
                  <a:pt x="2897482" y="415807"/>
                  <a:pt x="3031067" y="634059"/>
                  <a:pt x="3183467" y="936977"/>
                </a:cubicBezTo>
                <a:cubicBezTo>
                  <a:pt x="3335867" y="1239895"/>
                  <a:pt x="3501437" y="1619955"/>
                  <a:pt x="3657600" y="2077155"/>
                </a:cubicBezTo>
                <a:cubicBezTo>
                  <a:pt x="3813763" y="2534355"/>
                  <a:pt x="3968045" y="3068696"/>
                  <a:pt x="4120445" y="3680177"/>
                </a:cubicBezTo>
                <a:cubicBezTo>
                  <a:pt x="4272845" y="4291659"/>
                  <a:pt x="4572000" y="5746044"/>
                  <a:pt x="4572000" y="5746044"/>
                </a:cubicBezTo>
                <a:lnTo>
                  <a:pt x="4572000" y="5746044"/>
                </a:lnTo>
              </a:path>
            </a:pathLst>
          </a:cu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74683" y="304800"/>
          <a:ext cx="86868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-2631548" y="3079609"/>
            <a:ext cx="6035040" cy="0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141360" y="5778438"/>
            <a:ext cx="9144000" cy="0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0035" y="5781555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10    20     30    40     50    60    70     80    90   100   110  120  130 140  150   160  170  180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105" y="6109504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number of people in the group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-138322" y="56411"/>
            <a:ext cx="533400" cy="543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1200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1100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1000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900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800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700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600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500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400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300</a:t>
            </a:r>
          </a:p>
          <a:p>
            <a:pPr algn="r">
              <a:lnSpc>
                <a:spcPct val="200000"/>
              </a:lnSpc>
              <a:spcAft>
                <a:spcPts val="900"/>
              </a:spcAft>
            </a:pPr>
            <a:r>
              <a:rPr lang="en-US" sz="1000" dirty="0" smtClean="0"/>
              <a:t>200</a:t>
            </a:r>
          </a:p>
          <a:p>
            <a:pPr algn="r">
              <a:lnSpc>
                <a:spcPct val="200000"/>
              </a:lnSpc>
              <a:spcAft>
                <a:spcPts val="600"/>
              </a:spcAft>
            </a:pPr>
            <a:r>
              <a:rPr lang="en-US" sz="1000" dirty="0" smtClean="0"/>
              <a:t>100</a:t>
            </a:r>
          </a:p>
        </p:txBody>
      </p:sp>
      <p:sp>
        <p:nvSpPr>
          <p:cNvPr id="9" name="Oval 8"/>
          <p:cNvSpPr/>
          <p:nvPr/>
        </p:nvSpPr>
        <p:spPr>
          <a:xfrm>
            <a:off x="311811" y="569875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4248" y="365802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6685" y="2057823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78647" y="914822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1085" y="236166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78760" y="422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50248" y="236166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97923" y="914822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59886" y="2057823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26611" y="365802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9048" y="569875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75664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order to get the most money from a group, how many people should there be in a group? _____________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63550" marR="0" lvl="0" indent="-4635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the maximum revenue? ______________________________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68313" marR="0" lvl="0" indent="-47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What is the term for this characteristic? _________________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00262" y="2286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46258" y="4100688"/>
            <a:ext cx="1939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$1250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0600" y="5257800"/>
            <a:ext cx="1986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vertex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25624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5662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>
                <a:tab pos="4572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happens at 0 people and 100 people? _____________________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919163" indent="-47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What is the term for this characteristic? ________________</a:t>
            </a:r>
          </a:p>
          <a:p>
            <a:pPr marL="855662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>
                <a:tab pos="457200" algn="l"/>
              </a:tabLst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855662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>
                <a:tab pos="4572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What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happens after 100 people?  Does this make sense?  Explain.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6355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____________________________	____________________________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74911" y="705556"/>
            <a:ext cx="3906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zero revenue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01919" y="2196296"/>
            <a:ext cx="3618170" cy="111825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5400" b="1" i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-intercepts</a:t>
            </a:r>
          </a:p>
          <a:p>
            <a:pPr algn="ctr">
              <a:lnSpc>
                <a:spcPts val="4000"/>
              </a:lnSpc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zeros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4615" y="4517020"/>
            <a:ext cx="7778147" cy="2038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Park pays each person to attend (negative admission).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48955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>
              <a:buFont typeface="+mj-lt"/>
              <a:buAutoNum type="arabicPeriod" startAt="5"/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Write the quadratic function in vertex form. ___________________</a:t>
            </a:r>
          </a:p>
          <a:p>
            <a:pPr marL="742950" lvl="0" indent="-742950">
              <a:buFont typeface="+mj-lt"/>
              <a:buAutoNum type="arabicPeriod" startAt="5"/>
            </a:pPr>
            <a:endParaRPr lang="en-US" sz="400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Font typeface="+mj-lt"/>
              <a:buAutoNum type="arabicPeriod" startAt="5"/>
            </a:pPr>
            <a:r>
              <a:rPr lang="en-US" sz="4000" smtClean="0">
                <a:latin typeface="Arial" pitchFamily="34" charset="0"/>
                <a:cs typeface="Arial" pitchFamily="34" charset="0"/>
              </a:rPr>
              <a:t>Describe all transformations compared to </a:t>
            </a:r>
            <a:r>
              <a:rPr lang="en-US" sz="4000" i="1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aseline="30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. ________________</a:t>
            </a:r>
          </a:p>
          <a:p>
            <a:pPr marL="742950" lvl="0" indent="-742950"/>
            <a:r>
              <a:rPr lang="en-US" sz="4000" smtClean="0">
                <a:latin typeface="Arial" pitchFamily="34" charset="0"/>
                <a:cs typeface="Arial" pitchFamily="34" charset="0"/>
              </a:rPr>
              <a:t>	_____________________________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21246" y="1698977"/>
            <a:ext cx="3512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y =      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en-US" sz="4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-     )</a:t>
            </a:r>
            <a:r>
              <a:rPr lang="en-US" sz="4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en-US" sz="4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2157" y="1744132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04431" y="1732844"/>
            <a:ext cx="17347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+ 1250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84712" y="1676400"/>
            <a:ext cx="357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372533" y="45156"/>
            <a:ext cx="4572000" cy="5746044"/>
          </a:xfrm>
          <a:custGeom>
            <a:avLst/>
            <a:gdLst>
              <a:gd name="connsiteX0" fmla="*/ 0 w 4572000"/>
              <a:gd name="connsiteY0" fmla="*/ 5734755 h 5746044"/>
              <a:gd name="connsiteX1" fmla="*/ 462845 w 4572000"/>
              <a:gd name="connsiteY1" fmla="*/ 3668888 h 5746044"/>
              <a:gd name="connsiteX2" fmla="*/ 914400 w 4572000"/>
              <a:gd name="connsiteY2" fmla="*/ 2088444 h 5746044"/>
              <a:gd name="connsiteX3" fmla="*/ 1365956 w 4572000"/>
              <a:gd name="connsiteY3" fmla="*/ 948266 h 5746044"/>
              <a:gd name="connsiteX4" fmla="*/ 1817511 w 4572000"/>
              <a:gd name="connsiteY4" fmla="*/ 259644 h 5746044"/>
              <a:gd name="connsiteX5" fmla="*/ 2257778 w 4572000"/>
              <a:gd name="connsiteY5" fmla="*/ 0 h 5746044"/>
              <a:gd name="connsiteX6" fmla="*/ 2743200 w 4572000"/>
              <a:gd name="connsiteY6" fmla="*/ 259644 h 5746044"/>
              <a:gd name="connsiteX7" fmla="*/ 3183467 w 4572000"/>
              <a:gd name="connsiteY7" fmla="*/ 936977 h 5746044"/>
              <a:gd name="connsiteX8" fmla="*/ 3657600 w 4572000"/>
              <a:gd name="connsiteY8" fmla="*/ 2077155 h 5746044"/>
              <a:gd name="connsiteX9" fmla="*/ 4120445 w 4572000"/>
              <a:gd name="connsiteY9" fmla="*/ 3680177 h 5746044"/>
              <a:gd name="connsiteX10" fmla="*/ 4572000 w 4572000"/>
              <a:gd name="connsiteY10" fmla="*/ 5746044 h 5746044"/>
              <a:gd name="connsiteX11" fmla="*/ 4572000 w 4572000"/>
              <a:gd name="connsiteY11" fmla="*/ 5746044 h 57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0" h="5746044">
                <a:moveTo>
                  <a:pt x="0" y="5734755"/>
                </a:moveTo>
                <a:cubicBezTo>
                  <a:pt x="155222" y="5005680"/>
                  <a:pt x="310445" y="4276606"/>
                  <a:pt x="462845" y="3668888"/>
                </a:cubicBezTo>
                <a:cubicBezTo>
                  <a:pt x="615245" y="3061170"/>
                  <a:pt x="763882" y="2541881"/>
                  <a:pt x="914400" y="2088444"/>
                </a:cubicBezTo>
                <a:cubicBezTo>
                  <a:pt x="1064918" y="1635007"/>
                  <a:pt x="1215438" y="1253066"/>
                  <a:pt x="1365956" y="948266"/>
                </a:cubicBezTo>
                <a:cubicBezTo>
                  <a:pt x="1516474" y="643466"/>
                  <a:pt x="1668874" y="417688"/>
                  <a:pt x="1817511" y="259644"/>
                </a:cubicBezTo>
                <a:cubicBezTo>
                  <a:pt x="1966148" y="101600"/>
                  <a:pt x="2103497" y="0"/>
                  <a:pt x="2257778" y="0"/>
                </a:cubicBezTo>
                <a:cubicBezTo>
                  <a:pt x="2412059" y="0"/>
                  <a:pt x="2588919" y="103481"/>
                  <a:pt x="2743200" y="259644"/>
                </a:cubicBezTo>
                <a:cubicBezTo>
                  <a:pt x="2897482" y="415807"/>
                  <a:pt x="3031067" y="634059"/>
                  <a:pt x="3183467" y="936977"/>
                </a:cubicBezTo>
                <a:cubicBezTo>
                  <a:pt x="3335867" y="1239895"/>
                  <a:pt x="3501437" y="1619955"/>
                  <a:pt x="3657600" y="2077155"/>
                </a:cubicBezTo>
                <a:cubicBezTo>
                  <a:pt x="3813763" y="2534355"/>
                  <a:pt x="3968045" y="3068696"/>
                  <a:pt x="4120445" y="3680177"/>
                </a:cubicBezTo>
                <a:cubicBezTo>
                  <a:pt x="4272845" y="4291659"/>
                  <a:pt x="4572000" y="5746044"/>
                  <a:pt x="4572000" y="5746044"/>
                </a:cubicBezTo>
                <a:lnTo>
                  <a:pt x="4572000" y="5746044"/>
                </a:lnTo>
              </a:path>
            </a:pathLst>
          </a:cu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74683" y="304800"/>
          <a:ext cx="86868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-2631548" y="3079609"/>
            <a:ext cx="6035040" cy="0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141360" y="5778438"/>
            <a:ext cx="9144000" cy="0"/>
          </a:xfrm>
          <a:prstGeom prst="line">
            <a:avLst/>
          </a:prstGeom>
          <a:ln w="57150">
            <a:solidFill>
              <a:srgbClr val="0000FF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0035" y="5781555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10    20     30    40     50    60    70     80    90   100   110  120  130 140  150   160  170  180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7105" y="6109504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number of people in the group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-138322" y="56411"/>
            <a:ext cx="533400" cy="5439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1200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1100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1000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900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800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700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600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500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400</a:t>
            </a:r>
          </a:p>
          <a:p>
            <a:pPr algn="r">
              <a:lnSpc>
                <a:spcPct val="200000"/>
              </a:lnSpc>
              <a:spcAft>
                <a:spcPts val="1200"/>
              </a:spcAft>
            </a:pPr>
            <a:r>
              <a:rPr lang="en-US" sz="1000" dirty="0" smtClean="0"/>
              <a:t>300</a:t>
            </a:r>
          </a:p>
          <a:p>
            <a:pPr algn="r">
              <a:lnSpc>
                <a:spcPct val="200000"/>
              </a:lnSpc>
              <a:spcAft>
                <a:spcPts val="900"/>
              </a:spcAft>
            </a:pPr>
            <a:r>
              <a:rPr lang="en-US" sz="1000" dirty="0" smtClean="0"/>
              <a:t>200</a:t>
            </a:r>
          </a:p>
          <a:p>
            <a:pPr algn="r">
              <a:lnSpc>
                <a:spcPct val="200000"/>
              </a:lnSpc>
              <a:spcAft>
                <a:spcPts val="600"/>
              </a:spcAft>
            </a:pPr>
            <a:r>
              <a:rPr lang="en-US" sz="1000" dirty="0" smtClean="0"/>
              <a:t>100</a:t>
            </a:r>
          </a:p>
        </p:txBody>
      </p:sp>
      <p:sp>
        <p:nvSpPr>
          <p:cNvPr id="9" name="Oval 8"/>
          <p:cNvSpPr/>
          <p:nvPr/>
        </p:nvSpPr>
        <p:spPr>
          <a:xfrm>
            <a:off x="311811" y="569875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64248" y="365802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216685" y="2057823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78647" y="914822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131085" y="236166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78760" y="422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050248" y="236166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97923" y="914822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59886" y="2057823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26611" y="365802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79048" y="5698754"/>
            <a:ext cx="138897" cy="150471"/>
          </a:xfrm>
          <a:prstGeom prst="ellipse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038578" y="56445"/>
            <a:ext cx="3228621" cy="5746044"/>
          </a:xfrm>
          <a:custGeom>
            <a:avLst/>
            <a:gdLst>
              <a:gd name="connsiteX0" fmla="*/ 0 w 4572000"/>
              <a:gd name="connsiteY0" fmla="*/ 5734755 h 5746044"/>
              <a:gd name="connsiteX1" fmla="*/ 462845 w 4572000"/>
              <a:gd name="connsiteY1" fmla="*/ 3668888 h 5746044"/>
              <a:gd name="connsiteX2" fmla="*/ 914400 w 4572000"/>
              <a:gd name="connsiteY2" fmla="*/ 2088444 h 5746044"/>
              <a:gd name="connsiteX3" fmla="*/ 1365956 w 4572000"/>
              <a:gd name="connsiteY3" fmla="*/ 948266 h 5746044"/>
              <a:gd name="connsiteX4" fmla="*/ 1817511 w 4572000"/>
              <a:gd name="connsiteY4" fmla="*/ 259644 h 5746044"/>
              <a:gd name="connsiteX5" fmla="*/ 2257778 w 4572000"/>
              <a:gd name="connsiteY5" fmla="*/ 0 h 5746044"/>
              <a:gd name="connsiteX6" fmla="*/ 2743200 w 4572000"/>
              <a:gd name="connsiteY6" fmla="*/ 259644 h 5746044"/>
              <a:gd name="connsiteX7" fmla="*/ 3183467 w 4572000"/>
              <a:gd name="connsiteY7" fmla="*/ 936977 h 5746044"/>
              <a:gd name="connsiteX8" fmla="*/ 3657600 w 4572000"/>
              <a:gd name="connsiteY8" fmla="*/ 2077155 h 5746044"/>
              <a:gd name="connsiteX9" fmla="*/ 4120445 w 4572000"/>
              <a:gd name="connsiteY9" fmla="*/ 3680177 h 5746044"/>
              <a:gd name="connsiteX10" fmla="*/ 4572000 w 4572000"/>
              <a:gd name="connsiteY10" fmla="*/ 5746044 h 5746044"/>
              <a:gd name="connsiteX11" fmla="*/ 4572000 w 4572000"/>
              <a:gd name="connsiteY11" fmla="*/ 5746044 h 574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72000" h="5746044">
                <a:moveTo>
                  <a:pt x="0" y="5734755"/>
                </a:moveTo>
                <a:cubicBezTo>
                  <a:pt x="155222" y="5005680"/>
                  <a:pt x="310445" y="4276606"/>
                  <a:pt x="462845" y="3668888"/>
                </a:cubicBezTo>
                <a:cubicBezTo>
                  <a:pt x="615245" y="3061170"/>
                  <a:pt x="763882" y="2541881"/>
                  <a:pt x="914400" y="2088444"/>
                </a:cubicBezTo>
                <a:cubicBezTo>
                  <a:pt x="1064918" y="1635007"/>
                  <a:pt x="1215438" y="1253066"/>
                  <a:pt x="1365956" y="948266"/>
                </a:cubicBezTo>
                <a:cubicBezTo>
                  <a:pt x="1516474" y="643466"/>
                  <a:pt x="1668874" y="417688"/>
                  <a:pt x="1817511" y="259644"/>
                </a:cubicBezTo>
                <a:cubicBezTo>
                  <a:pt x="1966148" y="101600"/>
                  <a:pt x="2103497" y="0"/>
                  <a:pt x="2257778" y="0"/>
                </a:cubicBezTo>
                <a:cubicBezTo>
                  <a:pt x="2412059" y="0"/>
                  <a:pt x="2588919" y="103481"/>
                  <a:pt x="2743200" y="259644"/>
                </a:cubicBezTo>
                <a:cubicBezTo>
                  <a:pt x="2897482" y="415807"/>
                  <a:pt x="3031067" y="634059"/>
                  <a:pt x="3183467" y="936977"/>
                </a:cubicBezTo>
                <a:cubicBezTo>
                  <a:pt x="3335867" y="1239895"/>
                  <a:pt x="3501437" y="1619955"/>
                  <a:pt x="3657600" y="2077155"/>
                </a:cubicBezTo>
                <a:cubicBezTo>
                  <a:pt x="3813763" y="2534355"/>
                  <a:pt x="3968045" y="3068696"/>
                  <a:pt x="4120445" y="3680177"/>
                </a:cubicBezTo>
                <a:cubicBezTo>
                  <a:pt x="4272845" y="4291659"/>
                  <a:pt x="4572000" y="5746044"/>
                  <a:pt x="4572000" y="5746044"/>
                </a:cubicBezTo>
                <a:lnTo>
                  <a:pt x="4572000" y="5746044"/>
                </a:lnTo>
              </a:path>
            </a:pathLst>
          </a:custGeom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148955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>
              <a:buFont typeface="+mj-lt"/>
              <a:buAutoNum type="arabicPeriod" startAt="5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Write the quadratic function in vertex form. ___________________</a:t>
            </a:r>
          </a:p>
          <a:p>
            <a:pPr marL="742950" lvl="0" indent="-742950">
              <a:buFont typeface="+mj-lt"/>
              <a:buAutoNum type="arabicPeriod" startAt="5"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742950" lvl="0" indent="-742950">
              <a:buFont typeface="+mj-lt"/>
              <a:buAutoNum type="arabicPeriod" startAt="5"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Describe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all transformations compared to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________________</a:t>
            </a:r>
          </a:p>
          <a:p>
            <a:pPr marL="742950" lvl="0" indent="-742950"/>
            <a:r>
              <a:rPr lang="en-US" sz="4000" dirty="0" smtClean="0">
                <a:latin typeface="Arial" pitchFamily="34" charset="0"/>
                <a:cs typeface="Arial" pitchFamily="34" charset="0"/>
              </a:rPr>
              <a:t>	_____________________________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97446" y="1722736"/>
            <a:ext cx="351250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y =      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(</a:t>
            </a:r>
            <a:r>
              <a:rPr lang="en-US" sz="4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-     )</a:t>
            </a:r>
            <a:r>
              <a:rPr lang="en-US" sz="4400" b="1" cap="none" spc="0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</a:t>
            </a:r>
            <a:endParaRPr lang="en-US" sz="4400" b="1" cap="none" spc="0" baseline="30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8357" y="1767891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80631" y="1756603"/>
            <a:ext cx="173476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+ 1250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0912" y="1700159"/>
            <a:ext cx="357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endParaRPr lang="en-US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3265" y="1667470"/>
            <a:ext cx="6623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½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5350" y="3429000"/>
            <a:ext cx="4898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eflection across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338" y="4210242"/>
            <a:ext cx="8222123" cy="13523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4800"/>
              </a:lnSpc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x-axis; vertical shrink;</a:t>
            </a:r>
          </a:p>
          <a:p>
            <a:pPr algn="ctr">
              <a:lnSpc>
                <a:spcPts val="4800"/>
              </a:lnSpc>
            </a:pP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right 50 units; up 1250 units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609904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domain?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range?</a:t>
            </a: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end behavior?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vertex?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extrema?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rate of change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762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/>
            <a:r>
              <a:rPr lang="en-US" sz="4000" dirty="0" smtClean="0">
                <a:latin typeface="Arial" pitchFamily="34" charset="0"/>
                <a:cs typeface="Arial" pitchFamily="34" charset="0"/>
              </a:rPr>
              <a:t>7.  Describe all characteristics of this function.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0" y="1609904"/>
            <a:ext cx="3733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axis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symmetry?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-intercept(s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-intercept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interval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increasing?</a:t>
            </a:r>
          </a:p>
          <a:p>
            <a:pPr marL="338138" indent="-3381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interval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decreasing?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3875" y="1600200"/>
            <a:ext cx="134203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(-∞, ∞)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3846" y="2193295"/>
            <a:ext cx="18020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(-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∞, 1250]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22522" y="3379485"/>
            <a:ext cx="1798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(50, 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1250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6387" y="3972580"/>
            <a:ext cx="16979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maximum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502" y="2786390"/>
            <a:ext cx="11624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falling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72017" y="1600200"/>
            <a:ext cx="11721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50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32142" y="2209800"/>
            <a:ext cx="26356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(0, 0) &amp; (100, 0)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65165" y="2829580"/>
            <a:ext cx="10166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(0, 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8400" y="4572000"/>
            <a:ext cx="12939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[50, 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∞)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3581400"/>
            <a:ext cx="14109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(-∞, </a:t>
            </a:r>
            <a:r>
              <a:rPr lang="en-US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50]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428</Words>
  <Application>Microsoft Office PowerPoint</Application>
  <PresentationFormat>On-screen Show (4:3)</PresentationFormat>
  <Paragraphs>138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39</cp:revision>
  <dcterms:created xsi:type="dcterms:W3CDTF">2010-06-13T17:30:51Z</dcterms:created>
  <dcterms:modified xsi:type="dcterms:W3CDTF">2013-05-23T21:25:55Z</dcterms:modified>
</cp:coreProperties>
</file>