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2" r:id="rId5"/>
    <p:sldId id="263" r:id="rId6"/>
    <p:sldId id="264" r:id="rId7"/>
    <p:sldId id="261" r:id="rId8"/>
    <p:sldId id="265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0066"/>
    <a:srgbClr val="00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576" y="-78"/>
      </p:cViewPr>
      <p:guideLst>
        <p:guide orient="horz" pos="2160"/>
        <p:guide pos="2880"/>
      </p:guideLst>
    </p:cSldViewPr>
  </p:slideViewPr>
  <p:notesTextViewPr>
    <p:cViewPr>
      <p:scale>
        <a:sx n="75" d="100"/>
        <a:sy n="7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9AD37-8E41-41A0-801B-59828F1AEB45}" type="datetimeFigureOut">
              <a:rPr lang="en-US" smtClean="0"/>
              <a:pPr/>
              <a:t>5/23/2013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CF38B-220D-4823-81FF-1EDBDE6BA0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9AD37-8E41-41A0-801B-59828F1AEB45}" type="datetimeFigureOut">
              <a:rPr lang="en-US" smtClean="0"/>
              <a:pPr/>
              <a:t>5/23/2013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CF38B-220D-4823-81FF-1EDBDE6BA0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9AD37-8E41-41A0-801B-59828F1AEB45}" type="datetimeFigureOut">
              <a:rPr lang="en-US" smtClean="0"/>
              <a:pPr/>
              <a:t>5/23/2013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CF38B-220D-4823-81FF-1EDBDE6BA0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9AD37-8E41-41A0-801B-59828F1AEB45}" type="datetimeFigureOut">
              <a:rPr lang="en-US" smtClean="0"/>
              <a:pPr/>
              <a:t>5/23/2013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CF38B-220D-4823-81FF-1EDBDE6BA0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9AD37-8E41-41A0-801B-59828F1AEB45}" type="datetimeFigureOut">
              <a:rPr lang="en-US" smtClean="0"/>
              <a:pPr/>
              <a:t>5/23/2013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CF38B-220D-4823-81FF-1EDBDE6BA0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9AD37-8E41-41A0-801B-59828F1AEB45}" type="datetimeFigureOut">
              <a:rPr lang="en-US" smtClean="0"/>
              <a:pPr/>
              <a:t>5/23/2013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CF38B-220D-4823-81FF-1EDBDE6BA0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9AD37-8E41-41A0-801B-59828F1AEB45}" type="datetimeFigureOut">
              <a:rPr lang="en-US" smtClean="0"/>
              <a:pPr/>
              <a:t>5/23/2013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CF38B-220D-4823-81FF-1EDBDE6BA0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9AD37-8E41-41A0-801B-59828F1AEB45}" type="datetimeFigureOut">
              <a:rPr lang="en-US" smtClean="0"/>
              <a:pPr/>
              <a:t>5/23/2013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CF38B-220D-4823-81FF-1EDBDE6BA0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9AD37-8E41-41A0-801B-59828F1AEB45}" type="datetimeFigureOut">
              <a:rPr lang="en-US" smtClean="0"/>
              <a:pPr/>
              <a:t>5/23/2013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CF38B-220D-4823-81FF-1EDBDE6BA0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9AD37-8E41-41A0-801B-59828F1AEB45}" type="datetimeFigureOut">
              <a:rPr lang="en-US" smtClean="0"/>
              <a:pPr/>
              <a:t>5/23/2013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CF38B-220D-4823-81FF-1EDBDE6BA0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9AD37-8E41-41A0-801B-59828F1AEB45}" type="datetimeFigureOut">
              <a:rPr lang="en-US" smtClean="0"/>
              <a:pPr/>
              <a:t>5/23/2013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CF38B-220D-4823-81FF-1EDBDE6BA0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39AD37-8E41-41A0-801B-59828F1AEB45}" type="datetimeFigureOut">
              <a:rPr lang="en-US" smtClean="0"/>
              <a:pPr/>
              <a:t>5/23/2013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9CF38B-220D-4823-81FF-1EDBDE6BA01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1600200"/>
            <a:ext cx="9144000" cy="2431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urlz MT" pitchFamily="82" charset="0"/>
                <a:ea typeface="Times New Roman" pitchFamily="18" charset="0"/>
                <a:cs typeface="Arial" pitchFamily="34" charset="0"/>
              </a:rPr>
              <a:t>Welcome to</a:t>
            </a:r>
            <a:endParaRPr kumimoji="0" lang="en-US" sz="3200" b="1" i="0" u="none" strike="noStrike" cap="all" normalizeH="0" baseline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Curlz MT" pitchFamily="82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800" b="1" i="0" u="none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atisse ITC" pitchFamily="82" charset="0"/>
                <a:ea typeface="Times New Roman" pitchFamily="18" charset="0"/>
                <a:cs typeface="Arial" pitchFamily="34" charset="0"/>
              </a:rPr>
              <a:t>Functionally Fantastic </a:t>
            </a:r>
            <a:r>
              <a:rPr kumimoji="0" lang="en-US" sz="4800" b="1" i="0" u="none" strike="noStrike" cap="all" normalizeH="0" baseline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atisse ITC" pitchFamily="82" charset="0"/>
                <a:ea typeface="Times New Roman" pitchFamily="18" charset="0"/>
                <a:cs typeface="Arial" pitchFamily="34" charset="0"/>
              </a:rPr>
              <a:t>Funland</a:t>
            </a:r>
            <a:endParaRPr kumimoji="0" lang="en-US" sz="700" b="1" i="0" u="none" strike="noStrike" cap="all" normalizeH="0" baseline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Matisse ITC" pitchFamily="82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1" i="0" u="none" strike="noStrike" cap="all" normalizeH="0" baseline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effectLst/>
              <a:latin typeface="Freestyle Script" pitchFamily="66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/>
                <a:latin typeface="Freestyle Script" pitchFamily="66" charset="0"/>
                <a:ea typeface="Times New Roman" pitchFamily="18" charset="0"/>
                <a:cs typeface="Arial" pitchFamily="34" charset="0"/>
              </a:rPr>
              <a:t>Where FUN is all that matters…</a:t>
            </a:r>
            <a:endParaRPr kumimoji="0" lang="en-US" sz="3600" b="1" i="0" u="none" strike="noStrike" cap="all" normalizeH="0" baseline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effectLst/>
              <a:latin typeface="Freestyle Script" pitchFamily="66" charset="0"/>
              <a:cs typeface="Arial" pitchFamily="34" charset="0"/>
            </a:endParaRPr>
          </a:p>
        </p:txBody>
      </p:sp>
      <p:pic>
        <p:nvPicPr>
          <p:cNvPr id="1026" name="Picture 2" descr="C:\Users\Jennifer\AppData\Local\Microsoft\Windows\Temporary Internet Files\Content.IE5\5P6S8FPO\MC90033153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4191000"/>
            <a:ext cx="1543616" cy="1792586"/>
          </a:xfrm>
          <a:prstGeom prst="rect">
            <a:avLst/>
          </a:prstGeom>
          <a:noFill/>
        </p:spPr>
      </p:pic>
      <p:pic>
        <p:nvPicPr>
          <p:cNvPr id="1027" name="Picture 3" descr="C:\Users\Jennifer\AppData\Local\Microsoft\Windows\Temporary Internet Files\Content.IE5\LFKM8URG\MC900234264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0" y="228600"/>
            <a:ext cx="1118857" cy="1551058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4419600" y="4724400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dirty="0" smtClean="0"/>
              <a:t>Dr. Jennifer L. Bell, © 2011,</a:t>
            </a:r>
          </a:p>
          <a:p>
            <a:pPr algn="ctr"/>
            <a:r>
              <a:rPr lang="en-US" dirty="0" smtClean="0"/>
              <a:t>LaGrange High School, LaGrange, Georgia</a:t>
            </a:r>
          </a:p>
          <a:p>
            <a:pPr algn="ctr"/>
            <a:r>
              <a:rPr lang="en-US" b="1" dirty="0" smtClean="0"/>
              <a:t>(MCC9‐12.A.REI.4b; MCC9‐12.F.IF.4;</a:t>
            </a:r>
          </a:p>
          <a:p>
            <a:pPr algn="ctr"/>
            <a:r>
              <a:rPr lang="en-US" b="1" dirty="0" smtClean="0"/>
              <a:t>MCC9‐12.F.IF.5; </a:t>
            </a:r>
            <a:r>
              <a:rPr lang="en-US" b="1" dirty="0" smtClean="0"/>
              <a:t>MCC9‐12.F.IF.6; MCC9‐12.F.IF.7a; MCC9‐12.F.IF.8a; MCC9‐12.A.CED.1; MCC9‐12.A.CED.2; </a:t>
            </a:r>
            <a:r>
              <a:rPr lang="en-US" b="1" dirty="0" smtClean="0"/>
              <a:t>MCC9‐12.F.BF.3</a:t>
            </a:r>
            <a:r>
              <a:rPr lang="en-US" b="1" dirty="0" smtClean="0"/>
              <a:t>)</a:t>
            </a: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5" name="Text Box 1"/>
          <p:cNvSpPr txBox="1">
            <a:spLocks noChangeArrowheads="1"/>
          </p:cNvSpPr>
          <p:nvPr/>
        </p:nvSpPr>
        <p:spPr bwMode="auto">
          <a:xfrm>
            <a:off x="0" y="0"/>
            <a:ext cx="9158276" cy="2308324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sz="2400" b="0" i="0" u="sng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Today’s Special Group Rates: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 group of 20 costs $40 per person. 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For every extra person, you save 50¢ per person.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lang="en-US" sz="2400" dirty="0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(Example… a group of 21 costs $39.50 each.)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For groups below 20, it costs 50¢ more for each person below 20.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(Example… a group of 17 costs $41.50 each.)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524001" y="2353733"/>
          <a:ext cx="6095999" cy="3840480"/>
        </p:xfrm>
        <a:graphic>
          <a:graphicData uri="http://schemas.openxmlformats.org/drawingml/2006/table">
            <a:tbl>
              <a:tblPr/>
              <a:tblGrid>
                <a:gridCol w="1662545"/>
                <a:gridCol w="2216727"/>
                <a:gridCol w="2216727"/>
              </a:tblGrid>
              <a:tr h="3200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latin typeface="Arial"/>
                          <a:ea typeface="Times New Roman"/>
                        </a:rPr>
                        <a:t># in group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latin typeface="Arial"/>
                          <a:ea typeface="Times New Roman"/>
                        </a:rPr>
                        <a:t>Price per person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latin typeface="Arial"/>
                          <a:ea typeface="Times New Roman"/>
                        </a:rPr>
                        <a:t>Total $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latin typeface="Arial"/>
                          <a:ea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>
                        <a:latin typeface="Arial"/>
                        <a:ea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>
                        <a:latin typeface="Arial"/>
                        <a:ea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latin typeface="Arial"/>
                          <a:ea typeface="Times New Roman"/>
                        </a:rPr>
                        <a:t>10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>
                        <a:latin typeface="Arial"/>
                        <a:ea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>
                        <a:latin typeface="Arial"/>
                        <a:ea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latin typeface="Arial"/>
                          <a:ea typeface="Times New Roman"/>
                        </a:rPr>
                        <a:t>20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>
                        <a:latin typeface="Arial"/>
                        <a:ea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>
                        <a:latin typeface="Arial"/>
                        <a:ea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latin typeface="Arial"/>
                          <a:ea typeface="Times New Roman"/>
                        </a:rPr>
                        <a:t>30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>
                        <a:latin typeface="Arial"/>
                        <a:ea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>
                        <a:latin typeface="Arial"/>
                        <a:ea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latin typeface="Arial"/>
                          <a:ea typeface="Times New Roman"/>
                        </a:rPr>
                        <a:t>40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>
                        <a:latin typeface="Arial"/>
                        <a:ea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>
                        <a:latin typeface="Arial"/>
                        <a:ea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latin typeface="Arial"/>
                          <a:ea typeface="Times New Roman"/>
                        </a:rPr>
                        <a:t>50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>
                        <a:latin typeface="Arial"/>
                        <a:ea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>
                        <a:latin typeface="Arial"/>
                        <a:ea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latin typeface="Arial"/>
                          <a:ea typeface="Times New Roman"/>
                        </a:rPr>
                        <a:t>60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>
                        <a:latin typeface="Arial"/>
                        <a:ea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>
                        <a:latin typeface="Arial"/>
                        <a:ea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latin typeface="Arial"/>
                          <a:ea typeface="Times New Roman"/>
                        </a:rPr>
                        <a:t>70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>
                        <a:latin typeface="Arial"/>
                        <a:ea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>
                        <a:latin typeface="Arial"/>
                        <a:ea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latin typeface="Arial"/>
                          <a:ea typeface="Times New Roman"/>
                        </a:rPr>
                        <a:t>80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>
                        <a:latin typeface="Arial"/>
                        <a:ea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>
                        <a:latin typeface="Arial"/>
                        <a:ea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latin typeface="Arial"/>
                          <a:ea typeface="Times New Roman"/>
                        </a:rPr>
                        <a:t>90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>
                        <a:latin typeface="Arial"/>
                        <a:ea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>
                        <a:latin typeface="Arial"/>
                        <a:ea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latin typeface="Arial"/>
                          <a:ea typeface="Times New Roman"/>
                        </a:rPr>
                        <a:t>100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>
                        <a:latin typeface="Arial"/>
                        <a:ea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dirty="0">
                        <a:latin typeface="Arial"/>
                        <a:ea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3904502" y="3169920"/>
            <a:ext cx="80983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$40</a:t>
            </a:r>
            <a:endParaRPr lang="en-US" sz="3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960760" y="3169920"/>
            <a:ext cx="101822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$800</a:t>
            </a:r>
            <a:endParaRPr lang="en-US" sz="3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904501" y="2523066"/>
            <a:ext cx="80983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$50</a:t>
            </a:r>
            <a:endParaRPr lang="en-US" sz="3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169151" y="2523066"/>
            <a:ext cx="60144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$0</a:t>
            </a:r>
            <a:endParaRPr lang="en-US" sz="3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904501" y="2846493"/>
            <a:ext cx="80983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$45</a:t>
            </a:r>
            <a:endParaRPr lang="en-US" sz="3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960760" y="2846493"/>
            <a:ext cx="101822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$450</a:t>
            </a:r>
            <a:endParaRPr lang="en-US" sz="3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904501" y="3493347"/>
            <a:ext cx="80983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$35</a:t>
            </a:r>
            <a:endParaRPr lang="en-US" sz="3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856565" y="3493347"/>
            <a:ext cx="122661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$1050</a:t>
            </a:r>
            <a:endParaRPr lang="en-US" sz="3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904501" y="3816774"/>
            <a:ext cx="80983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$30</a:t>
            </a:r>
            <a:endParaRPr lang="en-US" sz="3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856565" y="3816774"/>
            <a:ext cx="122661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$1200</a:t>
            </a:r>
            <a:endParaRPr lang="en-US" sz="3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904501" y="4140201"/>
            <a:ext cx="80983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$25</a:t>
            </a:r>
            <a:endParaRPr lang="en-US" sz="3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856565" y="4140201"/>
            <a:ext cx="122661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$1250</a:t>
            </a:r>
            <a:endParaRPr lang="en-US" sz="3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904501" y="4463628"/>
            <a:ext cx="80983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$20</a:t>
            </a:r>
            <a:endParaRPr lang="en-US" sz="3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856565" y="4463628"/>
            <a:ext cx="122661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$1200</a:t>
            </a:r>
            <a:endParaRPr lang="en-US" sz="3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904501" y="4787055"/>
            <a:ext cx="80983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$15</a:t>
            </a:r>
            <a:endParaRPr lang="en-US" sz="3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856565" y="4787055"/>
            <a:ext cx="122661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$1050</a:t>
            </a:r>
            <a:endParaRPr lang="en-US" sz="3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904501" y="5110482"/>
            <a:ext cx="80983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$10</a:t>
            </a:r>
            <a:endParaRPr lang="en-US" sz="3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960760" y="5110482"/>
            <a:ext cx="101822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$800</a:t>
            </a:r>
            <a:endParaRPr lang="en-US" sz="3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008697" y="5433909"/>
            <a:ext cx="60144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$5</a:t>
            </a:r>
            <a:endParaRPr lang="en-US" sz="3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5960760" y="5433909"/>
            <a:ext cx="101822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$450</a:t>
            </a:r>
            <a:endParaRPr lang="en-US" sz="3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008697" y="5757333"/>
            <a:ext cx="60144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$0</a:t>
            </a:r>
            <a:endParaRPr lang="en-US" sz="3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169151" y="5757333"/>
            <a:ext cx="60144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$0</a:t>
            </a:r>
            <a:endParaRPr lang="en-US" sz="3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reeform 20"/>
          <p:cNvSpPr/>
          <p:nvPr/>
        </p:nvSpPr>
        <p:spPr>
          <a:xfrm>
            <a:off x="372533" y="45156"/>
            <a:ext cx="4572000" cy="5746044"/>
          </a:xfrm>
          <a:custGeom>
            <a:avLst/>
            <a:gdLst>
              <a:gd name="connsiteX0" fmla="*/ 0 w 4572000"/>
              <a:gd name="connsiteY0" fmla="*/ 5734755 h 5746044"/>
              <a:gd name="connsiteX1" fmla="*/ 462845 w 4572000"/>
              <a:gd name="connsiteY1" fmla="*/ 3668888 h 5746044"/>
              <a:gd name="connsiteX2" fmla="*/ 914400 w 4572000"/>
              <a:gd name="connsiteY2" fmla="*/ 2088444 h 5746044"/>
              <a:gd name="connsiteX3" fmla="*/ 1365956 w 4572000"/>
              <a:gd name="connsiteY3" fmla="*/ 948266 h 5746044"/>
              <a:gd name="connsiteX4" fmla="*/ 1817511 w 4572000"/>
              <a:gd name="connsiteY4" fmla="*/ 259644 h 5746044"/>
              <a:gd name="connsiteX5" fmla="*/ 2257778 w 4572000"/>
              <a:gd name="connsiteY5" fmla="*/ 0 h 5746044"/>
              <a:gd name="connsiteX6" fmla="*/ 2743200 w 4572000"/>
              <a:gd name="connsiteY6" fmla="*/ 259644 h 5746044"/>
              <a:gd name="connsiteX7" fmla="*/ 3183467 w 4572000"/>
              <a:gd name="connsiteY7" fmla="*/ 936977 h 5746044"/>
              <a:gd name="connsiteX8" fmla="*/ 3657600 w 4572000"/>
              <a:gd name="connsiteY8" fmla="*/ 2077155 h 5746044"/>
              <a:gd name="connsiteX9" fmla="*/ 4120445 w 4572000"/>
              <a:gd name="connsiteY9" fmla="*/ 3680177 h 5746044"/>
              <a:gd name="connsiteX10" fmla="*/ 4572000 w 4572000"/>
              <a:gd name="connsiteY10" fmla="*/ 5746044 h 5746044"/>
              <a:gd name="connsiteX11" fmla="*/ 4572000 w 4572000"/>
              <a:gd name="connsiteY11" fmla="*/ 5746044 h 57460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572000" h="5746044">
                <a:moveTo>
                  <a:pt x="0" y="5734755"/>
                </a:moveTo>
                <a:cubicBezTo>
                  <a:pt x="155222" y="5005680"/>
                  <a:pt x="310445" y="4276606"/>
                  <a:pt x="462845" y="3668888"/>
                </a:cubicBezTo>
                <a:cubicBezTo>
                  <a:pt x="615245" y="3061170"/>
                  <a:pt x="763882" y="2541881"/>
                  <a:pt x="914400" y="2088444"/>
                </a:cubicBezTo>
                <a:cubicBezTo>
                  <a:pt x="1064918" y="1635007"/>
                  <a:pt x="1215438" y="1253066"/>
                  <a:pt x="1365956" y="948266"/>
                </a:cubicBezTo>
                <a:cubicBezTo>
                  <a:pt x="1516474" y="643466"/>
                  <a:pt x="1668874" y="417688"/>
                  <a:pt x="1817511" y="259644"/>
                </a:cubicBezTo>
                <a:cubicBezTo>
                  <a:pt x="1966148" y="101600"/>
                  <a:pt x="2103497" y="0"/>
                  <a:pt x="2257778" y="0"/>
                </a:cubicBezTo>
                <a:cubicBezTo>
                  <a:pt x="2412059" y="0"/>
                  <a:pt x="2588919" y="103481"/>
                  <a:pt x="2743200" y="259644"/>
                </a:cubicBezTo>
                <a:cubicBezTo>
                  <a:pt x="2897482" y="415807"/>
                  <a:pt x="3031067" y="634059"/>
                  <a:pt x="3183467" y="936977"/>
                </a:cubicBezTo>
                <a:cubicBezTo>
                  <a:pt x="3335867" y="1239895"/>
                  <a:pt x="3501437" y="1619955"/>
                  <a:pt x="3657600" y="2077155"/>
                </a:cubicBezTo>
                <a:cubicBezTo>
                  <a:pt x="3813763" y="2534355"/>
                  <a:pt x="3968045" y="3068696"/>
                  <a:pt x="4120445" y="3680177"/>
                </a:cubicBezTo>
                <a:cubicBezTo>
                  <a:pt x="4272845" y="4291659"/>
                  <a:pt x="4572000" y="5746044"/>
                  <a:pt x="4572000" y="5746044"/>
                </a:cubicBezTo>
                <a:lnTo>
                  <a:pt x="4572000" y="5746044"/>
                </a:lnTo>
              </a:path>
            </a:pathLst>
          </a:cu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74683" y="304800"/>
          <a:ext cx="8686800" cy="5486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</a:tblGrid>
              <a:tr h="457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4" name="Straight Connector 3"/>
          <p:cNvCxnSpPr/>
          <p:nvPr/>
        </p:nvCxnSpPr>
        <p:spPr>
          <a:xfrm rot="5400000">
            <a:off x="-2631548" y="3079609"/>
            <a:ext cx="6035040" cy="0"/>
          </a:xfrm>
          <a:prstGeom prst="line">
            <a:avLst/>
          </a:prstGeom>
          <a:ln w="57150">
            <a:solidFill>
              <a:srgbClr val="0000FF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rot="10800000">
            <a:off x="141360" y="5778438"/>
            <a:ext cx="9144000" cy="0"/>
          </a:xfrm>
          <a:prstGeom prst="line">
            <a:avLst/>
          </a:prstGeom>
          <a:ln w="57150">
            <a:solidFill>
              <a:srgbClr val="0000FF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10035" y="5781555"/>
            <a:ext cx="838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10    20     30    40     50    60    70     80    90   100   110  120  130 140  150   160  170  180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7105" y="6109504"/>
            <a:ext cx="556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number of people in the group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-138322" y="56411"/>
            <a:ext cx="533400" cy="54399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200000"/>
              </a:lnSpc>
              <a:spcAft>
                <a:spcPts val="1200"/>
              </a:spcAft>
            </a:pPr>
            <a:r>
              <a:rPr lang="en-US" sz="1000" dirty="0" smtClean="0"/>
              <a:t>1200</a:t>
            </a:r>
          </a:p>
          <a:p>
            <a:pPr algn="r">
              <a:lnSpc>
                <a:spcPct val="200000"/>
              </a:lnSpc>
              <a:spcAft>
                <a:spcPts val="1200"/>
              </a:spcAft>
            </a:pPr>
            <a:r>
              <a:rPr lang="en-US" sz="1000" dirty="0" smtClean="0"/>
              <a:t>1100</a:t>
            </a:r>
          </a:p>
          <a:p>
            <a:pPr algn="r">
              <a:lnSpc>
                <a:spcPct val="200000"/>
              </a:lnSpc>
              <a:spcAft>
                <a:spcPts val="1200"/>
              </a:spcAft>
            </a:pPr>
            <a:r>
              <a:rPr lang="en-US" sz="1000" dirty="0" smtClean="0"/>
              <a:t>1000</a:t>
            </a:r>
          </a:p>
          <a:p>
            <a:pPr algn="r">
              <a:lnSpc>
                <a:spcPct val="200000"/>
              </a:lnSpc>
              <a:spcAft>
                <a:spcPts val="1200"/>
              </a:spcAft>
            </a:pPr>
            <a:r>
              <a:rPr lang="en-US" sz="1000" dirty="0" smtClean="0"/>
              <a:t>900</a:t>
            </a:r>
          </a:p>
          <a:p>
            <a:pPr algn="r">
              <a:lnSpc>
                <a:spcPct val="200000"/>
              </a:lnSpc>
              <a:spcAft>
                <a:spcPts val="1200"/>
              </a:spcAft>
            </a:pPr>
            <a:r>
              <a:rPr lang="en-US" sz="1000" dirty="0" smtClean="0"/>
              <a:t>800</a:t>
            </a:r>
          </a:p>
          <a:p>
            <a:pPr algn="r">
              <a:lnSpc>
                <a:spcPct val="200000"/>
              </a:lnSpc>
              <a:spcAft>
                <a:spcPts val="1200"/>
              </a:spcAft>
            </a:pPr>
            <a:r>
              <a:rPr lang="en-US" sz="1000" dirty="0" smtClean="0"/>
              <a:t>700</a:t>
            </a:r>
          </a:p>
          <a:p>
            <a:pPr algn="r">
              <a:lnSpc>
                <a:spcPct val="200000"/>
              </a:lnSpc>
              <a:spcAft>
                <a:spcPts val="1200"/>
              </a:spcAft>
            </a:pPr>
            <a:r>
              <a:rPr lang="en-US" sz="1000" dirty="0" smtClean="0"/>
              <a:t>600</a:t>
            </a:r>
          </a:p>
          <a:p>
            <a:pPr algn="r">
              <a:lnSpc>
                <a:spcPct val="200000"/>
              </a:lnSpc>
              <a:spcAft>
                <a:spcPts val="1200"/>
              </a:spcAft>
            </a:pPr>
            <a:r>
              <a:rPr lang="en-US" sz="1000" dirty="0" smtClean="0"/>
              <a:t>500</a:t>
            </a:r>
          </a:p>
          <a:p>
            <a:pPr algn="r">
              <a:lnSpc>
                <a:spcPct val="200000"/>
              </a:lnSpc>
              <a:spcAft>
                <a:spcPts val="1200"/>
              </a:spcAft>
            </a:pPr>
            <a:r>
              <a:rPr lang="en-US" sz="1000" dirty="0" smtClean="0"/>
              <a:t>400</a:t>
            </a:r>
          </a:p>
          <a:p>
            <a:pPr algn="r">
              <a:lnSpc>
                <a:spcPct val="200000"/>
              </a:lnSpc>
              <a:spcAft>
                <a:spcPts val="1200"/>
              </a:spcAft>
            </a:pPr>
            <a:r>
              <a:rPr lang="en-US" sz="1000" dirty="0" smtClean="0"/>
              <a:t>300</a:t>
            </a:r>
          </a:p>
          <a:p>
            <a:pPr algn="r">
              <a:lnSpc>
                <a:spcPct val="200000"/>
              </a:lnSpc>
              <a:spcAft>
                <a:spcPts val="900"/>
              </a:spcAft>
            </a:pPr>
            <a:r>
              <a:rPr lang="en-US" sz="1000" dirty="0" smtClean="0"/>
              <a:t>200</a:t>
            </a:r>
          </a:p>
          <a:p>
            <a:pPr algn="r">
              <a:lnSpc>
                <a:spcPct val="200000"/>
              </a:lnSpc>
              <a:spcAft>
                <a:spcPts val="600"/>
              </a:spcAft>
            </a:pPr>
            <a:r>
              <a:rPr lang="en-US" sz="1000" dirty="0" smtClean="0"/>
              <a:t>100</a:t>
            </a:r>
          </a:p>
        </p:txBody>
      </p:sp>
      <p:sp>
        <p:nvSpPr>
          <p:cNvPr id="9" name="Oval 8"/>
          <p:cNvSpPr/>
          <p:nvPr/>
        </p:nvSpPr>
        <p:spPr>
          <a:xfrm>
            <a:off x="311811" y="5698754"/>
            <a:ext cx="138897" cy="150471"/>
          </a:xfrm>
          <a:prstGeom prst="ellipse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764248" y="3658024"/>
            <a:ext cx="138897" cy="150471"/>
          </a:xfrm>
          <a:prstGeom prst="ellipse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1216685" y="2057823"/>
            <a:ext cx="138897" cy="150471"/>
          </a:xfrm>
          <a:prstGeom prst="ellipse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1678647" y="914822"/>
            <a:ext cx="138897" cy="150471"/>
          </a:xfrm>
          <a:prstGeom prst="ellipse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131085" y="236166"/>
            <a:ext cx="138897" cy="150471"/>
          </a:xfrm>
          <a:prstGeom prst="ellipse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2578760" y="422"/>
            <a:ext cx="138897" cy="150471"/>
          </a:xfrm>
          <a:prstGeom prst="ellipse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3050248" y="236166"/>
            <a:ext cx="138897" cy="150471"/>
          </a:xfrm>
          <a:prstGeom prst="ellipse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3497923" y="914822"/>
            <a:ext cx="138897" cy="150471"/>
          </a:xfrm>
          <a:prstGeom prst="ellipse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3959886" y="2057823"/>
            <a:ext cx="138897" cy="150471"/>
          </a:xfrm>
          <a:prstGeom prst="ellipse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4426611" y="3658024"/>
            <a:ext cx="138897" cy="150471"/>
          </a:xfrm>
          <a:prstGeom prst="ellipse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4879048" y="5698754"/>
            <a:ext cx="138897" cy="150471"/>
          </a:xfrm>
          <a:prstGeom prst="ellipse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-75664"/>
            <a:ext cx="9144000" cy="6247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sz="4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Questions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63550" marR="0" lvl="0" indent="-4635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457200" algn="l"/>
              </a:tabLst>
            </a:pP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In order to get the most money from a group, how many people should there be in a group? _____________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63550" marR="0" lvl="0" indent="-4635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457200" algn="l"/>
              </a:tabLst>
            </a:pP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463550" marR="0" lvl="0" indent="-4635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457200" algn="l"/>
              </a:tabLst>
            </a:pP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What 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is the maximum revenue? ______________________________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68313" marR="0" lvl="0" indent="-47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What is the term for this characteristic? _________________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300262" y="2286000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50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746258" y="4100688"/>
            <a:ext cx="193995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$1250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800600" y="5257800"/>
            <a:ext cx="198637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vertex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225624"/>
            <a:ext cx="914400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855662" marR="0" lvl="0" indent="-7429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3"/>
              <a:tabLst>
                <a:tab pos="457200" algn="l"/>
              </a:tabLst>
            </a:pP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What happens at 0 people and 100 people? _____________________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919163" indent="-4763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en-US" sz="4000" dirty="0" smtClean="0">
                <a:latin typeface="Arial" pitchFamily="34" charset="0"/>
                <a:cs typeface="Arial" pitchFamily="34" charset="0"/>
              </a:rPr>
              <a:t>	What is the term for this characteristic? ________________</a:t>
            </a:r>
          </a:p>
          <a:p>
            <a:pPr marL="855662" marR="0" lvl="0" indent="-7429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4"/>
              <a:tabLst>
                <a:tab pos="457200" algn="l"/>
              </a:tabLst>
            </a:pP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855662" marR="0" lvl="0" indent="-7429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4"/>
              <a:tabLst>
                <a:tab pos="457200" algn="l"/>
              </a:tabLst>
            </a:pP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What 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happens after 100 people?  Does this make sense?  Explain.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63550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____________________________	____________________________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874911" y="705556"/>
            <a:ext cx="390645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zero revenue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901919" y="2196296"/>
            <a:ext cx="3618170" cy="111825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>
              <a:lnSpc>
                <a:spcPts val="4000"/>
              </a:lnSpc>
            </a:pPr>
            <a:r>
              <a:rPr lang="en-US" sz="5400" b="1" i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-intercepts</a:t>
            </a:r>
          </a:p>
          <a:p>
            <a:pPr algn="ctr">
              <a:lnSpc>
                <a:spcPts val="4000"/>
              </a:lnSpc>
            </a:pPr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or </a:t>
            </a:r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zeros 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44615" y="4517020"/>
            <a:ext cx="7778147" cy="20384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lnSpc>
                <a:spcPts val="5000"/>
              </a:lnSpc>
            </a:pPr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The Park pays each person to attend (negative admission).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1148955"/>
            <a:ext cx="91440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742950" lvl="0" indent="-742950">
              <a:buFont typeface="+mj-lt"/>
              <a:buAutoNum type="arabicPeriod" startAt="5"/>
            </a:pPr>
            <a:r>
              <a:rPr lang="en-US" sz="4000" smtClean="0">
                <a:latin typeface="Arial" pitchFamily="34" charset="0"/>
                <a:cs typeface="Arial" pitchFamily="34" charset="0"/>
              </a:rPr>
              <a:t>Write the quadratic function in vertex form. ___________________</a:t>
            </a:r>
          </a:p>
          <a:p>
            <a:pPr marL="742950" lvl="0" indent="-742950">
              <a:buFont typeface="+mj-lt"/>
              <a:buAutoNum type="arabicPeriod" startAt="5"/>
            </a:pPr>
            <a:endParaRPr lang="en-US" sz="4000" smtClean="0">
              <a:latin typeface="Arial" pitchFamily="34" charset="0"/>
              <a:cs typeface="Arial" pitchFamily="34" charset="0"/>
            </a:endParaRPr>
          </a:p>
          <a:p>
            <a:pPr marL="742950" lvl="0" indent="-742950">
              <a:buFont typeface="+mj-lt"/>
              <a:buAutoNum type="arabicPeriod" startAt="5"/>
            </a:pPr>
            <a:r>
              <a:rPr lang="en-US" sz="4000" smtClean="0">
                <a:latin typeface="Arial" pitchFamily="34" charset="0"/>
                <a:cs typeface="Arial" pitchFamily="34" charset="0"/>
              </a:rPr>
              <a:t>Describe all transformations compared to </a:t>
            </a:r>
            <a:r>
              <a:rPr lang="en-US" sz="4000" i="1" smtClean="0">
                <a:latin typeface="Arial" pitchFamily="34" charset="0"/>
                <a:cs typeface="Arial" pitchFamily="34" charset="0"/>
              </a:rPr>
              <a:t>x</a:t>
            </a:r>
            <a:r>
              <a:rPr lang="en-US" sz="4000" baseline="3000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4000" smtClean="0">
                <a:latin typeface="Arial" pitchFamily="34" charset="0"/>
                <a:cs typeface="Arial" pitchFamily="34" charset="0"/>
              </a:rPr>
              <a:t>. ________________</a:t>
            </a:r>
          </a:p>
          <a:p>
            <a:pPr marL="742950" lvl="0" indent="-742950"/>
            <a:r>
              <a:rPr lang="en-US" sz="4000" smtClean="0">
                <a:latin typeface="Arial" pitchFamily="34" charset="0"/>
                <a:cs typeface="Arial" pitchFamily="34" charset="0"/>
              </a:rPr>
              <a:t>	_____________________________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721246" y="1698977"/>
            <a:ext cx="351250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y =      </a:t>
            </a:r>
            <a:r>
              <a:rPr lang="en-US" sz="4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(</a:t>
            </a:r>
            <a:r>
              <a:rPr lang="en-US" sz="4400" b="1" i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4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-     )</a:t>
            </a:r>
            <a:r>
              <a:rPr lang="en-US" sz="4400" b="1" cap="none" spc="0" baseline="30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2</a:t>
            </a:r>
            <a:endParaRPr lang="en-US" sz="4400" b="1" cap="none" spc="0" baseline="300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72157" y="1744132"/>
            <a:ext cx="755335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50</a:t>
            </a:r>
            <a:endParaRPr lang="en-US" sz="4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104431" y="1732844"/>
            <a:ext cx="173476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+ 1250</a:t>
            </a:r>
            <a:endParaRPr lang="en-US" sz="4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84712" y="1676400"/>
            <a:ext cx="35779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-</a:t>
            </a:r>
            <a:endParaRPr lang="en-US" sz="4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reeform 20"/>
          <p:cNvSpPr/>
          <p:nvPr/>
        </p:nvSpPr>
        <p:spPr>
          <a:xfrm>
            <a:off x="372533" y="45156"/>
            <a:ext cx="4572000" cy="5746044"/>
          </a:xfrm>
          <a:custGeom>
            <a:avLst/>
            <a:gdLst>
              <a:gd name="connsiteX0" fmla="*/ 0 w 4572000"/>
              <a:gd name="connsiteY0" fmla="*/ 5734755 h 5746044"/>
              <a:gd name="connsiteX1" fmla="*/ 462845 w 4572000"/>
              <a:gd name="connsiteY1" fmla="*/ 3668888 h 5746044"/>
              <a:gd name="connsiteX2" fmla="*/ 914400 w 4572000"/>
              <a:gd name="connsiteY2" fmla="*/ 2088444 h 5746044"/>
              <a:gd name="connsiteX3" fmla="*/ 1365956 w 4572000"/>
              <a:gd name="connsiteY3" fmla="*/ 948266 h 5746044"/>
              <a:gd name="connsiteX4" fmla="*/ 1817511 w 4572000"/>
              <a:gd name="connsiteY4" fmla="*/ 259644 h 5746044"/>
              <a:gd name="connsiteX5" fmla="*/ 2257778 w 4572000"/>
              <a:gd name="connsiteY5" fmla="*/ 0 h 5746044"/>
              <a:gd name="connsiteX6" fmla="*/ 2743200 w 4572000"/>
              <a:gd name="connsiteY6" fmla="*/ 259644 h 5746044"/>
              <a:gd name="connsiteX7" fmla="*/ 3183467 w 4572000"/>
              <a:gd name="connsiteY7" fmla="*/ 936977 h 5746044"/>
              <a:gd name="connsiteX8" fmla="*/ 3657600 w 4572000"/>
              <a:gd name="connsiteY8" fmla="*/ 2077155 h 5746044"/>
              <a:gd name="connsiteX9" fmla="*/ 4120445 w 4572000"/>
              <a:gd name="connsiteY9" fmla="*/ 3680177 h 5746044"/>
              <a:gd name="connsiteX10" fmla="*/ 4572000 w 4572000"/>
              <a:gd name="connsiteY10" fmla="*/ 5746044 h 5746044"/>
              <a:gd name="connsiteX11" fmla="*/ 4572000 w 4572000"/>
              <a:gd name="connsiteY11" fmla="*/ 5746044 h 57460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572000" h="5746044">
                <a:moveTo>
                  <a:pt x="0" y="5734755"/>
                </a:moveTo>
                <a:cubicBezTo>
                  <a:pt x="155222" y="5005680"/>
                  <a:pt x="310445" y="4276606"/>
                  <a:pt x="462845" y="3668888"/>
                </a:cubicBezTo>
                <a:cubicBezTo>
                  <a:pt x="615245" y="3061170"/>
                  <a:pt x="763882" y="2541881"/>
                  <a:pt x="914400" y="2088444"/>
                </a:cubicBezTo>
                <a:cubicBezTo>
                  <a:pt x="1064918" y="1635007"/>
                  <a:pt x="1215438" y="1253066"/>
                  <a:pt x="1365956" y="948266"/>
                </a:cubicBezTo>
                <a:cubicBezTo>
                  <a:pt x="1516474" y="643466"/>
                  <a:pt x="1668874" y="417688"/>
                  <a:pt x="1817511" y="259644"/>
                </a:cubicBezTo>
                <a:cubicBezTo>
                  <a:pt x="1966148" y="101600"/>
                  <a:pt x="2103497" y="0"/>
                  <a:pt x="2257778" y="0"/>
                </a:cubicBezTo>
                <a:cubicBezTo>
                  <a:pt x="2412059" y="0"/>
                  <a:pt x="2588919" y="103481"/>
                  <a:pt x="2743200" y="259644"/>
                </a:cubicBezTo>
                <a:cubicBezTo>
                  <a:pt x="2897482" y="415807"/>
                  <a:pt x="3031067" y="634059"/>
                  <a:pt x="3183467" y="936977"/>
                </a:cubicBezTo>
                <a:cubicBezTo>
                  <a:pt x="3335867" y="1239895"/>
                  <a:pt x="3501437" y="1619955"/>
                  <a:pt x="3657600" y="2077155"/>
                </a:cubicBezTo>
                <a:cubicBezTo>
                  <a:pt x="3813763" y="2534355"/>
                  <a:pt x="3968045" y="3068696"/>
                  <a:pt x="4120445" y="3680177"/>
                </a:cubicBezTo>
                <a:cubicBezTo>
                  <a:pt x="4272845" y="4291659"/>
                  <a:pt x="4572000" y="5746044"/>
                  <a:pt x="4572000" y="5746044"/>
                </a:cubicBezTo>
                <a:lnTo>
                  <a:pt x="4572000" y="5746044"/>
                </a:lnTo>
              </a:path>
            </a:pathLst>
          </a:cu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74683" y="304800"/>
          <a:ext cx="8686800" cy="5486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</a:tblGrid>
              <a:tr h="457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4" name="Straight Connector 3"/>
          <p:cNvCxnSpPr/>
          <p:nvPr/>
        </p:nvCxnSpPr>
        <p:spPr>
          <a:xfrm rot="5400000">
            <a:off x="-2631548" y="3079609"/>
            <a:ext cx="6035040" cy="0"/>
          </a:xfrm>
          <a:prstGeom prst="line">
            <a:avLst/>
          </a:prstGeom>
          <a:ln w="57150">
            <a:solidFill>
              <a:srgbClr val="0000FF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rot="10800000">
            <a:off x="141360" y="5778438"/>
            <a:ext cx="9144000" cy="0"/>
          </a:xfrm>
          <a:prstGeom prst="line">
            <a:avLst/>
          </a:prstGeom>
          <a:ln w="57150">
            <a:solidFill>
              <a:srgbClr val="0000FF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10035" y="5781555"/>
            <a:ext cx="838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10    20     30    40     50    60    70     80    90   100   110  120  130 140  150   160  170  180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7105" y="6109504"/>
            <a:ext cx="556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number of people in the group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-138322" y="56411"/>
            <a:ext cx="533400" cy="54399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200000"/>
              </a:lnSpc>
              <a:spcAft>
                <a:spcPts val="1200"/>
              </a:spcAft>
            </a:pPr>
            <a:r>
              <a:rPr lang="en-US" sz="1000" dirty="0" smtClean="0"/>
              <a:t>1200</a:t>
            </a:r>
          </a:p>
          <a:p>
            <a:pPr algn="r">
              <a:lnSpc>
                <a:spcPct val="200000"/>
              </a:lnSpc>
              <a:spcAft>
                <a:spcPts val="1200"/>
              </a:spcAft>
            </a:pPr>
            <a:r>
              <a:rPr lang="en-US" sz="1000" dirty="0" smtClean="0"/>
              <a:t>1100</a:t>
            </a:r>
          </a:p>
          <a:p>
            <a:pPr algn="r">
              <a:lnSpc>
                <a:spcPct val="200000"/>
              </a:lnSpc>
              <a:spcAft>
                <a:spcPts val="1200"/>
              </a:spcAft>
            </a:pPr>
            <a:r>
              <a:rPr lang="en-US" sz="1000" dirty="0" smtClean="0"/>
              <a:t>1000</a:t>
            </a:r>
          </a:p>
          <a:p>
            <a:pPr algn="r">
              <a:lnSpc>
                <a:spcPct val="200000"/>
              </a:lnSpc>
              <a:spcAft>
                <a:spcPts val="1200"/>
              </a:spcAft>
            </a:pPr>
            <a:r>
              <a:rPr lang="en-US" sz="1000" dirty="0" smtClean="0"/>
              <a:t>900</a:t>
            </a:r>
          </a:p>
          <a:p>
            <a:pPr algn="r">
              <a:lnSpc>
                <a:spcPct val="200000"/>
              </a:lnSpc>
              <a:spcAft>
                <a:spcPts val="1200"/>
              </a:spcAft>
            </a:pPr>
            <a:r>
              <a:rPr lang="en-US" sz="1000" dirty="0" smtClean="0"/>
              <a:t>800</a:t>
            </a:r>
          </a:p>
          <a:p>
            <a:pPr algn="r">
              <a:lnSpc>
                <a:spcPct val="200000"/>
              </a:lnSpc>
              <a:spcAft>
                <a:spcPts val="1200"/>
              </a:spcAft>
            </a:pPr>
            <a:r>
              <a:rPr lang="en-US" sz="1000" dirty="0" smtClean="0"/>
              <a:t>700</a:t>
            </a:r>
          </a:p>
          <a:p>
            <a:pPr algn="r">
              <a:lnSpc>
                <a:spcPct val="200000"/>
              </a:lnSpc>
              <a:spcAft>
                <a:spcPts val="1200"/>
              </a:spcAft>
            </a:pPr>
            <a:r>
              <a:rPr lang="en-US" sz="1000" dirty="0" smtClean="0"/>
              <a:t>600</a:t>
            </a:r>
          </a:p>
          <a:p>
            <a:pPr algn="r">
              <a:lnSpc>
                <a:spcPct val="200000"/>
              </a:lnSpc>
              <a:spcAft>
                <a:spcPts val="1200"/>
              </a:spcAft>
            </a:pPr>
            <a:r>
              <a:rPr lang="en-US" sz="1000" dirty="0" smtClean="0"/>
              <a:t>500</a:t>
            </a:r>
          </a:p>
          <a:p>
            <a:pPr algn="r">
              <a:lnSpc>
                <a:spcPct val="200000"/>
              </a:lnSpc>
              <a:spcAft>
                <a:spcPts val="1200"/>
              </a:spcAft>
            </a:pPr>
            <a:r>
              <a:rPr lang="en-US" sz="1000" dirty="0" smtClean="0"/>
              <a:t>400</a:t>
            </a:r>
          </a:p>
          <a:p>
            <a:pPr algn="r">
              <a:lnSpc>
                <a:spcPct val="200000"/>
              </a:lnSpc>
              <a:spcAft>
                <a:spcPts val="1200"/>
              </a:spcAft>
            </a:pPr>
            <a:r>
              <a:rPr lang="en-US" sz="1000" dirty="0" smtClean="0"/>
              <a:t>300</a:t>
            </a:r>
          </a:p>
          <a:p>
            <a:pPr algn="r">
              <a:lnSpc>
                <a:spcPct val="200000"/>
              </a:lnSpc>
              <a:spcAft>
                <a:spcPts val="900"/>
              </a:spcAft>
            </a:pPr>
            <a:r>
              <a:rPr lang="en-US" sz="1000" dirty="0" smtClean="0"/>
              <a:t>200</a:t>
            </a:r>
          </a:p>
          <a:p>
            <a:pPr algn="r">
              <a:lnSpc>
                <a:spcPct val="200000"/>
              </a:lnSpc>
              <a:spcAft>
                <a:spcPts val="600"/>
              </a:spcAft>
            </a:pPr>
            <a:r>
              <a:rPr lang="en-US" sz="1000" dirty="0" smtClean="0"/>
              <a:t>100</a:t>
            </a:r>
          </a:p>
        </p:txBody>
      </p:sp>
      <p:sp>
        <p:nvSpPr>
          <p:cNvPr id="9" name="Oval 8"/>
          <p:cNvSpPr/>
          <p:nvPr/>
        </p:nvSpPr>
        <p:spPr>
          <a:xfrm>
            <a:off x="311811" y="5698754"/>
            <a:ext cx="138897" cy="150471"/>
          </a:xfrm>
          <a:prstGeom prst="ellipse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764248" y="3658024"/>
            <a:ext cx="138897" cy="150471"/>
          </a:xfrm>
          <a:prstGeom prst="ellipse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1216685" y="2057823"/>
            <a:ext cx="138897" cy="150471"/>
          </a:xfrm>
          <a:prstGeom prst="ellipse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1678647" y="914822"/>
            <a:ext cx="138897" cy="150471"/>
          </a:xfrm>
          <a:prstGeom prst="ellipse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131085" y="236166"/>
            <a:ext cx="138897" cy="150471"/>
          </a:xfrm>
          <a:prstGeom prst="ellipse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2578760" y="422"/>
            <a:ext cx="138897" cy="150471"/>
          </a:xfrm>
          <a:prstGeom prst="ellipse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3050248" y="236166"/>
            <a:ext cx="138897" cy="150471"/>
          </a:xfrm>
          <a:prstGeom prst="ellipse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3497923" y="914822"/>
            <a:ext cx="138897" cy="150471"/>
          </a:xfrm>
          <a:prstGeom prst="ellipse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3959886" y="2057823"/>
            <a:ext cx="138897" cy="150471"/>
          </a:xfrm>
          <a:prstGeom prst="ellipse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4426611" y="3658024"/>
            <a:ext cx="138897" cy="150471"/>
          </a:xfrm>
          <a:prstGeom prst="ellipse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4879048" y="5698754"/>
            <a:ext cx="138897" cy="150471"/>
          </a:xfrm>
          <a:prstGeom prst="ellipse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1038578" y="56445"/>
            <a:ext cx="3228621" cy="5746044"/>
          </a:xfrm>
          <a:custGeom>
            <a:avLst/>
            <a:gdLst>
              <a:gd name="connsiteX0" fmla="*/ 0 w 4572000"/>
              <a:gd name="connsiteY0" fmla="*/ 5734755 h 5746044"/>
              <a:gd name="connsiteX1" fmla="*/ 462845 w 4572000"/>
              <a:gd name="connsiteY1" fmla="*/ 3668888 h 5746044"/>
              <a:gd name="connsiteX2" fmla="*/ 914400 w 4572000"/>
              <a:gd name="connsiteY2" fmla="*/ 2088444 h 5746044"/>
              <a:gd name="connsiteX3" fmla="*/ 1365956 w 4572000"/>
              <a:gd name="connsiteY3" fmla="*/ 948266 h 5746044"/>
              <a:gd name="connsiteX4" fmla="*/ 1817511 w 4572000"/>
              <a:gd name="connsiteY4" fmla="*/ 259644 h 5746044"/>
              <a:gd name="connsiteX5" fmla="*/ 2257778 w 4572000"/>
              <a:gd name="connsiteY5" fmla="*/ 0 h 5746044"/>
              <a:gd name="connsiteX6" fmla="*/ 2743200 w 4572000"/>
              <a:gd name="connsiteY6" fmla="*/ 259644 h 5746044"/>
              <a:gd name="connsiteX7" fmla="*/ 3183467 w 4572000"/>
              <a:gd name="connsiteY7" fmla="*/ 936977 h 5746044"/>
              <a:gd name="connsiteX8" fmla="*/ 3657600 w 4572000"/>
              <a:gd name="connsiteY8" fmla="*/ 2077155 h 5746044"/>
              <a:gd name="connsiteX9" fmla="*/ 4120445 w 4572000"/>
              <a:gd name="connsiteY9" fmla="*/ 3680177 h 5746044"/>
              <a:gd name="connsiteX10" fmla="*/ 4572000 w 4572000"/>
              <a:gd name="connsiteY10" fmla="*/ 5746044 h 5746044"/>
              <a:gd name="connsiteX11" fmla="*/ 4572000 w 4572000"/>
              <a:gd name="connsiteY11" fmla="*/ 5746044 h 57460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572000" h="5746044">
                <a:moveTo>
                  <a:pt x="0" y="5734755"/>
                </a:moveTo>
                <a:cubicBezTo>
                  <a:pt x="155222" y="5005680"/>
                  <a:pt x="310445" y="4276606"/>
                  <a:pt x="462845" y="3668888"/>
                </a:cubicBezTo>
                <a:cubicBezTo>
                  <a:pt x="615245" y="3061170"/>
                  <a:pt x="763882" y="2541881"/>
                  <a:pt x="914400" y="2088444"/>
                </a:cubicBezTo>
                <a:cubicBezTo>
                  <a:pt x="1064918" y="1635007"/>
                  <a:pt x="1215438" y="1253066"/>
                  <a:pt x="1365956" y="948266"/>
                </a:cubicBezTo>
                <a:cubicBezTo>
                  <a:pt x="1516474" y="643466"/>
                  <a:pt x="1668874" y="417688"/>
                  <a:pt x="1817511" y="259644"/>
                </a:cubicBezTo>
                <a:cubicBezTo>
                  <a:pt x="1966148" y="101600"/>
                  <a:pt x="2103497" y="0"/>
                  <a:pt x="2257778" y="0"/>
                </a:cubicBezTo>
                <a:cubicBezTo>
                  <a:pt x="2412059" y="0"/>
                  <a:pt x="2588919" y="103481"/>
                  <a:pt x="2743200" y="259644"/>
                </a:cubicBezTo>
                <a:cubicBezTo>
                  <a:pt x="2897482" y="415807"/>
                  <a:pt x="3031067" y="634059"/>
                  <a:pt x="3183467" y="936977"/>
                </a:cubicBezTo>
                <a:cubicBezTo>
                  <a:pt x="3335867" y="1239895"/>
                  <a:pt x="3501437" y="1619955"/>
                  <a:pt x="3657600" y="2077155"/>
                </a:cubicBezTo>
                <a:cubicBezTo>
                  <a:pt x="3813763" y="2534355"/>
                  <a:pt x="3968045" y="3068696"/>
                  <a:pt x="4120445" y="3680177"/>
                </a:cubicBezTo>
                <a:cubicBezTo>
                  <a:pt x="4272845" y="4291659"/>
                  <a:pt x="4572000" y="5746044"/>
                  <a:pt x="4572000" y="5746044"/>
                </a:cubicBezTo>
                <a:lnTo>
                  <a:pt x="4572000" y="5746044"/>
                </a:lnTo>
              </a:path>
            </a:pathLst>
          </a:custGeom>
          <a:ln w="38100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1148955"/>
            <a:ext cx="91440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742950" lvl="0" indent="-742950">
              <a:buFont typeface="+mj-lt"/>
              <a:buAutoNum type="arabicPeriod" startAt="5"/>
            </a:pPr>
            <a:r>
              <a:rPr lang="en-US" sz="4000" dirty="0" smtClean="0">
                <a:latin typeface="Arial" pitchFamily="34" charset="0"/>
                <a:cs typeface="Arial" pitchFamily="34" charset="0"/>
              </a:rPr>
              <a:t>Write the quadratic function in vertex form. ___________________</a:t>
            </a:r>
          </a:p>
          <a:p>
            <a:pPr marL="742950" lvl="0" indent="-742950">
              <a:buFont typeface="+mj-lt"/>
              <a:buAutoNum type="arabicPeriod" startAt="5"/>
            </a:pPr>
            <a:endParaRPr lang="en-US" sz="4000" dirty="0" smtClean="0">
              <a:latin typeface="Arial" pitchFamily="34" charset="0"/>
              <a:cs typeface="Arial" pitchFamily="34" charset="0"/>
            </a:endParaRPr>
          </a:p>
          <a:p>
            <a:pPr marL="742950" lvl="0" indent="-742950">
              <a:buFont typeface="+mj-lt"/>
              <a:buAutoNum type="arabicPeriod" startAt="5"/>
            </a:pPr>
            <a:r>
              <a:rPr lang="en-US" sz="4000" dirty="0" smtClean="0">
                <a:latin typeface="Arial" pitchFamily="34" charset="0"/>
                <a:cs typeface="Arial" pitchFamily="34" charset="0"/>
              </a:rPr>
              <a:t>Describe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all transformations compared to </a:t>
            </a:r>
            <a:r>
              <a:rPr lang="en-US" sz="4000" i="1" dirty="0" smtClean="0">
                <a:latin typeface="Arial" pitchFamily="34" charset="0"/>
                <a:cs typeface="Arial" pitchFamily="34" charset="0"/>
              </a:rPr>
              <a:t>x</a:t>
            </a:r>
            <a:r>
              <a:rPr lang="en-US" sz="40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. ________________</a:t>
            </a:r>
          </a:p>
          <a:p>
            <a:pPr marL="742950" lvl="0" indent="-742950"/>
            <a:r>
              <a:rPr lang="en-US" sz="4000" dirty="0" smtClean="0">
                <a:latin typeface="Arial" pitchFamily="34" charset="0"/>
                <a:cs typeface="Arial" pitchFamily="34" charset="0"/>
              </a:rPr>
              <a:t>	_____________________________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797446" y="1722736"/>
            <a:ext cx="351250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y =      </a:t>
            </a:r>
            <a:r>
              <a:rPr lang="en-US" sz="4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(</a:t>
            </a:r>
            <a:r>
              <a:rPr lang="en-US" sz="4400" b="1" i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4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-     )</a:t>
            </a:r>
            <a:r>
              <a:rPr lang="en-US" sz="4400" b="1" cap="none" spc="0" baseline="30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2</a:t>
            </a:r>
            <a:endParaRPr lang="en-US" sz="4400" b="1" cap="none" spc="0" baseline="300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148357" y="1767891"/>
            <a:ext cx="755335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50</a:t>
            </a:r>
            <a:endParaRPr lang="en-US" sz="4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180631" y="1756603"/>
            <a:ext cx="173476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+ 1250</a:t>
            </a:r>
            <a:endParaRPr lang="en-US" sz="4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660912" y="1700159"/>
            <a:ext cx="35779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-</a:t>
            </a:r>
            <a:endParaRPr lang="en-US" sz="4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63265" y="1667470"/>
            <a:ext cx="6623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½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245350" y="3429000"/>
            <a:ext cx="48986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</a:t>
            </a:r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eflection across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97338" y="4210242"/>
            <a:ext cx="8222123" cy="13523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>
              <a:lnSpc>
                <a:spcPts val="4800"/>
              </a:lnSpc>
            </a:pPr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the x-axis; vertical shrink;</a:t>
            </a:r>
          </a:p>
          <a:p>
            <a:pPr algn="ctr">
              <a:lnSpc>
                <a:spcPts val="4800"/>
              </a:lnSpc>
            </a:pPr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right 50 units; up 1250 units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" y="1609904"/>
            <a:ext cx="4572000" cy="3447098"/>
          </a:xfrm>
          <a:prstGeom prst="rect">
            <a:avLst/>
          </a:prstGeom>
        </p:spPr>
        <p:txBody>
          <a:bodyPr>
            <a:spAutoFit/>
          </a:bodyPr>
          <a:lstStyle/>
          <a:p>
            <a:pPr marL="338138" indent="-338138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domain?</a:t>
            </a:r>
          </a:p>
          <a:p>
            <a:pPr marL="338138" indent="-338138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range?</a:t>
            </a:r>
            <a:r>
              <a:rPr lang="en-US" sz="28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338138" indent="-338138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end behavior?</a:t>
            </a:r>
          </a:p>
          <a:p>
            <a:pPr marL="338138" indent="-338138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vertex?</a:t>
            </a:r>
          </a:p>
          <a:p>
            <a:pPr marL="338138" indent="-338138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extrema?</a:t>
            </a:r>
          </a:p>
          <a:p>
            <a:pPr marL="338138" indent="-338138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rate of change</a:t>
            </a:r>
            <a:r>
              <a:rPr lang="en-U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?</a:t>
            </a:r>
            <a:endParaRPr lang="en-US" sz="2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76200"/>
            <a:ext cx="91440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742950" lvl="0" indent="-742950"/>
            <a:r>
              <a:rPr lang="en-US" sz="4000" dirty="0" smtClean="0">
                <a:latin typeface="Arial" pitchFamily="34" charset="0"/>
                <a:cs typeface="Arial" pitchFamily="34" charset="0"/>
              </a:rPr>
              <a:t>7.  Describe all characteristics of this function. 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810000" y="1609904"/>
            <a:ext cx="3733800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38138" indent="-338138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axis </a:t>
            </a:r>
            <a:r>
              <a:rPr lang="en-U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of symmetry?</a:t>
            </a:r>
          </a:p>
          <a:p>
            <a:pPr marL="338138" indent="-338138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8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-intercept(s</a:t>
            </a:r>
            <a:r>
              <a:rPr lang="en-U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)?</a:t>
            </a:r>
          </a:p>
          <a:p>
            <a:pPr marL="338138" indent="-338138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8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-intercept</a:t>
            </a:r>
            <a:r>
              <a:rPr lang="en-U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?</a:t>
            </a:r>
          </a:p>
          <a:p>
            <a:pPr marL="338138" indent="-338138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interval </a:t>
            </a:r>
            <a:r>
              <a:rPr lang="en-U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of increasing?</a:t>
            </a:r>
          </a:p>
          <a:p>
            <a:pPr marL="338138" indent="-338138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interval </a:t>
            </a:r>
            <a:r>
              <a:rPr lang="en-U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of decreasing?</a:t>
            </a:r>
            <a:endParaRPr lang="en-US" sz="2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143875" y="1600200"/>
            <a:ext cx="134203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(-∞, ∞)</a:t>
            </a:r>
            <a:endParaRPr lang="en-US" sz="2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913846" y="2193295"/>
            <a:ext cx="180209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(-</a:t>
            </a:r>
            <a:r>
              <a:rPr lang="en-US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∞, 1250]</a:t>
            </a:r>
            <a:endParaRPr lang="en-US" sz="2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922522" y="3379485"/>
            <a:ext cx="179889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(50, </a:t>
            </a:r>
            <a:r>
              <a:rPr lang="en-US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1250</a:t>
            </a:r>
            <a:r>
              <a:rPr lang="en-US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  <a:endParaRPr lang="en-US" sz="2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6387" y="3972580"/>
            <a:ext cx="169790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maximum</a:t>
            </a:r>
            <a:endParaRPr lang="en-US" sz="2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647502" y="2786390"/>
            <a:ext cx="116249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falling</a:t>
            </a:r>
            <a:endParaRPr lang="en-US" sz="2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072017" y="1600200"/>
            <a:ext cx="117211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i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x</a:t>
            </a:r>
            <a:r>
              <a:rPr lang="en-US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</a:t>
            </a:r>
            <a:r>
              <a:rPr lang="en-US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50</a:t>
            </a:r>
            <a:endParaRPr lang="en-US" sz="2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432142" y="2209800"/>
            <a:ext cx="263565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(0, 0) &amp; (100, 0)</a:t>
            </a:r>
            <a:endParaRPr lang="en-US" sz="2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565165" y="2829580"/>
            <a:ext cx="101662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(0, </a:t>
            </a:r>
            <a:r>
              <a:rPr lang="en-US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0)</a:t>
            </a:r>
            <a:endParaRPr lang="en-US" sz="2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248400" y="4572000"/>
            <a:ext cx="129394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[50, </a:t>
            </a:r>
            <a:r>
              <a:rPr lang="en-US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∞)</a:t>
            </a:r>
            <a:endParaRPr lang="en-US" sz="2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172200" y="3581400"/>
            <a:ext cx="141096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(-∞, </a:t>
            </a:r>
            <a:r>
              <a:rPr lang="en-US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50]</a:t>
            </a:r>
            <a:endParaRPr lang="en-US" sz="2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</TotalTime>
  <Words>428</Words>
  <Application>Microsoft Office PowerPoint</Application>
  <PresentationFormat>On-screen Show (4:3)</PresentationFormat>
  <Paragraphs>138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Dr. Jennifer L. Bell</dc:creator>
  <cp:lastModifiedBy>Dr. Jennifer L. Brown</cp:lastModifiedBy>
  <cp:revision>39</cp:revision>
  <dcterms:created xsi:type="dcterms:W3CDTF">2010-06-13T17:30:51Z</dcterms:created>
  <dcterms:modified xsi:type="dcterms:W3CDTF">2013-05-23T21:25:55Z</dcterms:modified>
</cp:coreProperties>
</file>