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4"/>
  </p:notesMasterIdLst>
  <p:sldIdLst>
    <p:sldId id="319" r:id="rId2"/>
    <p:sldId id="320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1" d="100"/>
          <a:sy n="81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8FAF4267-12DC-4990-8A8A-B276E0ED5AE2}" type="datetimeFigureOut">
              <a:rPr lang="en-US"/>
              <a:pPr>
                <a:defRPr/>
              </a:pPr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C45AE2FF-BEFE-4E10-9B52-A7F45921E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9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29DF2-72A9-4A68-8516-CCFE0855CEE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E2D1200-4010-4274-8875-BBF8022CAB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209800" y="609600"/>
            <a:ext cx="4724400" cy="16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1" y="228600"/>
            <a:ext cx="6476999" cy="76944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pitchFamily="34" charset="0"/>
              </a:rPr>
              <a:t>correlation coefficient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97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020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5643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226" name="Picture 13" descr="negative correlation.gif"/>
          <p:cNvPicPr>
            <a:picLocks noChangeAspect="1"/>
          </p:cNvPicPr>
          <p:nvPr/>
        </p:nvPicPr>
        <p:blipFill>
          <a:blip r:embed="rId2" cstate="print"/>
          <a:srcRect l="10643" b="11346"/>
          <a:stretch>
            <a:fillRect/>
          </a:stretch>
        </p:blipFill>
        <p:spPr bwMode="auto">
          <a:xfrm>
            <a:off x="171450" y="429895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4" descr="positive correlation.gif"/>
          <p:cNvPicPr>
            <a:picLocks noChangeAspect="1"/>
          </p:cNvPicPr>
          <p:nvPr/>
        </p:nvPicPr>
        <p:blipFill>
          <a:blip r:embed="rId3" cstate="print"/>
          <a:srcRect l="11307" b="11700"/>
          <a:stretch>
            <a:fillRect/>
          </a:stretch>
        </p:blipFill>
        <p:spPr bwMode="auto">
          <a:xfrm>
            <a:off x="6464300" y="4254500"/>
            <a:ext cx="247015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5" descr="no correlation.gif"/>
          <p:cNvPicPr>
            <a:picLocks noChangeAspect="1"/>
          </p:cNvPicPr>
          <p:nvPr/>
        </p:nvPicPr>
        <p:blipFill>
          <a:blip r:embed="rId4" cstate="print"/>
          <a:srcRect l="4962" b="5455"/>
          <a:stretch>
            <a:fillRect/>
          </a:stretch>
        </p:blipFill>
        <p:spPr bwMode="auto">
          <a:xfrm>
            <a:off x="3433763" y="4260850"/>
            <a:ext cx="23574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>
            <a:stCxn id="3" idx="3"/>
            <a:endCxn id="5" idx="0"/>
          </p:cNvCxnSpPr>
          <p:nvPr/>
        </p:nvCxnSpPr>
        <p:spPr>
          <a:xfrm rot="5400000">
            <a:off x="1639094" y="1756569"/>
            <a:ext cx="1044575" cy="1481137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" idx="4"/>
            <a:endCxn id="7" idx="0"/>
          </p:cNvCxnSpPr>
          <p:nvPr/>
        </p:nvCxnSpPr>
        <p:spPr>
          <a:xfrm rot="16200000" flipH="1">
            <a:off x="4172744" y="2609056"/>
            <a:ext cx="809625" cy="11113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" idx="5"/>
            <a:endCxn id="9" idx="0"/>
          </p:cNvCxnSpPr>
          <p:nvPr/>
        </p:nvCxnSpPr>
        <p:spPr>
          <a:xfrm rot="16200000" flipH="1">
            <a:off x="6471444" y="1745456"/>
            <a:ext cx="1044575" cy="1503363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2010, Dr. Jennifer L. Bell, LaGrange High School, LaGrange, Georgia			(MCC9-12.S.ID.8)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209800" y="609600"/>
            <a:ext cx="4724400" cy="16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1" y="228600"/>
            <a:ext cx="6476999" cy="76944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pitchFamily="34" charset="0"/>
              </a:rPr>
              <a:t>correlation coefficient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97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933700"/>
            <a:ext cx="2362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negative</a:t>
            </a:r>
          </a:p>
          <a:p>
            <a:pPr algn="ctr">
              <a:defRPr/>
            </a:pPr>
            <a:r>
              <a:rPr lang="en-US" sz="2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correlation</a:t>
            </a:r>
          </a:p>
          <a:p>
            <a:pPr algn="ctr">
              <a:defRPr/>
            </a:pPr>
            <a:r>
              <a:rPr lang="en-US" sz="2400" b="1" i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 = -1</a:t>
            </a:r>
            <a:endParaRPr lang="en-US" sz="2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020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70943" y="2933700"/>
            <a:ext cx="241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n w="19050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  <a:cs typeface="Arial" pitchFamily="34" charset="0"/>
              </a:rPr>
              <a:t>n0</a:t>
            </a:r>
          </a:p>
          <a:p>
            <a:pPr algn="ctr">
              <a:defRPr/>
            </a:pPr>
            <a:r>
              <a:rPr lang="en-US" sz="2400" b="1" dirty="0">
                <a:ln w="19050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  <a:cs typeface="Arial" pitchFamily="34" charset="0"/>
              </a:rPr>
              <a:t>correlation</a:t>
            </a:r>
          </a:p>
          <a:p>
            <a:pPr algn="ctr">
              <a:defRPr/>
            </a:pPr>
            <a:r>
              <a:rPr lang="en-US" sz="2400" b="1" i="1" dirty="0">
                <a:ln w="19050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>
                <a:ln w="19050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  <a:cs typeface="Arial" pitchFamily="34" charset="0"/>
              </a:rPr>
              <a:t> = 0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64313" y="3019425"/>
            <a:ext cx="23622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64085" y="2933700"/>
            <a:ext cx="2362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positive</a:t>
            </a:r>
          </a:p>
          <a:p>
            <a:pPr algn="ctr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correlation</a:t>
            </a:r>
          </a:p>
          <a:p>
            <a:pPr algn="ctr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= 1</a:t>
            </a:r>
          </a:p>
        </p:txBody>
      </p:sp>
      <p:pic>
        <p:nvPicPr>
          <p:cNvPr id="9226" name="Picture 13" descr="negative correlation.gif"/>
          <p:cNvPicPr>
            <a:picLocks noChangeAspect="1"/>
          </p:cNvPicPr>
          <p:nvPr/>
        </p:nvPicPr>
        <p:blipFill>
          <a:blip r:embed="rId2" cstate="print"/>
          <a:srcRect l="10643" b="11346"/>
          <a:stretch>
            <a:fillRect/>
          </a:stretch>
        </p:blipFill>
        <p:spPr bwMode="auto">
          <a:xfrm>
            <a:off x="171450" y="429895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4" descr="positive correlation.gif"/>
          <p:cNvPicPr>
            <a:picLocks noChangeAspect="1"/>
          </p:cNvPicPr>
          <p:nvPr/>
        </p:nvPicPr>
        <p:blipFill>
          <a:blip r:embed="rId3" cstate="print"/>
          <a:srcRect l="11307" b="11700"/>
          <a:stretch>
            <a:fillRect/>
          </a:stretch>
        </p:blipFill>
        <p:spPr bwMode="auto">
          <a:xfrm>
            <a:off x="6464300" y="4254500"/>
            <a:ext cx="247015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5" descr="no correlation.gif"/>
          <p:cNvPicPr>
            <a:picLocks noChangeAspect="1"/>
          </p:cNvPicPr>
          <p:nvPr/>
        </p:nvPicPr>
        <p:blipFill>
          <a:blip r:embed="rId4" cstate="print"/>
          <a:srcRect l="4962" b="5455"/>
          <a:stretch>
            <a:fillRect/>
          </a:stretch>
        </p:blipFill>
        <p:spPr bwMode="auto">
          <a:xfrm>
            <a:off x="3433763" y="4260850"/>
            <a:ext cx="23574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>
            <a:stCxn id="3" idx="3"/>
            <a:endCxn id="5" idx="0"/>
          </p:cNvCxnSpPr>
          <p:nvPr/>
        </p:nvCxnSpPr>
        <p:spPr>
          <a:xfrm rot="5400000">
            <a:off x="1639094" y="1756569"/>
            <a:ext cx="1044575" cy="1481137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" idx="4"/>
            <a:endCxn id="7" idx="0"/>
          </p:cNvCxnSpPr>
          <p:nvPr/>
        </p:nvCxnSpPr>
        <p:spPr>
          <a:xfrm rot="16200000" flipH="1">
            <a:off x="4172744" y="2609056"/>
            <a:ext cx="809625" cy="11113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" idx="5"/>
            <a:endCxn id="9" idx="0"/>
          </p:cNvCxnSpPr>
          <p:nvPr/>
        </p:nvCxnSpPr>
        <p:spPr>
          <a:xfrm rot="16200000" flipH="1">
            <a:off x="6471444" y="1745456"/>
            <a:ext cx="1044575" cy="1503363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752600" y="762000"/>
            <a:ext cx="56388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Arial" pitchFamily="34" charset="0"/>
              </a:rPr>
              <a:t>a measure of the strength and direction of a relationship (or association)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2010, Dr. Jennifer L. Bell, LaGrange High School, LaGrange, Georgia			(MCC9-12.S.ID.8)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1009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68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Calibri</vt:lpstr>
      <vt:lpstr>Comic Sans MS</vt:lpstr>
      <vt:lpstr>Times New Roman</vt:lpstr>
      <vt:lpstr>9_Office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6 -6 Factoring by Grouping</dc:title>
  <dc:creator>Dr. Jennifer L. Bell</dc:creator>
  <cp:lastModifiedBy>Dr. Jennifer L. Brown</cp:lastModifiedBy>
  <cp:revision>239</cp:revision>
  <cp:lastPrinted>1601-01-01T00:00:00Z</cp:lastPrinted>
  <dcterms:created xsi:type="dcterms:W3CDTF">2006-01-28T16:20:13Z</dcterms:created>
  <dcterms:modified xsi:type="dcterms:W3CDTF">2014-07-01T18:52:52Z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