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61" r:id="rId3"/>
    <p:sldId id="262" r:id="rId4"/>
    <p:sldId id="263" r:id="rId5"/>
    <p:sldId id="264" r:id="rId6"/>
    <p:sldId id="284" r:id="rId7"/>
    <p:sldId id="280" r:id="rId8"/>
    <p:sldId id="281" r:id="rId9"/>
    <p:sldId id="282" r:id="rId10"/>
    <p:sldId id="283" r:id="rId11"/>
    <p:sldId id="285" r:id="rId12"/>
    <p:sldId id="265" r:id="rId13"/>
    <p:sldId id="266" r:id="rId14"/>
    <p:sldId id="286"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07" autoAdjust="0"/>
    <p:restoredTop sz="94660"/>
  </p:normalViewPr>
  <p:slideViewPr>
    <p:cSldViewPr>
      <p:cViewPr varScale="1">
        <p:scale>
          <a:sx n="81" d="100"/>
          <a:sy n="81" d="100"/>
        </p:scale>
        <p:origin x="1440"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2E593FE-EFEE-432B-9D7D-317BC291E234}" type="datetimeFigureOut">
              <a:rPr lang="en-US" smtClean="0"/>
              <a:pPr/>
              <a:t>12/23/2014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A2B01BC-8D45-44E1-A084-D53815F8F7BF}" type="slidenum">
              <a:rPr lang="en-US" smtClean="0"/>
              <a:pPr/>
              <a:t>‹#›</a:t>
            </a:fld>
            <a:endParaRPr lang="en-US"/>
          </a:p>
        </p:txBody>
      </p:sp>
    </p:spTree>
    <p:extLst>
      <p:ext uri="{BB962C8B-B14F-4D97-AF65-F5344CB8AC3E}">
        <p14:creationId xmlns:p14="http://schemas.microsoft.com/office/powerpoint/2010/main" val="86068200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9994542-7A98-4770-B2BB-1F47D586D6C7}" type="datetimeFigureOut">
              <a:rPr lang="en-US" smtClean="0"/>
              <a:pPr/>
              <a:t>12/23/2014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662B4D-B4D7-420F-930B-BE7E1237F63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994542-7A98-4770-B2BB-1F47D586D6C7}" type="datetimeFigureOut">
              <a:rPr lang="en-US" smtClean="0"/>
              <a:pPr/>
              <a:t>12/23/2014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662B4D-B4D7-420F-930B-BE7E1237F63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1562100" y="1371600"/>
            <a:ext cx="6019800" cy="1661993"/>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5400" b="1" i="0" strike="noStrike" normalizeH="0" baseline="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ea typeface="Times New Roman" pitchFamily="18" charset="0"/>
                <a:cs typeface="Times New Roman" pitchFamily="18" charset="0"/>
              </a:rPr>
              <a:t>Body Modeling Lab Activity</a:t>
            </a:r>
            <a:endParaRPr lang="en-US" sz="5400" b="1"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latin typeface="Comic Sans MS" pitchFamily="66" charset="0"/>
              <a:ea typeface="Times New Roman" pitchFamily="18" charset="0"/>
              <a:cs typeface="Times New Roman" pitchFamily="18" charset="0"/>
            </a:endParaRPr>
          </a:p>
        </p:txBody>
      </p:sp>
      <p:sp>
        <p:nvSpPr>
          <p:cNvPr id="2" name="Rectangle 1"/>
          <p:cNvSpPr/>
          <p:nvPr/>
        </p:nvSpPr>
        <p:spPr>
          <a:xfrm>
            <a:off x="152400" y="5858470"/>
            <a:ext cx="8839200" cy="923330"/>
          </a:xfrm>
          <a:prstGeom prst="rect">
            <a:avLst/>
          </a:prstGeom>
        </p:spPr>
        <p:txBody>
          <a:bodyPr wrap="square">
            <a:spAutoFit/>
          </a:bodyPr>
          <a:lstStyle/>
          <a:p>
            <a:pPr algn="ctr">
              <a:tabLst>
                <a:tab pos="2971800" algn="ctr"/>
                <a:tab pos="5943600" algn="r"/>
              </a:tabLst>
            </a:pPr>
            <a:r>
              <a:rPr lang="en-US" dirty="0">
                <a:latin typeface="Comic Sans MS" panose="030F0702030302020204" pitchFamily="66" charset="0"/>
                <a:ea typeface="Times New Roman" panose="02020603050405020304" pitchFamily="18" charset="0"/>
                <a:cs typeface="Times New Roman" panose="02020603050405020304" pitchFamily="18" charset="0"/>
              </a:rPr>
              <a:t>Original author unknown. </a:t>
            </a:r>
            <a:endParaRPr lang="en-US" dirty="0" smtClean="0">
              <a:latin typeface="Comic Sans MS" panose="030F0702030302020204" pitchFamily="66" charset="0"/>
              <a:ea typeface="Times New Roman" panose="02020603050405020304" pitchFamily="18" charset="0"/>
              <a:cs typeface="Times New Roman" panose="02020603050405020304" pitchFamily="18" charset="0"/>
            </a:endParaRPr>
          </a:p>
          <a:p>
            <a:pPr algn="ctr">
              <a:tabLst>
                <a:tab pos="2971800" algn="ctr"/>
                <a:tab pos="5943600" algn="r"/>
              </a:tabLst>
            </a:pPr>
            <a:r>
              <a:rPr lang="en-US" dirty="0" smtClean="0">
                <a:latin typeface="Comic Sans MS" panose="030F0702030302020204" pitchFamily="66" charset="0"/>
                <a:ea typeface="Times New Roman" panose="02020603050405020304" pitchFamily="18" charset="0"/>
                <a:cs typeface="Times New Roman" panose="02020603050405020304" pitchFamily="18" charset="0"/>
              </a:rPr>
              <a:t>Adapted </a:t>
            </a:r>
            <a:r>
              <a:rPr lang="en-US" dirty="0">
                <a:latin typeface="Comic Sans MS" panose="030F0702030302020204" pitchFamily="66" charset="0"/>
                <a:ea typeface="Times New Roman" panose="02020603050405020304" pitchFamily="18" charset="0"/>
                <a:cs typeface="Times New Roman" panose="02020603050405020304" pitchFamily="18" charset="0"/>
              </a:rPr>
              <a:t>by Dr. Jennifer L. Bell, LaGrange High School, LaGrange, GA, </a:t>
            </a:r>
            <a:r>
              <a:rPr lang="en-US" dirty="0">
                <a:latin typeface="Cambria Math" panose="02040503050406030204" pitchFamily="18" charset="0"/>
                <a:ea typeface="Times New Roman" panose="02020603050405020304" pitchFamily="18" charset="0"/>
                <a:cs typeface="Times New Roman" panose="02020603050405020304" pitchFamily="18" charset="0"/>
              </a:rPr>
              <a:t>©</a:t>
            </a:r>
            <a:r>
              <a:rPr lang="en-US" dirty="0">
                <a:latin typeface="Comic Sans MS" panose="030F0702030302020204" pitchFamily="66" charset="0"/>
                <a:ea typeface="Times New Roman" panose="02020603050405020304" pitchFamily="18" charset="0"/>
                <a:cs typeface="Times New Roman" panose="02020603050405020304" pitchFamily="18" charset="0"/>
              </a:rPr>
              <a:t>2010</a:t>
            </a:r>
            <a:endParaRPr lang="en-US" sz="3600" dirty="0">
              <a:latin typeface="Comic Sans MS" panose="030F0702030302020204" pitchFamily="66" charset="0"/>
              <a:ea typeface="Times New Roman" panose="02020603050405020304" pitchFamily="18" charset="0"/>
              <a:cs typeface="Times New Roman" panose="02020603050405020304" pitchFamily="18" charset="0"/>
            </a:endParaRPr>
          </a:p>
          <a:p>
            <a:pPr algn="ctr">
              <a:tabLst>
                <a:tab pos="2971800" algn="ctr"/>
                <a:tab pos="5943600" algn="r"/>
              </a:tabLst>
            </a:pPr>
            <a:r>
              <a:rPr lang="en-US" dirty="0">
                <a:latin typeface="Comic Sans MS" panose="030F0702030302020204" pitchFamily="66" charset="0"/>
                <a:ea typeface="Times New Roman" panose="02020603050405020304" pitchFamily="18" charset="0"/>
                <a:cs typeface="Times New Roman" panose="02020603050405020304" pitchFamily="18" charset="0"/>
              </a:rPr>
              <a:t>(MCC9-12.A.CED.2; MCC9-12.F.IF.4)</a:t>
            </a:r>
            <a:endParaRPr lang="en-US" sz="3600" dirty="0">
              <a:effectLst/>
              <a:latin typeface="Comic Sans MS" panose="030F0702030302020204" pitchFamily="66" charset="0"/>
              <a:ea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685800"/>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3 – Input your data in a graphing calculator, create a scatterplot of the data, and find the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regression equation that best fits your hand tracing.  </a:t>
            </a:r>
          </a:p>
          <a:p>
            <a:pPr marR="0" lvl="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Record your equation: _____________________</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04800"/>
            <a:ext cx="8991600" cy="6232475"/>
          </a:xfrm>
          <a:prstGeom prst="rect">
            <a:avLst/>
          </a:prstGeom>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r>
              <a:rPr lang="en-US" sz="2800" b="1" u="sng"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Questions</a:t>
            </a:r>
            <a:endPar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endParaRP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 </a:t>
            </a: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Identify each of the following characteristics for your graph.</a:t>
            </a: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 </a:t>
            </a:r>
          </a:p>
          <a:p>
            <a:pPr marL="461963" marR="0" lvl="0" indent="-122238">
              <a:spcBef>
                <a:spcPts val="0"/>
              </a:spcBef>
              <a:spcAft>
                <a:spcPts val="600"/>
              </a:spcAft>
              <a:buFont typeface="+mj-lt"/>
              <a:buAutoNum type="arabicPeriod"/>
            </a:pPr>
            <a:r>
              <a:rPr lang="en-US" sz="2800" b="1" dirty="0" smtClean="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Maximum  </a:t>
            </a: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Minimum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Interval of increasing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Interval of decreasing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x-intercept(s)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y-intercept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End behavior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Line of symmetry  _______________</a:t>
            </a:r>
          </a:p>
        </p:txBody>
      </p:sp>
    </p:spTree>
    <p:extLst>
      <p:ext uri="{BB962C8B-B14F-4D97-AF65-F5344CB8AC3E}">
        <p14:creationId xmlns:p14="http://schemas.microsoft.com/office/powerpoint/2010/main" val="254206731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685800"/>
            <a:ext cx="9144000" cy="3539430"/>
          </a:xfrm>
          <a:prstGeom prst="rect">
            <a:avLst/>
          </a:prstGeom>
        </p:spPr>
        <p:txBody>
          <a:bodyPr wrap="square">
            <a:spAutoFit/>
          </a:bodyPr>
          <a:lstStyle/>
          <a:p>
            <a:r>
              <a:rPr lang="en-US" sz="28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Activity </a:t>
            </a:r>
            <a:r>
              <a:rPr lang="en-US" sz="28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#3 </a:t>
            </a:r>
            <a:r>
              <a:rPr lang="en-US" sz="28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 Mouth </a:t>
            </a:r>
            <a:r>
              <a:rPr lang="en-US" sz="2800" b="1" u="sng"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Modeling</a:t>
            </a:r>
          </a:p>
          <a:p>
            <a:endParaRPr lang="en-US" sz="2800" b="1" u="sng"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ndParaRPr>
          </a:p>
          <a:p>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Step 1 – Take a large bite of the “smart” cookie.  Place the remaining portion of your </a:t>
            </a: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cookie anywhere </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on the grid below. Make sure that the bite mark faces either up or down, not </a:t>
            </a:r>
            <a:r>
              <a:rPr lang="en-US" sz="2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left </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rPr>
              <a:t>or right.  Trace around your inside bite mark with a marker. </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Rectangle 1"/>
          <p:cNvSpPr>
            <a:spLocks noChangeArrowheads="1"/>
          </p:cNvSpPr>
          <p:nvPr/>
        </p:nvSpPr>
        <p:spPr bwMode="auto">
          <a:xfrm>
            <a:off x="0" y="685800"/>
            <a:ext cx="9144000" cy="483209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2 – Select 9 points around the tracing of your bite mark which intersect at grid lines. List your selected coordinates in the table provided below.</a:t>
            </a:r>
          </a:p>
          <a:p>
            <a:pPr marR="0" lvl="0" algn="l" defTabSz="914400" rtl="0" eaLnBrk="1" fontAlgn="base" latinLnBrk="0" hangingPunct="1">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3 – Input your data in a graphing calculator, create a scatterplot of the data, and find the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regression equation that best fits your bite mark tracing.  </a:t>
            </a:r>
          </a:p>
          <a:p>
            <a:pPr marR="0" lvl="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Record your equation: ______________________</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04800"/>
            <a:ext cx="8991600" cy="6232475"/>
          </a:xfrm>
          <a:prstGeom prst="rect">
            <a:avLst/>
          </a:prstGeom>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r>
              <a:rPr lang="en-US" sz="2800" b="1" u="sng"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Questions</a:t>
            </a:r>
            <a:endPar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endParaRP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 </a:t>
            </a: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Identify each of the following characteristics for your graph.</a:t>
            </a: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 </a:t>
            </a:r>
          </a:p>
          <a:p>
            <a:pPr marL="461963" marR="0" lvl="0" indent="-122238">
              <a:spcBef>
                <a:spcPts val="0"/>
              </a:spcBef>
              <a:spcAft>
                <a:spcPts val="600"/>
              </a:spcAft>
              <a:buFont typeface="+mj-lt"/>
              <a:buAutoNum type="arabicPeriod"/>
            </a:pPr>
            <a:r>
              <a:rPr lang="en-US" sz="2800" b="1" dirty="0" smtClean="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Maximum  </a:t>
            </a: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Minimum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Interval of increasing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Interval of decreasing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x-intercept(s)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y-intercept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End behavior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Line of symmetry  _______________</a:t>
            </a:r>
          </a:p>
        </p:txBody>
      </p:sp>
    </p:spTree>
    <p:extLst>
      <p:ext uri="{BB962C8B-B14F-4D97-AF65-F5344CB8AC3E}">
        <p14:creationId xmlns:p14="http://schemas.microsoft.com/office/powerpoint/2010/main" val="1217061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412790"/>
            <a:ext cx="9144000" cy="6032421"/>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Objective:</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 Collect data, create a scatter plot of the data, and find the equation of "best-fit".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Materials:</a:t>
            </a: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	 Lab sheet, marker, graphing calculator, “smart” cookie, hand, and mouth.</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sng"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cs typeface="Arial" pitchFamily="34" charset="0"/>
              </a:rPr>
              <a:t>Activity #1 – Hand Modeling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1 – Use the grid below to trace around your hand with a marker.  Make sure your fingers</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are together so that no space is between them and your hand is perpendicular to the bottom of the lab sheet.  Trace from the widest part of your hand's left side to the widest part of the right side.  You may trace your hand in any grid quadrant(s).</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ng paper.jpg"/>
          <p:cNvPicPr>
            <a:picLocks noChangeAspect="1"/>
          </p:cNvPicPr>
          <p:nvPr/>
        </p:nvPicPr>
        <p:blipFill>
          <a:blip r:embed="rId2" cstate="print"/>
          <a:stretch>
            <a:fillRect/>
          </a:stretch>
        </p:blipFill>
        <p:spPr>
          <a:xfrm>
            <a:off x="1116" y="0"/>
            <a:ext cx="9141768" cy="6858000"/>
          </a:xfrm>
          <a:prstGeom prst="rect">
            <a:avLst/>
          </a:prstGeom>
        </p:spPr>
      </p:pic>
      <p:pic>
        <p:nvPicPr>
          <p:cNvPr id="1026" name="Picture 2" descr="C:\Users\Jennifer\AppData\Local\Microsoft\Windows\Temporary Internet Files\Low\Content.IE5\OSEH41H7\j0441733[1].png"/>
          <p:cNvPicPr>
            <a:picLocks noChangeAspect="1" noChangeArrowheads="1"/>
          </p:cNvPicPr>
          <p:nvPr/>
        </p:nvPicPr>
        <p:blipFill>
          <a:blip r:embed="rId3" cstate="print"/>
          <a:srcRect/>
          <a:stretch>
            <a:fillRect/>
          </a:stretch>
        </p:blipFill>
        <p:spPr bwMode="auto">
          <a:xfrm>
            <a:off x="1905000" y="1371600"/>
            <a:ext cx="5486400" cy="548640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657600" y="2209800"/>
          <a:ext cx="1828800" cy="3291840"/>
        </p:xfrm>
        <a:graphic>
          <a:graphicData uri="http://schemas.openxmlformats.org/drawingml/2006/table">
            <a:tbl>
              <a:tblPr/>
              <a:tblGrid>
                <a:gridCol w="914400"/>
                <a:gridCol w="914400"/>
              </a:tblGrid>
              <a:tr h="274320">
                <a:tc>
                  <a:txBody>
                    <a:bodyPr/>
                    <a:lstStyle/>
                    <a:p>
                      <a:pPr marL="0" marR="0" algn="ctr">
                        <a:spcBef>
                          <a:spcPts val="0"/>
                        </a:spcBef>
                        <a:spcAft>
                          <a:spcPts val="0"/>
                        </a:spcAft>
                      </a:pPr>
                      <a:r>
                        <a:rPr lang="en-US" sz="1200" b="1">
                          <a:latin typeface="Comic Sans MS"/>
                          <a:ea typeface="Times New Roman"/>
                          <a:cs typeface="Times New Roman"/>
                        </a:rPr>
                        <a:t>X</a:t>
                      </a: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Comic Sans MS"/>
                          <a:ea typeface="Times New Roman"/>
                          <a:cs typeface="Times New Roman"/>
                        </a:rPr>
                        <a:t>Y</a:t>
                      </a: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0" y="53340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2 – Select 11 points around the tracing of your hand which intersect at grid lines.  List your selected coordinates in the table provided below.</a:t>
            </a:r>
          </a:p>
          <a:p>
            <a:pPr marR="0" lvl="0" algn="l" defTabSz="914400" rtl="0" eaLnBrk="1" fontAlgn="base" latinLnBrk="0" hangingPunct="1">
              <a:lnSpc>
                <a:spcPct val="100000"/>
              </a:lnSpc>
              <a:spcBef>
                <a:spcPct val="0"/>
              </a:spcBef>
              <a:spcAft>
                <a:spcPct val="0"/>
              </a:spcAft>
              <a:buClrTx/>
              <a:buSzTx/>
              <a:buFontTx/>
              <a:buNone/>
              <a:tabLst/>
            </a:pP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1"/>
          <p:cNvSpPr>
            <a:spLocks noChangeArrowheads="1"/>
          </p:cNvSpPr>
          <p:nvPr/>
        </p:nvSpPr>
        <p:spPr bwMode="auto">
          <a:xfrm>
            <a:off x="0" y="685800"/>
            <a:ext cx="9144000" cy="310854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3 – Input your data in a graphing calculator, create a scatterplot of the data, and find the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regression equation that best fits your hand tracing.  </a:t>
            </a:r>
          </a:p>
          <a:p>
            <a:pPr marR="0" lvl="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Record your equation: _____________________</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 y="304800"/>
            <a:ext cx="8991600" cy="6232475"/>
          </a:xfrm>
          <a:prstGeom prst="rect">
            <a:avLst/>
          </a:prstGeom>
        </p:spPr>
        <p:txBody>
          <a:bodyPr wrap="square">
            <a:spAutoFit/>
            <a:scene3d>
              <a:camera prst="orthographicFront"/>
              <a:lightRig rig="harsh" dir="t"/>
            </a:scene3d>
            <a:sp3d extrusionH="57150" prstMaterial="matte">
              <a:bevelT w="63500" h="12700" prst="angle"/>
              <a:contourClr>
                <a:schemeClr val="bg1">
                  <a:lumMod val="65000"/>
                </a:schemeClr>
              </a:contourClr>
            </a:sp3d>
          </a:bodyPr>
          <a:lstStyle/>
          <a:p>
            <a:r>
              <a:rPr lang="en-US" sz="2800" b="1" u="sng"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Questions</a:t>
            </a:r>
            <a:endPar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endParaRP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 </a:t>
            </a: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Identify each of the following characteristics for your graph.</a:t>
            </a:r>
          </a:p>
          <a:p>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 </a:t>
            </a:r>
          </a:p>
          <a:p>
            <a:pPr marL="461963" marR="0" lvl="0" indent="-122238">
              <a:spcBef>
                <a:spcPts val="0"/>
              </a:spcBef>
              <a:spcAft>
                <a:spcPts val="600"/>
              </a:spcAft>
              <a:buFont typeface="+mj-lt"/>
              <a:buAutoNum type="arabicPeriod"/>
            </a:pPr>
            <a:r>
              <a:rPr lang="en-US" sz="2800" b="1" dirty="0" smtClean="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Maximum  </a:t>
            </a: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Minimum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Interval of increasing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Interval of decreasing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x-intercept(s)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y-intercept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End behavior  _______________</a:t>
            </a:r>
          </a:p>
          <a:p>
            <a:pPr marL="461963" marR="0" lvl="0" indent="-122238">
              <a:spcBef>
                <a:spcPts val="0"/>
              </a:spcBef>
              <a:spcAft>
                <a:spcPts val="600"/>
              </a:spcAft>
              <a:buFont typeface="+mj-lt"/>
              <a:buAutoNum type="arabicPeriod"/>
            </a:pPr>
            <a:r>
              <a:rPr lang="en-US" sz="2800" b="1" dirty="0">
                <a:ln/>
                <a:solidFill>
                  <a:schemeClr val="accent6">
                    <a:lumMod val="75000"/>
                  </a:schemeClr>
                </a:solidFill>
                <a:latin typeface="Comic Sans MS" panose="030F0702030302020204" pitchFamily="66" charset="0"/>
                <a:ea typeface="Times New Roman" panose="02020603050405020304" pitchFamily="18" charset="0"/>
                <a:cs typeface="Times New Roman" panose="02020603050405020304" pitchFamily="18" charset="0"/>
              </a:rPr>
              <a:t>Line of symmetry  _______________</a:t>
            </a:r>
          </a:p>
        </p:txBody>
      </p:sp>
    </p:spTree>
    <p:extLst>
      <p:ext uri="{BB962C8B-B14F-4D97-AF65-F5344CB8AC3E}">
        <p14:creationId xmlns:p14="http://schemas.microsoft.com/office/powerpoint/2010/main" val="986031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
          <p:cNvSpPr>
            <a:spLocks noChangeArrowheads="1"/>
          </p:cNvSpPr>
          <p:nvPr/>
        </p:nvSpPr>
        <p:spPr bwMode="auto">
          <a:xfrm>
            <a:off x="0" y="685800"/>
            <a:ext cx="9144000" cy="3877985"/>
          </a:xfrm>
          <a:prstGeom prst="rect">
            <a:avLst/>
          </a:prstGeom>
          <a:noFill/>
          <a:ln w="9525">
            <a:noFill/>
            <a:miter lim="800000"/>
            <a:headEnd/>
            <a:tailEnd/>
          </a:ln>
          <a:effectLst/>
        </p:spPr>
        <p:txBody>
          <a:bodyPr vert="horz" wrap="square" lIns="0" tIns="0" rIns="0" bIns="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en-US" sz="2800" b="1" i="0" u="sng"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sng"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cs typeface="Arial" pitchFamily="34" charset="0"/>
              </a:rPr>
              <a:t>Activity #2 – Foot Modeling</a:t>
            </a: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1 – Use the grid below to trace around your foot with a marker.  Make sure your toes</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are together so that no space is between them and your foot is perpendicular to the bottom of the lab sheet.  Trace from the widest part of your foot's left side to the widest part of the right side.  You may trace your foot in any grid quadrant(s).</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graphing paper.jpg"/>
          <p:cNvPicPr>
            <a:picLocks noChangeAspect="1"/>
          </p:cNvPicPr>
          <p:nvPr/>
        </p:nvPicPr>
        <p:blipFill>
          <a:blip r:embed="rId2" cstate="print"/>
          <a:stretch>
            <a:fillRect/>
          </a:stretch>
        </p:blipFill>
        <p:spPr>
          <a:xfrm>
            <a:off x="2232" y="0"/>
            <a:ext cx="9141768" cy="6858000"/>
          </a:xfrm>
          <a:prstGeom prst="rect">
            <a:avLst/>
          </a:prstGeom>
        </p:spPr>
      </p:pic>
      <p:pic>
        <p:nvPicPr>
          <p:cNvPr id="2052" name="Picture 4"/>
          <p:cNvPicPr>
            <a:picLocks noChangeAspect="1" noChangeArrowheads="1"/>
          </p:cNvPicPr>
          <p:nvPr/>
        </p:nvPicPr>
        <p:blipFill>
          <a:blip r:embed="rId3" cstate="print"/>
          <a:srcRect r="58333"/>
          <a:stretch>
            <a:fillRect/>
          </a:stretch>
        </p:blipFill>
        <p:spPr bwMode="auto">
          <a:xfrm>
            <a:off x="2819400" y="1096072"/>
            <a:ext cx="4267200" cy="576192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3657600" y="2209800"/>
          <a:ext cx="1828800" cy="3291840"/>
        </p:xfrm>
        <a:graphic>
          <a:graphicData uri="http://schemas.openxmlformats.org/drawingml/2006/table">
            <a:tbl>
              <a:tblPr/>
              <a:tblGrid>
                <a:gridCol w="914400"/>
                <a:gridCol w="914400"/>
              </a:tblGrid>
              <a:tr h="274320">
                <a:tc>
                  <a:txBody>
                    <a:bodyPr/>
                    <a:lstStyle/>
                    <a:p>
                      <a:pPr marL="0" marR="0" algn="ctr">
                        <a:spcBef>
                          <a:spcPts val="0"/>
                        </a:spcBef>
                        <a:spcAft>
                          <a:spcPts val="0"/>
                        </a:spcAft>
                      </a:pPr>
                      <a:r>
                        <a:rPr lang="en-US" sz="1200" b="1">
                          <a:latin typeface="Comic Sans MS"/>
                          <a:ea typeface="Times New Roman"/>
                          <a:cs typeface="Times New Roman"/>
                        </a:rPr>
                        <a:t>X</a:t>
                      </a: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b="1">
                          <a:latin typeface="Comic Sans MS"/>
                          <a:ea typeface="Times New Roman"/>
                          <a:cs typeface="Times New Roman"/>
                        </a:rPr>
                        <a:t>Y</a:t>
                      </a: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57150" cap="flat" cmpd="dbl"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571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4320">
                <a:tc>
                  <a:txBody>
                    <a:bodyPr/>
                    <a:lstStyle/>
                    <a:p>
                      <a:pPr marL="0" marR="0" algn="ctr">
                        <a:spcBef>
                          <a:spcPts val="0"/>
                        </a:spcBef>
                        <a:spcAft>
                          <a:spcPts val="0"/>
                        </a:spcAft>
                      </a:pPr>
                      <a:endParaRPr lang="en-US" sz="120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dirty="0">
                        <a:latin typeface="Comic Sans MS"/>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8433" name="Rectangle 1"/>
          <p:cNvSpPr>
            <a:spLocks noChangeArrowheads="1"/>
          </p:cNvSpPr>
          <p:nvPr/>
        </p:nvSpPr>
        <p:spPr bwMode="auto">
          <a:xfrm>
            <a:off x="0" y="533400"/>
            <a:ext cx="9144000" cy="397031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R="0" lvl="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Step 2 – Select 11 points around the tracing of your hand which intersect at grid lines.  List your selected coordinates in the table provided below.</a:t>
            </a:r>
          </a:p>
          <a:p>
            <a:pPr marR="0" lvl="0" algn="l" defTabSz="914400" rtl="0" eaLnBrk="1" fontAlgn="base" latinLnBrk="0" hangingPunct="1">
              <a:lnSpc>
                <a:spcPct val="100000"/>
              </a:lnSpc>
              <a:spcBef>
                <a:spcPct val="0"/>
              </a:spcBef>
              <a:spcAft>
                <a:spcPct val="0"/>
              </a:spcAft>
              <a:buClrTx/>
              <a:buSzTx/>
              <a:buFontTx/>
              <a:buNone/>
              <a:tabLst/>
            </a:pP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endPar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endParaRPr>
          </a:p>
          <a:p>
            <a:pPr marR="0" lvl="0" algn="l" defTabSz="914400" rtl="0" eaLnBrk="1" fontAlgn="base" latinLnBrk="0" hangingPunct="1">
              <a:lnSpc>
                <a:spcPct val="100000"/>
              </a:lnSpc>
              <a:spcBef>
                <a:spcPct val="0"/>
              </a:spcBef>
              <a:spcAft>
                <a:spcPct val="0"/>
              </a:spcAft>
              <a:buClrTx/>
              <a:buSzTx/>
              <a:buFontTx/>
              <a:buNone/>
              <a:tabLst/>
            </a:pPr>
            <a:r>
              <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Comic Sans MS" pitchFamily="66" charset="0"/>
                <a:ea typeface="Times New Roman" pitchFamily="18" charset="0"/>
                <a:cs typeface="Times New Roman" pitchFamily="18" charset="0"/>
              </a:rPr>
              <a:t>   </a:t>
            </a: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pPr>
            <a:endParaRPr kumimoji="0" lang="en-US" sz="2800" b="1" i="0" u="none" strike="noStrike" normalizeH="0" baseline="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1977</TotalTime>
  <Words>392</Words>
  <Application>Microsoft Office PowerPoint</Application>
  <PresentationFormat>On-screen Show (4:3)</PresentationFormat>
  <Paragraphs>84</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Cambria Math</vt:lpstr>
      <vt:lpstr>Comic Sans MS</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ERE review</dc:creator>
  <cp:lastModifiedBy>Jennifer Brown</cp:lastModifiedBy>
  <cp:revision>65</cp:revision>
  <dcterms:created xsi:type="dcterms:W3CDTF">2010-05-09T11:26:22Z</dcterms:created>
  <dcterms:modified xsi:type="dcterms:W3CDTF">2014-12-23T17:09:34Z</dcterms:modified>
</cp:coreProperties>
</file>